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91" r:id="rId6"/>
    <p:sldId id="284" r:id="rId7"/>
    <p:sldId id="259" r:id="rId8"/>
    <p:sldId id="285" r:id="rId9"/>
    <p:sldId id="271" r:id="rId10"/>
    <p:sldId id="270" r:id="rId11"/>
    <p:sldId id="279" r:id="rId12"/>
    <p:sldId id="280" r:id="rId13"/>
    <p:sldId id="286" r:id="rId14"/>
    <p:sldId id="287" r:id="rId15"/>
    <p:sldId id="292" r:id="rId16"/>
    <p:sldId id="276" r:id="rId17"/>
    <p:sldId id="289" r:id="rId18"/>
    <p:sldId id="290" r:id="rId19"/>
    <p:sldId id="288" r:id="rId20"/>
  </p:sldIdLst>
  <p:sldSz cx="12192000" cy="6858000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 autoAdjust="0"/>
    <p:restoredTop sz="74290" autoAdjust="0"/>
  </p:normalViewPr>
  <p:slideViewPr>
    <p:cSldViewPr snapToGrid="0" showGuides="1">
      <p:cViewPr varScale="1">
        <p:scale>
          <a:sx n="50" d="100"/>
          <a:sy n="50" d="100"/>
        </p:scale>
        <p:origin x="110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4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33" d="100"/>
          <a:sy n="33" d="100"/>
        </p:scale>
        <p:origin x="2468" y="41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615EE-0F8F-43E4-9905-29A49A48C38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5E46841-4886-4B2E-9E17-9D1A3B9E0390}">
      <dgm:prSet/>
      <dgm:spPr/>
      <dgm:t>
        <a:bodyPr/>
        <a:lstStyle/>
        <a:p>
          <a:r>
            <a:rPr lang="en-US"/>
            <a:t>Time to Break out into partners and give it a try.</a:t>
          </a:r>
        </a:p>
      </dgm:t>
    </dgm:pt>
    <dgm:pt modelId="{760AEB80-8135-4892-9DC3-217206D19CA7}" type="parTrans" cxnId="{1C0FDE62-97ED-40C3-B6E6-469D7A1871ED}">
      <dgm:prSet/>
      <dgm:spPr/>
      <dgm:t>
        <a:bodyPr/>
        <a:lstStyle/>
        <a:p>
          <a:endParaRPr lang="en-US"/>
        </a:p>
      </dgm:t>
    </dgm:pt>
    <dgm:pt modelId="{BC2586DB-2107-40A6-92FC-4E0248A8E31C}" type="sibTrans" cxnId="{1C0FDE62-97ED-40C3-B6E6-469D7A1871ED}">
      <dgm:prSet/>
      <dgm:spPr/>
      <dgm:t>
        <a:bodyPr/>
        <a:lstStyle/>
        <a:p>
          <a:endParaRPr lang="en-US"/>
        </a:p>
      </dgm:t>
    </dgm:pt>
    <dgm:pt modelId="{2C8D0061-0AEB-4372-A36D-F08F7FC14400}">
      <dgm:prSet/>
      <dgm:spPr/>
      <dgm:t>
        <a:bodyPr/>
        <a:lstStyle/>
        <a:p>
          <a:r>
            <a:rPr lang="en-US"/>
            <a:t>Check your email for a copy of the SOLER Skills</a:t>
          </a:r>
        </a:p>
      </dgm:t>
    </dgm:pt>
    <dgm:pt modelId="{ABC35A93-1810-4934-B0CE-53F20B85B15B}" type="parTrans" cxnId="{FBCB6335-0871-4510-9805-4227C9B32166}">
      <dgm:prSet/>
      <dgm:spPr/>
      <dgm:t>
        <a:bodyPr/>
        <a:lstStyle/>
        <a:p>
          <a:endParaRPr lang="en-US"/>
        </a:p>
      </dgm:t>
    </dgm:pt>
    <dgm:pt modelId="{E2663DB2-04C0-43D6-86C8-4C98C0EC8FF7}" type="sibTrans" cxnId="{FBCB6335-0871-4510-9805-4227C9B32166}">
      <dgm:prSet/>
      <dgm:spPr/>
      <dgm:t>
        <a:bodyPr/>
        <a:lstStyle/>
        <a:p>
          <a:endParaRPr lang="en-US"/>
        </a:p>
      </dgm:t>
    </dgm:pt>
    <dgm:pt modelId="{390F64B7-3A4E-419B-AEB8-1424D8345503}" type="pres">
      <dgm:prSet presAssocID="{399615EE-0F8F-43E4-9905-29A49A48C384}" presName="root" presStyleCnt="0">
        <dgm:presLayoutVars>
          <dgm:dir/>
          <dgm:resizeHandles val="exact"/>
        </dgm:presLayoutVars>
      </dgm:prSet>
      <dgm:spPr/>
    </dgm:pt>
    <dgm:pt modelId="{43E67420-25CB-4168-9915-BE4D20B86535}" type="pres">
      <dgm:prSet presAssocID="{65E46841-4886-4B2E-9E17-9D1A3B9E0390}" presName="compNode" presStyleCnt="0"/>
      <dgm:spPr/>
    </dgm:pt>
    <dgm:pt modelId="{490CF7FD-A1AE-4EC5-81A9-D8B4E973F2DE}" type="pres">
      <dgm:prSet presAssocID="{65E46841-4886-4B2E-9E17-9D1A3B9E0390}" presName="bgRect" presStyleLbl="bgShp" presStyleIdx="0" presStyleCnt="2"/>
      <dgm:spPr/>
    </dgm:pt>
    <dgm:pt modelId="{1D69DD1E-D0E6-431F-8E20-E676ED6F1060}" type="pres">
      <dgm:prSet presAssocID="{65E46841-4886-4B2E-9E17-9D1A3B9E039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6E1DCB1-84F6-4433-8011-FE82DE3192DF}" type="pres">
      <dgm:prSet presAssocID="{65E46841-4886-4B2E-9E17-9D1A3B9E0390}" presName="spaceRect" presStyleCnt="0"/>
      <dgm:spPr/>
    </dgm:pt>
    <dgm:pt modelId="{474AE7C8-DF60-4365-BB4C-9999C078AE2F}" type="pres">
      <dgm:prSet presAssocID="{65E46841-4886-4B2E-9E17-9D1A3B9E0390}" presName="parTx" presStyleLbl="revTx" presStyleIdx="0" presStyleCnt="2">
        <dgm:presLayoutVars>
          <dgm:chMax val="0"/>
          <dgm:chPref val="0"/>
        </dgm:presLayoutVars>
      </dgm:prSet>
      <dgm:spPr/>
    </dgm:pt>
    <dgm:pt modelId="{4A396960-F0DB-43C4-9D2D-AF21EC1326F6}" type="pres">
      <dgm:prSet presAssocID="{BC2586DB-2107-40A6-92FC-4E0248A8E31C}" presName="sibTrans" presStyleCnt="0"/>
      <dgm:spPr/>
    </dgm:pt>
    <dgm:pt modelId="{7799B1C8-4666-47B0-B8E3-3472EFDE8ABC}" type="pres">
      <dgm:prSet presAssocID="{2C8D0061-0AEB-4372-A36D-F08F7FC14400}" presName="compNode" presStyleCnt="0"/>
      <dgm:spPr/>
    </dgm:pt>
    <dgm:pt modelId="{3BC550BB-F210-49B4-B3E8-283EC2F79BC5}" type="pres">
      <dgm:prSet presAssocID="{2C8D0061-0AEB-4372-A36D-F08F7FC14400}" presName="bgRect" presStyleLbl="bgShp" presStyleIdx="1" presStyleCnt="2"/>
      <dgm:spPr/>
    </dgm:pt>
    <dgm:pt modelId="{C2C78C51-4CDE-4879-B985-31477B8C4C8C}" type="pres">
      <dgm:prSet presAssocID="{2C8D0061-0AEB-4372-A36D-F08F7FC1440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E4DDB857-9D09-4959-BF00-0F0D7A4DD5AE}" type="pres">
      <dgm:prSet presAssocID="{2C8D0061-0AEB-4372-A36D-F08F7FC14400}" presName="spaceRect" presStyleCnt="0"/>
      <dgm:spPr/>
    </dgm:pt>
    <dgm:pt modelId="{AB93798A-2665-4264-9C56-BD93200EF17B}" type="pres">
      <dgm:prSet presAssocID="{2C8D0061-0AEB-4372-A36D-F08F7FC1440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FBCB6335-0871-4510-9805-4227C9B32166}" srcId="{399615EE-0F8F-43E4-9905-29A49A48C384}" destId="{2C8D0061-0AEB-4372-A36D-F08F7FC14400}" srcOrd="1" destOrd="0" parTransId="{ABC35A93-1810-4934-B0CE-53F20B85B15B}" sibTransId="{E2663DB2-04C0-43D6-86C8-4C98C0EC8FF7}"/>
    <dgm:cxn modelId="{1C0FDE62-97ED-40C3-B6E6-469D7A1871ED}" srcId="{399615EE-0F8F-43E4-9905-29A49A48C384}" destId="{65E46841-4886-4B2E-9E17-9D1A3B9E0390}" srcOrd="0" destOrd="0" parTransId="{760AEB80-8135-4892-9DC3-217206D19CA7}" sibTransId="{BC2586DB-2107-40A6-92FC-4E0248A8E31C}"/>
    <dgm:cxn modelId="{DADB5F6F-628F-4E70-A2DB-FB81E73FAF2D}" type="presOf" srcId="{65E46841-4886-4B2E-9E17-9D1A3B9E0390}" destId="{474AE7C8-DF60-4365-BB4C-9999C078AE2F}" srcOrd="0" destOrd="0" presId="urn:microsoft.com/office/officeart/2018/2/layout/IconVerticalSolidList"/>
    <dgm:cxn modelId="{E7B62DE0-2D45-49C0-BA70-A8312A68C8CE}" type="presOf" srcId="{2C8D0061-0AEB-4372-A36D-F08F7FC14400}" destId="{AB93798A-2665-4264-9C56-BD93200EF17B}" srcOrd="0" destOrd="0" presId="urn:microsoft.com/office/officeart/2018/2/layout/IconVerticalSolidList"/>
    <dgm:cxn modelId="{204638E0-553C-42EB-BFEE-B996A7FE373F}" type="presOf" srcId="{399615EE-0F8F-43E4-9905-29A49A48C384}" destId="{390F64B7-3A4E-419B-AEB8-1424D8345503}" srcOrd="0" destOrd="0" presId="urn:microsoft.com/office/officeart/2018/2/layout/IconVerticalSolidList"/>
    <dgm:cxn modelId="{8290D717-9942-4FE8-92CA-264C46C2EBC7}" type="presParOf" srcId="{390F64B7-3A4E-419B-AEB8-1424D8345503}" destId="{43E67420-25CB-4168-9915-BE4D20B86535}" srcOrd="0" destOrd="0" presId="urn:microsoft.com/office/officeart/2018/2/layout/IconVerticalSolidList"/>
    <dgm:cxn modelId="{A34461DB-1F1F-4C0A-A020-CB08556253CF}" type="presParOf" srcId="{43E67420-25CB-4168-9915-BE4D20B86535}" destId="{490CF7FD-A1AE-4EC5-81A9-D8B4E973F2DE}" srcOrd="0" destOrd="0" presId="urn:microsoft.com/office/officeart/2018/2/layout/IconVerticalSolidList"/>
    <dgm:cxn modelId="{7FA56950-B447-4566-9EE6-4F92E90685B4}" type="presParOf" srcId="{43E67420-25CB-4168-9915-BE4D20B86535}" destId="{1D69DD1E-D0E6-431F-8E20-E676ED6F1060}" srcOrd="1" destOrd="0" presId="urn:microsoft.com/office/officeart/2018/2/layout/IconVerticalSolidList"/>
    <dgm:cxn modelId="{C2CBD5EB-BF28-43FE-8F39-E176A7CA971E}" type="presParOf" srcId="{43E67420-25CB-4168-9915-BE4D20B86535}" destId="{46E1DCB1-84F6-4433-8011-FE82DE3192DF}" srcOrd="2" destOrd="0" presId="urn:microsoft.com/office/officeart/2018/2/layout/IconVerticalSolidList"/>
    <dgm:cxn modelId="{5E518402-690D-448D-8461-E7D2D94DD373}" type="presParOf" srcId="{43E67420-25CB-4168-9915-BE4D20B86535}" destId="{474AE7C8-DF60-4365-BB4C-9999C078AE2F}" srcOrd="3" destOrd="0" presId="urn:microsoft.com/office/officeart/2018/2/layout/IconVerticalSolidList"/>
    <dgm:cxn modelId="{1363C9A7-FFBC-43BD-9EDB-81D95978B760}" type="presParOf" srcId="{390F64B7-3A4E-419B-AEB8-1424D8345503}" destId="{4A396960-F0DB-43C4-9D2D-AF21EC1326F6}" srcOrd="1" destOrd="0" presId="urn:microsoft.com/office/officeart/2018/2/layout/IconVerticalSolidList"/>
    <dgm:cxn modelId="{791423CF-5C79-4948-AF80-CCB73C2995B0}" type="presParOf" srcId="{390F64B7-3A4E-419B-AEB8-1424D8345503}" destId="{7799B1C8-4666-47B0-B8E3-3472EFDE8ABC}" srcOrd="2" destOrd="0" presId="urn:microsoft.com/office/officeart/2018/2/layout/IconVerticalSolidList"/>
    <dgm:cxn modelId="{24E9AA4D-7B76-46FC-9D3D-E7B07605202C}" type="presParOf" srcId="{7799B1C8-4666-47B0-B8E3-3472EFDE8ABC}" destId="{3BC550BB-F210-49B4-B3E8-283EC2F79BC5}" srcOrd="0" destOrd="0" presId="urn:microsoft.com/office/officeart/2018/2/layout/IconVerticalSolidList"/>
    <dgm:cxn modelId="{A0E31BD8-731C-4605-81A8-EF597EA2DA9E}" type="presParOf" srcId="{7799B1C8-4666-47B0-B8E3-3472EFDE8ABC}" destId="{C2C78C51-4CDE-4879-B985-31477B8C4C8C}" srcOrd="1" destOrd="0" presId="urn:microsoft.com/office/officeart/2018/2/layout/IconVerticalSolidList"/>
    <dgm:cxn modelId="{019C8DC8-3015-4807-B94D-6DA8CF28FAFF}" type="presParOf" srcId="{7799B1C8-4666-47B0-B8E3-3472EFDE8ABC}" destId="{E4DDB857-9D09-4959-BF00-0F0D7A4DD5AE}" srcOrd="2" destOrd="0" presId="urn:microsoft.com/office/officeart/2018/2/layout/IconVerticalSolidList"/>
    <dgm:cxn modelId="{C3C0BF03-AC36-497F-8EBD-B4A1EB7FA267}" type="presParOf" srcId="{7799B1C8-4666-47B0-B8E3-3472EFDE8ABC}" destId="{AB93798A-2665-4264-9C56-BD93200EF17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CF7FD-A1AE-4EC5-81A9-D8B4E973F2DE}">
      <dsp:nvSpPr>
        <dsp:cNvPr id="0" name=""/>
        <dsp:cNvSpPr/>
      </dsp:nvSpPr>
      <dsp:spPr>
        <a:xfrm>
          <a:off x="0" y="852906"/>
          <a:ext cx="5914209" cy="157459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9DD1E-D0E6-431F-8E20-E676ED6F1060}">
      <dsp:nvSpPr>
        <dsp:cNvPr id="0" name=""/>
        <dsp:cNvSpPr/>
      </dsp:nvSpPr>
      <dsp:spPr>
        <a:xfrm>
          <a:off x="476315" y="1207191"/>
          <a:ext cx="866028" cy="8660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AE7C8-DF60-4365-BB4C-9999C078AE2F}">
      <dsp:nvSpPr>
        <dsp:cNvPr id="0" name=""/>
        <dsp:cNvSpPr/>
      </dsp:nvSpPr>
      <dsp:spPr>
        <a:xfrm>
          <a:off x="1818659" y="852906"/>
          <a:ext cx="4095549" cy="1574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45" tIns="166645" rIns="166645" bIns="16664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Time to Break out into partners and give it a try.</a:t>
          </a:r>
        </a:p>
      </dsp:txBody>
      <dsp:txXfrm>
        <a:off x="1818659" y="852906"/>
        <a:ext cx="4095549" cy="1574597"/>
      </dsp:txXfrm>
    </dsp:sp>
    <dsp:sp modelId="{3BC550BB-F210-49B4-B3E8-283EC2F79BC5}">
      <dsp:nvSpPr>
        <dsp:cNvPr id="0" name=""/>
        <dsp:cNvSpPr/>
      </dsp:nvSpPr>
      <dsp:spPr>
        <a:xfrm>
          <a:off x="0" y="2821153"/>
          <a:ext cx="5914209" cy="157459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C78C51-4CDE-4879-B985-31477B8C4C8C}">
      <dsp:nvSpPr>
        <dsp:cNvPr id="0" name=""/>
        <dsp:cNvSpPr/>
      </dsp:nvSpPr>
      <dsp:spPr>
        <a:xfrm>
          <a:off x="476315" y="3175437"/>
          <a:ext cx="866028" cy="8660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3798A-2665-4264-9C56-BD93200EF17B}">
      <dsp:nvSpPr>
        <dsp:cNvPr id="0" name=""/>
        <dsp:cNvSpPr/>
      </dsp:nvSpPr>
      <dsp:spPr>
        <a:xfrm>
          <a:off x="1818659" y="2821153"/>
          <a:ext cx="4095549" cy="1574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45" tIns="166645" rIns="166645" bIns="16664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Check your email for a copy of the SOLER Skills</a:t>
          </a:r>
        </a:p>
      </dsp:txBody>
      <dsp:txXfrm>
        <a:off x="1818659" y="2821153"/>
        <a:ext cx="4095549" cy="1574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2/2/2022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2/2/2022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 What lens are we using to see non-verbal communication? 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Christian worldview, 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God’s truth. Today we will be talking about non-verbal communication. Let’s take a minute to see what Scripture has to say:</a:t>
            </a:r>
          </a:p>
          <a:p>
            <a:endParaRPr lang="en-US" b="1" i="1" dirty="0">
              <a:latin typeface="Arial" pitchFamily="34" charset="0"/>
              <a:cs typeface="Arial" pitchFamily="34" charset="0"/>
            </a:endParaRP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1 minute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2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Minute 2-5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Introduce Learning Objectives- importance of listening and body language.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89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bad example of soler</a:t>
            </a:r>
          </a:p>
          <a:p>
            <a:r>
              <a:rPr lang="en-US" dirty="0"/>
              <a:t>https://www.youtube.com/watch?v=DGH-E2E2xUI</a:t>
            </a:r>
          </a:p>
          <a:p>
            <a:r>
              <a:rPr lang="en-US" dirty="0"/>
              <a:t>Start at 15 second 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04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Minutes 6-10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Type in your thoughts on counselor identity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might a person use non-verbal communication? What are examples of body language?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Start </a:t>
            </a:r>
            <a:r>
              <a:rPr lang="en-US" dirty="0" err="1"/>
              <a:t>Menti</a:t>
            </a:r>
            <a:r>
              <a:rPr lang="en-US" dirty="0"/>
              <a:t> presentation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76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45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Minute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89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Minute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82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good example of soler</a:t>
            </a:r>
          </a:p>
          <a:p>
            <a:r>
              <a:rPr lang="en-US" dirty="0"/>
              <a:t>http://ezproxy.liberty.edu/login?qurl=https://video.alexanderstreet.com/watch/introducing-listening-and-counselling-skills?account_id=12085&amp;usage_group_id=101906</a:t>
            </a:r>
          </a:p>
          <a:p>
            <a:r>
              <a:rPr lang="en-US" dirty="0"/>
              <a:t>6:00-6:50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</a:rPr>
              <a:t>Send email with worksheet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961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to pull back on your cameras to see more of each other’s body language.</a:t>
            </a:r>
          </a:p>
          <a:p>
            <a:r>
              <a:rPr lang="en-US" dirty="0"/>
              <a:t>Dr. Kirk assign students into breakout rooms in pairs.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37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Minute 16-25 </a:t>
            </a:r>
          </a:p>
          <a:p>
            <a:r>
              <a:rPr lang="en-US" dirty="0"/>
              <a:t>Discuss intro of worksheet </a:t>
            </a:r>
          </a:p>
          <a:p>
            <a:r>
              <a:rPr lang="en-US" dirty="0"/>
              <a:t>Allow for role-play with partners</a:t>
            </a:r>
          </a:p>
          <a:p>
            <a:r>
              <a:rPr lang="en-US" dirty="0"/>
              <a:t>Process Role Play</a:t>
            </a:r>
          </a:p>
          <a:p>
            <a:r>
              <a:rPr lang="en-US"/>
              <a:t>Discuss assignment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51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</a:t>
            </a:r>
            <a:r>
              <a:rPr lang="en-US" dirty="0" err="1"/>
              <a:t>Menti</a:t>
            </a:r>
            <a:r>
              <a:rPr lang="en-US" dirty="0"/>
              <a:t> and discuss results</a:t>
            </a:r>
          </a:p>
          <a:p>
            <a:r>
              <a:rPr lang="en-US" dirty="0"/>
              <a:t>What brings you into counseling?</a:t>
            </a:r>
          </a:p>
          <a:p>
            <a:r>
              <a:rPr lang="en-US" dirty="0"/>
              <a:t>What made you decide to start counseling now?</a:t>
            </a:r>
          </a:p>
          <a:p>
            <a:r>
              <a:rPr lang="en-US" dirty="0"/>
              <a:t>Tell me more about that.</a:t>
            </a:r>
          </a:p>
          <a:p>
            <a:r>
              <a:rPr lang="en-US" dirty="0"/>
              <a:t>Re-cap previous session and ask for update…</a:t>
            </a:r>
          </a:p>
          <a:p>
            <a:r>
              <a:rPr lang="en-US" dirty="0"/>
              <a:t>Minimal Encouragers: I see, yes, right, okay, hmm, I hear you, I’m with you…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75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give examples and then explain and transform those into better options.</a:t>
            </a:r>
          </a:p>
          <a:p>
            <a:r>
              <a:rPr lang="en-US" dirty="0"/>
              <a:t>How can silence be used to help clients?</a:t>
            </a:r>
          </a:p>
          <a:p>
            <a:r>
              <a:rPr lang="en-US" dirty="0"/>
              <a:t>Asking why…they usually don’t know…that is why they are with you!</a:t>
            </a:r>
          </a:p>
          <a:p>
            <a:r>
              <a:rPr lang="en-US" dirty="0"/>
              <a:t>Leading questions put words in the client’s mouth or suggest they</a:t>
            </a:r>
          </a:p>
          <a:p>
            <a:r>
              <a:rPr lang="en-US" dirty="0"/>
              <a:t>Using silence instead of leading or why…let them </a:t>
            </a:r>
            <a:r>
              <a:rPr lang="en-US"/>
              <a:t>figure it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40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REVIEW Learning Objectives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96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65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6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9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9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254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72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4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62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8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62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841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028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29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695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037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616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100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2971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2B9795-92DC-40DC-A1CA-9A4B349D782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9D262D4-AE8B-4620-949A-609FC366F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2616" y="1411015"/>
            <a:ext cx="7808159" cy="4103960"/>
          </a:xfrm>
          <a:prstGeom prst="rect">
            <a:avLst/>
          </a:prstGeom>
          <a:blipFill dpi="0" rotWithShape="1">
            <a:blip r:embed="rId7">
              <a:alphaModFix amt="8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05853C-E63A-49E2-84A4-4B7DD77A5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00549F-5B68-400C-A605-BDF102BD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5" name="Rounded Rectangle 17">
              <a:extLst>
                <a:ext uri="{FF2B5EF4-FFF2-40B4-BE49-F238E27FC236}">
                  <a16:creationId xmlns:a16="http://schemas.microsoft.com/office/drawing/2014/main" id="{CE12C213-76C6-4953-849D-69BD0C074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5D5C439-F0A9-41AB-BF38-FB38EB00B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7" name="Rounded Rectangle 20">
              <a:extLst>
                <a:ext uri="{FF2B5EF4-FFF2-40B4-BE49-F238E27FC236}">
                  <a16:creationId xmlns:a16="http://schemas.microsoft.com/office/drawing/2014/main" id="{CE714C63-2EB2-4CE0-8982-994E7A37A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E568286-7D0B-4E62-BC33-A99A0FD74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800" b="0" i="0" cap="none" dirty="0"/>
              <a:t>Counseling Techniques &amp;</a:t>
            </a:r>
            <a:br>
              <a:rPr lang="en-US" sz="3800" b="0" i="0" cap="none" dirty="0"/>
            </a:br>
            <a:r>
              <a:rPr lang="en-US" sz="3800" b="0" i="0" cap="none" dirty="0"/>
              <a:t>the Helping Relationship</a:t>
            </a:r>
            <a:endParaRPr lang="en-US" sz="3800" cap="none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100" dirty="0">
                <a:solidFill>
                  <a:schemeClr val="tx1"/>
                </a:solidFill>
              </a:rPr>
              <a:t>Erica Rhoads, MA, NCC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100" dirty="0">
                <a:solidFill>
                  <a:schemeClr val="tx1"/>
                </a:solidFill>
              </a:rPr>
              <a:t>PhD student in Counselor Education and Supervision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100" dirty="0">
                <a:solidFill>
                  <a:schemeClr val="tx1"/>
                </a:solidFill>
              </a:rPr>
              <a:t>Liberty University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22DAF0-5C05-4D01-A6C7-283266577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A60F141-5AAD-4FDC-A675-3EF8376DE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95" y="666795"/>
            <a:ext cx="5524411" cy="55244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2A7D8C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273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0BD8-A162-40A3-B1CB-7F442746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4EBEB-4E90-4A45-96F9-4D13FD1EE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Proverbs 20:12 The hearing ear and the seeing eye, the Lord has made them both.</a:t>
            </a:r>
          </a:p>
          <a:p>
            <a:r>
              <a:rPr lang="en-US" dirty="0"/>
              <a:t>Proverbs 18:15 An intelligent heart acquires knowledge, and the ear of the wise seeks knowledge.</a:t>
            </a:r>
          </a:p>
          <a:p>
            <a:r>
              <a:rPr lang="en-US" dirty="0"/>
              <a:t>Proverbs 2:1-2 My son, if you receive my words, and treasure my commands within you, so that you incline your ear to wisdom, and apply your heart to understanding;</a:t>
            </a:r>
          </a:p>
        </p:txBody>
      </p:sp>
    </p:spTree>
    <p:extLst>
      <p:ext uri="{BB962C8B-B14F-4D97-AF65-F5344CB8AC3E}">
        <p14:creationId xmlns:p14="http://schemas.microsoft.com/office/powerpoint/2010/main" val="394030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/>
              <a:t>Learning Objectives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455821-2E5B-45F5-8B24-ADB7AF6B66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5" b="-1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35824" y="2556932"/>
            <a:ext cx="3360771" cy="331893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Identify and describe the components of SOLER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Demonstrate non-verbal communication skills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Evaluate your strengths and areas for improvement when using SOLER skills.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Understand door openers, encouragers, and leading questions.</a:t>
            </a:r>
          </a:p>
          <a:p>
            <a:pPr marL="0" indent="0"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FF2D-71EB-4659-9E32-3C4EACD3E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1136E-BD2A-43B0-A1C9-63BCA82756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Non-Verbal Skills</a:t>
            </a:r>
          </a:p>
        </p:txBody>
      </p:sp>
    </p:spTree>
    <p:extLst>
      <p:ext uri="{BB962C8B-B14F-4D97-AF65-F5344CB8AC3E}">
        <p14:creationId xmlns:p14="http://schemas.microsoft.com/office/powerpoint/2010/main" val="140171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B78BE18-6882-4FAA-BC8C-CA216E963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A34F12D-8C0F-46CA-9F4A-D56193C37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88137"/>
            <a:ext cx="11227442" cy="588329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14300" dist="127000" dir="48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9E3FB8-F6A8-4E19-A0E1-9814F8B197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428"/>
          <a:stretch/>
        </p:blipFill>
        <p:spPr>
          <a:xfrm>
            <a:off x="486138" y="486568"/>
            <a:ext cx="11227442" cy="588329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3838012-22B6-4303-8F29-04E1419B3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3898BF-7DB2-4F24-BF35-56CC4D724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SOLER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061FF5-9F81-427C-8DA5-398939551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2351" y="2421466"/>
            <a:ext cx="940729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3F5A17-2CE9-4ADD-9FAF-C1A0BB39C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8288" y="3128956"/>
            <a:ext cx="12234672" cy="658368"/>
            <a:chOff x="-18288" y="3128956"/>
            <a:chExt cx="12234672" cy="658368"/>
          </a:xfrm>
        </p:grpSpPr>
        <p:sp useBgFill="1">
          <p:nvSpPr>
            <p:cNvPr id="34" name="Rounded Rectangle 20">
              <a:extLst>
                <a:ext uri="{FF2B5EF4-FFF2-40B4-BE49-F238E27FC236}">
                  <a16:creationId xmlns:a16="http://schemas.microsoft.com/office/drawing/2014/main" id="{4A88F887-B43E-4CD1-BCE2-739013C68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C9D3412-AB4A-4E20-9A79-B2C80D198B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36" name="Rounded Rectangle 22">
              <a:extLst>
                <a:ext uri="{FF2B5EF4-FFF2-40B4-BE49-F238E27FC236}">
                  <a16:creationId xmlns:a16="http://schemas.microsoft.com/office/drawing/2014/main" id="{A1D7D010-E182-46E6-9264-B39552853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F4783A7B-2E08-42E4-87EC-EE59B873D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8DC08-9B8F-488F-8BA2-58A35BCF9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What were the Non-verbal Communication Mistakes?</a:t>
            </a:r>
          </a:p>
          <a:p>
            <a:pPr marL="0" indent="0" algn="ctr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Menti.com 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tx1"/>
                </a:solidFill>
              </a:rPr>
              <a:t>1101 2769</a:t>
            </a:r>
          </a:p>
        </p:txBody>
      </p:sp>
    </p:spTree>
    <p:extLst>
      <p:ext uri="{BB962C8B-B14F-4D97-AF65-F5344CB8AC3E}">
        <p14:creationId xmlns:p14="http://schemas.microsoft.com/office/powerpoint/2010/main" val="1156313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E3649E-4B92-4065-9E79-E74ADC27C9D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Arms and legs uncrossed</a:t>
            </a:r>
          </a:p>
          <a:p>
            <a:r>
              <a:rPr lang="en-US" dirty="0"/>
              <a:t>Nothing between you (</a:t>
            </a:r>
            <a:r>
              <a:rPr lang="en-US" dirty="0" err="1"/>
              <a:t>ie</a:t>
            </a:r>
            <a:r>
              <a:rPr lang="en-US" dirty="0"/>
              <a:t>. desk)</a:t>
            </a:r>
          </a:p>
          <a:p>
            <a:r>
              <a:rPr lang="en-US" dirty="0"/>
              <a:t>Arms or legs crossed may communicate defensiveness, coldness, or disgust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7C8F94-2361-404C-B74F-40ECBEA78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 – Open posture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E46D667-7A36-4D39-8FC1-60A0DC13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SOLER Attending Skills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995B12-3CBE-4424-9689-A0D47754E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 – Squared position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21A35A3-FD03-4E5B-A2C9-152C1A8721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dirty="0"/>
              <a:t>Sitting Squarely</a:t>
            </a:r>
          </a:p>
          <a:p>
            <a:r>
              <a:rPr lang="en-US" dirty="0"/>
              <a:t>Turning toward your client within a comfortable space to share a private conversation without invading their personal space</a:t>
            </a:r>
          </a:p>
          <a:p>
            <a:r>
              <a:rPr lang="en-US" dirty="0"/>
              <a:t>Generally, 18 inches to 4 feet</a:t>
            </a:r>
          </a:p>
        </p:txBody>
      </p:sp>
    </p:spTree>
    <p:extLst>
      <p:ext uri="{BB962C8B-B14F-4D97-AF65-F5344CB8AC3E}">
        <p14:creationId xmlns:p14="http://schemas.microsoft.com/office/powerpoint/2010/main" val="21580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  <p:bldP spid="14" grpId="0" build="p"/>
      <p:bldP spid="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E3649E-4B92-4065-9E79-E74ADC27C9D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eye contact provides visual attention to the client</a:t>
            </a:r>
          </a:p>
          <a:p>
            <a:r>
              <a:rPr lang="en-US" dirty="0"/>
              <a:t>Stay focused on their face with occasional glances away</a:t>
            </a:r>
          </a:p>
          <a:p>
            <a:r>
              <a:rPr lang="en-US" dirty="0"/>
              <a:t>Use this opportunity to observe their reactions or body language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7C8F94-2361-404C-B74F-40ECBEA78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 – Eye Contact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E46D667-7A36-4D39-8FC1-60A0DC13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SOLER Attending Skills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995B12-3CBE-4424-9689-A0D47754E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 – Leaning in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21A35A3-FD03-4E5B-A2C9-152C1A872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5931" cy="2852738"/>
          </a:xfrm>
        </p:spPr>
        <p:txBody>
          <a:bodyPr>
            <a:noAutofit/>
          </a:bodyPr>
          <a:lstStyle/>
          <a:p>
            <a:r>
              <a:rPr lang="en-US" dirty="0"/>
              <a:t>Lean towards the client to indicate interest</a:t>
            </a:r>
          </a:p>
          <a:p>
            <a:r>
              <a:rPr lang="en-US" dirty="0"/>
              <a:t>Leaning in shows that you are giving your energy and attention solely to the client</a:t>
            </a:r>
          </a:p>
          <a:p>
            <a:r>
              <a:rPr lang="en-US" dirty="0"/>
              <a:t>Leaning away indicates distrust, boredom, or disengagement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948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  <p:bldP spid="14" grpId="0" build="p"/>
      <p:bldP spid="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E3649E-4B92-4065-9E79-E74ADC27C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8296" y="3052761"/>
            <a:ext cx="4718304" cy="2632605"/>
          </a:xfrm>
        </p:spPr>
        <p:txBody>
          <a:bodyPr>
            <a:normAutofit/>
          </a:bodyPr>
          <a:lstStyle/>
          <a:p>
            <a:r>
              <a:rPr lang="en-US" dirty="0"/>
              <a:t>Be aware of staying grounded and aware of the messages that your body is sending you</a:t>
            </a:r>
          </a:p>
          <a:p>
            <a:r>
              <a:rPr lang="en-US" dirty="0"/>
              <a:t>A relaxed posture lets the other person know that you are comfortable being with them. </a:t>
            </a:r>
          </a:p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E46D667-7A36-4D39-8FC1-60A0DC13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SOLER Attending Skills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995B12-3CBE-4424-9689-A0D47754E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7696" y="2476499"/>
            <a:ext cx="4718304" cy="576262"/>
          </a:xfrm>
        </p:spPr>
        <p:txBody>
          <a:bodyPr/>
          <a:lstStyle/>
          <a:p>
            <a:r>
              <a:rPr lang="en-US" dirty="0"/>
              <a:t>R – Relaxed position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21A35A3-FD03-4E5B-A2C9-152C1A872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052762"/>
            <a:ext cx="4885270" cy="2823106"/>
          </a:xfrm>
        </p:spPr>
        <p:txBody>
          <a:bodyPr>
            <a:noAutofit/>
          </a:bodyPr>
          <a:lstStyle/>
          <a:p>
            <a:r>
              <a:rPr lang="en-US" dirty="0"/>
              <a:t>Recognize that this is about the other person and not about you, so focus on them and try to forget your discomfort</a:t>
            </a:r>
          </a:p>
          <a:p>
            <a:r>
              <a:rPr lang="en-US" dirty="0"/>
              <a:t>Find a sense of peace in the privilege of entering into another person’s sacred space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7845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4" grpId="0" build="p"/>
      <p:bldP spid="1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FF2D-71EB-4659-9E32-3C4EACD3E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1136E-BD2A-43B0-A1C9-63BCA82756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did you notice?</a:t>
            </a:r>
          </a:p>
        </p:txBody>
      </p:sp>
    </p:spTree>
    <p:extLst>
      <p:ext uri="{BB962C8B-B14F-4D97-AF65-F5344CB8AC3E}">
        <p14:creationId xmlns:p14="http://schemas.microsoft.com/office/powerpoint/2010/main" val="266401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04C7C-07B8-4594-8F8F-72C97911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262626"/>
                </a:solidFill>
              </a:rPr>
              <a:t>Practice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5F565C-73CD-43A2-AD95-2320730D7E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272703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7397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9BFDF-FD09-4AF7-AE88-A531494A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Bathroom Break!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FE40D-9144-4036-8B20-E8131D8CE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Be Back at 1:30 pm (Eastern)</a:t>
            </a:r>
          </a:p>
        </p:txBody>
      </p:sp>
    </p:spTree>
    <p:extLst>
      <p:ext uri="{BB962C8B-B14F-4D97-AF65-F5344CB8AC3E}">
        <p14:creationId xmlns:p14="http://schemas.microsoft.com/office/powerpoint/2010/main" val="3390448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F31A7-57AF-4C93-8908-9CD62005E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259343"/>
          </a:xfrm>
        </p:spPr>
        <p:txBody>
          <a:bodyPr>
            <a:normAutofit/>
          </a:bodyPr>
          <a:lstStyle/>
          <a:p>
            <a:r>
              <a:rPr lang="en-US" sz="4800" b="1" dirty="0"/>
              <a:t>Check 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B47B6-45E1-490A-A500-E2F733F8B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0496" y="3846051"/>
            <a:ext cx="8543261" cy="1948821"/>
          </a:xfrm>
        </p:spPr>
        <p:txBody>
          <a:bodyPr>
            <a:normAutofit/>
          </a:bodyPr>
          <a:lstStyle/>
          <a:p>
            <a:r>
              <a:rPr lang="en-US" dirty="0"/>
              <a:t>How did it feel to try the SOLER with your partner?</a:t>
            </a:r>
          </a:p>
          <a:p>
            <a:r>
              <a:rPr lang="en-US" dirty="0"/>
              <a:t>In which are you the strongest?</a:t>
            </a:r>
          </a:p>
          <a:p>
            <a:r>
              <a:rPr lang="en-US" dirty="0"/>
              <a:t>Which could use some improving?</a:t>
            </a:r>
          </a:p>
        </p:txBody>
      </p:sp>
    </p:spTree>
    <p:extLst>
      <p:ext uri="{BB962C8B-B14F-4D97-AF65-F5344CB8AC3E}">
        <p14:creationId xmlns:p14="http://schemas.microsoft.com/office/powerpoint/2010/main" val="39838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F6FF7-AF9C-46D1-887C-4BA5B15F5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Invitational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CD0E7-A609-46D1-B79D-2CFC172C0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From the content in this week’s module:</a:t>
            </a:r>
          </a:p>
          <a:p>
            <a:pPr marL="0" indent="0" algn="ctr">
              <a:buNone/>
            </a:pPr>
            <a:r>
              <a:rPr lang="en-US" dirty="0"/>
              <a:t>How do we invite our clients to share their thoughts and feelings?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err="1"/>
              <a:t>Menti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9233 8269</a:t>
            </a:r>
          </a:p>
        </p:txBody>
      </p:sp>
    </p:spTree>
    <p:extLst>
      <p:ext uri="{BB962C8B-B14F-4D97-AF65-F5344CB8AC3E}">
        <p14:creationId xmlns:p14="http://schemas.microsoft.com/office/powerpoint/2010/main" val="1040543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31F48-E776-433C-AEB8-D8246F25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Questions/Why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90B26-7FC5-4677-AD08-7D3147BB2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NOT to do….</a:t>
            </a:r>
          </a:p>
          <a:p>
            <a:pPr lvl="1"/>
            <a:r>
              <a:rPr lang="en-US" sz="2800" dirty="0"/>
              <a:t>Explain…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How can you change those into appropriate questions?</a:t>
            </a:r>
          </a:p>
          <a:p>
            <a:pPr lvl="1"/>
            <a:r>
              <a:rPr lang="en-US" sz="2800" dirty="0"/>
              <a:t>Use of Silence</a:t>
            </a:r>
          </a:p>
        </p:txBody>
      </p:sp>
    </p:spTree>
    <p:extLst>
      <p:ext uri="{BB962C8B-B14F-4D97-AF65-F5344CB8AC3E}">
        <p14:creationId xmlns:p14="http://schemas.microsoft.com/office/powerpoint/2010/main" val="422621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51D58666-E26B-4EAE-AA74-9C74E4BAF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7288C4F-0F6C-4226-B8D2-C0EE4786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DA0DC220-B0FC-4268-9E45-0705DA269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D2CA09E-2D13-478A-A98B-3A66ED6468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E14C9FAD-7A39-47B3-9F08-4C4F9DA20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FDCB6FF3-6165-4BB2-80C5-7A6D0D25D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05375" y="659466"/>
            <a:ext cx="6594910" cy="410421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cap="none" dirty="0"/>
              <a:t>* Identify and describe the components of SOLER</a:t>
            </a:r>
            <a:br>
              <a:rPr lang="en-US" sz="2400" cap="none" dirty="0"/>
            </a:br>
            <a:br>
              <a:rPr lang="en-US" sz="2400" cap="none" dirty="0"/>
            </a:br>
            <a:r>
              <a:rPr lang="en-US" sz="2400" cap="none" dirty="0"/>
              <a:t>*Demonstrate non-verbal communication skills</a:t>
            </a:r>
            <a:br>
              <a:rPr lang="en-US" sz="2400" cap="none" dirty="0"/>
            </a:br>
            <a:br>
              <a:rPr lang="en-US" sz="2400" cap="none" dirty="0"/>
            </a:br>
            <a:r>
              <a:rPr lang="en-US" sz="2400" cap="none" dirty="0"/>
              <a:t>*Evaluate your strengths and areas for improvement when using SOLER skills. </a:t>
            </a:r>
            <a:br>
              <a:rPr lang="en-US" sz="2400" cap="none" dirty="0"/>
            </a:br>
            <a:br>
              <a:rPr lang="en-US" sz="2400" cap="none" dirty="0"/>
            </a:br>
            <a:r>
              <a:rPr lang="en-US" sz="2400" cap="none" dirty="0"/>
              <a:t>*Understand door openers, encouragers, and leading questions.</a:t>
            </a:r>
            <a:br>
              <a:rPr lang="en-US" sz="2400" cap="none" dirty="0"/>
            </a:br>
            <a:endParaRPr lang="en-US" sz="2400" cap="none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038821" y="5010744"/>
            <a:ext cx="6528018" cy="61264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spcBef>
                <a:spcPct val="20000"/>
              </a:spcBef>
            </a:pPr>
            <a:r>
              <a:rPr lang="en-US" sz="3600" dirty="0">
                <a:solidFill>
                  <a:schemeClr val="tx1"/>
                </a:solidFill>
              </a:rPr>
              <a:t>Questions / Comments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E0488CE-8E24-413E-B105-426B0506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08045" y="3541181"/>
            <a:ext cx="64922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8" r="20889" b="1"/>
          <a:stretch/>
        </p:blipFill>
        <p:spPr>
          <a:xfrm>
            <a:off x="8077199" y="1041400"/>
            <a:ext cx="3059206" cy="477520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9382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873beb7-5857-4685-be1f-d57550cc96c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12558</TotalTime>
  <Words>850</Words>
  <Application>Microsoft Office PowerPoint</Application>
  <PresentationFormat>Widescreen</PresentationFormat>
  <Paragraphs>122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Euphemia</vt:lpstr>
      <vt:lpstr>Garamond</vt:lpstr>
      <vt:lpstr>Organic</vt:lpstr>
      <vt:lpstr>Counseling Techniques &amp; the Helping Relationship</vt:lpstr>
      <vt:lpstr>PowerPoint Presentation</vt:lpstr>
      <vt:lpstr>Listening…</vt:lpstr>
      <vt:lpstr>Learning Objectives</vt:lpstr>
      <vt:lpstr>Demonstration</vt:lpstr>
      <vt:lpstr>SOLER</vt:lpstr>
      <vt:lpstr>SOLER Attending Skills</vt:lpstr>
      <vt:lpstr>SOLER Attending Skills</vt:lpstr>
      <vt:lpstr>SOLER Attending Skills</vt:lpstr>
      <vt:lpstr>Demonstration</vt:lpstr>
      <vt:lpstr>Practice</vt:lpstr>
      <vt:lpstr>Bathroom Break!</vt:lpstr>
      <vt:lpstr>Check In</vt:lpstr>
      <vt:lpstr>Invitational Skills</vt:lpstr>
      <vt:lpstr>Leading Questions/Why </vt:lpstr>
      <vt:lpstr>* Identify and describe the components of SOLER  *Demonstrate non-verbal communication skills  *Evaluate your strengths and areas for improvement when using SOLER skills.   *Understand door openers, encouragers, and leading questions.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Psychotherapy Supervision Model: Person-centered &amp; Adlerian</dc:title>
  <dc:creator>Erica Rhoads</dc:creator>
  <cp:lastModifiedBy>Erica Rhoads</cp:lastModifiedBy>
  <cp:revision>88</cp:revision>
  <cp:lastPrinted>2021-06-23T16:25:55Z</cp:lastPrinted>
  <dcterms:created xsi:type="dcterms:W3CDTF">2021-06-16T16:05:14Z</dcterms:created>
  <dcterms:modified xsi:type="dcterms:W3CDTF">2022-02-04T02:25:08Z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