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368" r:id="rId2"/>
    <p:sldId id="341" r:id="rId3"/>
    <p:sldId id="279" r:id="rId4"/>
    <p:sldId id="353" r:id="rId5"/>
    <p:sldId id="350" r:id="rId6"/>
    <p:sldId id="277" r:id="rId7"/>
    <p:sldId id="346" r:id="rId8"/>
    <p:sldId id="367" r:id="rId9"/>
    <p:sldId id="356" r:id="rId10"/>
    <p:sldId id="364" r:id="rId11"/>
    <p:sldId id="287" r:id="rId12"/>
    <p:sldId id="294" r:id="rId13"/>
    <p:sldId id="295" r:id="rId14"/>
    <p:sldId id="296" r:id="rId15"/>
    <p:sldId id="297" r:id="rId16"/>
    <p:sldId id="365" r:id="rId17"/>
    <p:sldId id="362" r:id="rId18"/>
    <p:sldId id="357" r:id="rId19"/>
    <p:sldId id="298" r:id="rId20"/>
    <p:sldId id="359" r:id="rId21"/>
    <p:sldId id="369" r:id="rId22"/>
    <p:sldId id="304" r:id="rId23"/>
    <p:sldId id="344" r:id="rId24"/>
    <p:sldId id="338" r:id="rId25"/>
    <p:sldId id="370" r:id="rId26"/>
    <p:sldId id="371" r:id="rId27"/>
    <p:sldId id="373" r:id="rId28"/>
    <p:sldId id="372" r:id="rId29"/>
    <p:sldId id="374" r:id="rId30"/>
    <p:sldId id="340" r:id="rId31"/>
    <p:sldId id="36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13" autoAdjust="0"/>
    <p:restoredTop sz="76401" autoAdjust="0"/>
  </p:normalViewPr>
  <p:slideViewPr>
    <p:cSldViewPr snapToGrid="0">
      <p:cViewPr varScale="1">
        <p:scale>
          <a:sx n="54" d="100"/>
          <a:sy n="54" d="100"/>
        </p:scale>
        <p:origin x="1200" y="67"/>
      </p:cViewPr>
      <p:guideLst/>
    </p:cSldViewPr>
  </p:slideViewPr>
  <p:notesTextViewPr>
    <p:cViewPr>
      <p:scale>
        <a:sx n="1" d="1"/>
        <a:sy n="1" d="1"/>
      </p:scale>
      <p:origin x="0" y="0"/>
    </p:cViewPr>
  </p:notesTextViewPr>
  <p:sorterViewPr>
    <p:cViewPr varScale="1">
      <p:scale>
        <a:sx n="100" d="100"/>
        <a:sy n="100" d="100"/>
      </p:scale>
      <p:origin x="0" y="-12400"/>
    </p:cViewPr>
  </p:sorterViewPr>
  <p:notesViewPr>
    <p:cSldViewPr snapToGrid="0">
      <p:cViewPr varScale="1">
        <p:scale>
          <a:sx n="69" d="100"/>
          <a:sy n="69" d="100"/>
        </p:scale>
        <p:origin x="85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764784-1563-480B-A093-99C4E6324E7C}" type="datetimeFigureOut">
              <a:rPr lang="en-US" smtClean="0"/>
              <a:t>3/3/2022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0B8C45-2C8F-45BE-ACD0-35794BCEBA99}" type="slidenum">
              <a:rPr lang="en-US" smtClean="0"/>
              <a:t>‹#›</a:t>
            </a:fld>
            <a:endParaRPr lang="en-US"/>
          </a:p>
        </p:txBody>
      </p:sp>
    </p:spTree>
    <p:extLst>
      <p:ext uri="{BB962C8B-B14F-4D97-AF65-F5344CB8AC3E}">
        <p14:creationId xmlns:p14="http://schemas.microsoft.com/office/powerpoint/2010/main" val="112349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Minutes</a:t>
            </a:r>
          </a:p>
        </p:txBody>
      </p:sp>
      <p:sp>
        <p:nvSpPr>
          <p:cNvPr id="4" name="Slide Number Placeholder 3"/>
          <p:cNvSpPr>
            <a:spLocks noGrp="1"/>
          </p:cNvSpPr>
          <p:nvPr>
            <p:ph type="sldNum" sz="quarter" idx="5"/>
          </p:nvPr>
        </p:nvSpPr>
        <p:spPr/>
        <p:txBody>
          <a:bodyPr/>
          <a:lstStyle/>
          <a:p>
            <a:fld id="{310B8C45-2C8F-45BE-ACD0-35794BCEBA99}" type="slidenum">
              <a:rPr lang="en-US" smtClean="0"/>
              <a:t>1</a:t>
            </a:fld>
            <a:endParaRPr lang="en-US"/>
          </a:p>
        </p:txBody>
      </p:sp>
    </p:spTree>
    <p:extLst>
      <p:ext uri="{BB962C8B-B14F-4D97-AF65-F5344CB8AC3E}">
        <p14:creationId xmlns:p14="http://schemas.microsoft.com/office/powerpoint/2010/main" val="1582286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12:10</a:t>
            </a:r>
          </a:p>
        </p:txBody>
      </p:sp>
      <p:sp>
        <p:nvSpPr>
          <p:cNvPr id="4" name="Slide Number Placeholder 3"/>
          <p:cNvSpPr>
            <a:spLocks noGrp="1"/>
          </p:cNvSpPr>
          <p:nvPr>
            <p:ph type="sldNum" sz="quarter" idx="5"/>
          </p:nvPr>
        </p:nvSpPr>
        <p:spPr/>
        <p:txBody>
          <a:bodyPr/>
          <a:lstStyle/>
          <a:p>
            <a:fld id="{310B8C45-2C8F-45BE-ACD0-35794BCEBA99}" type="slidenum">
              <a:rPr lang="en-US" smtClean="0"/>
              <a:t>2</a:t>
            </a:fld>
            <a:endParaRPr lang="en-US"/>
          </a:p>
        </p:txBody>
      </p:sp>
    </p:spTree>
    <p:extLst>
      <p:ext uri="{BB962C8B-B14F-4D97-AF65-F5344CB8AC3E}">
        <p14:creationId xmlns:p14="http://schemas.microsoft.com/office/powerpoint/2010/main" val="306525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12:11</a:t>
            </a:r>
          </a:p>
        </p:txBody>
      </p:sp>
      <p:sp>
        <p:nvSpPr>
          <p:cNvPr id="4" name="Slide Number Placeholder 3"/>
          <p:cNvSpPr>
            <a:spLocks noGrp="1"/>
          </p:cNvSpPr>
          <p:nvPr>
            <p:ph type="sldNum" sz="quarter" idx="5"/>
          </p:nvPr>
        </p:nvSpPr>
        <p:spPr/>
        <p:txBody>
          <a:bodyPr/>
          <a:lstStyle/>
          <a:p>
            <a:fld id="{310B8C45-2C8F-45BE-ACD0-35794BCEBA99}" type="slidenum">
              <a:rPr lang="en-US" smtClean="0"/>
              <a:t>3</a:t>
            </a:fld>
            <a:endParaRPr lang="en-US"/>
          </a:p>
        </p:txBody>
      </p:sp>
    </p:spTree>
    <p:extLst>
      <p:ext uri="{BB962C8B-B14F-4D97-AF65-F5344CB8AC3E}">
        <p14:creationId xmlns:p14="http://schemas.microsoft.com/office/powerpoint/2010/main" val="347116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12:13-16 Ask for student volunteer to read</a:t>
            </a:r>
          </a:p>
          <a:p>
            <a:endParaRPr lang="en-US" dirty="0"/>
          </a:p>
        </p:txBody>
      </p:sp>
      <p:sp>
        <p:nvSpPr>
          <p:cNvPr id="4" name="Slide Number Placeholder 3"/>
          <p:cNvSpPr>
            <a:spLocks noGrp="1"/>
          </p:cNvSpPr>
          <p:nvPr>
            <p:ph type="sldNum" sz="quarter" idx="5"/>
          </p:nvPr>
        </p:nvSpPr>
        <p:spPr/>
        <p:txBody>
          <a:bodyPr/>
          <a:lstStyle/>
          <a:p>
            <a:fld id="{310B8C45-2C8F-45BE-ACD0-35794BCEBA99}" type="slidenum">
              <a:rPr lang="en-US" smtClean="0"/>
              <a:t>4</a:t>
            </a:fld>
            <a:endParaRPr lang="en-US"/>
          </a:p>
        </p:txBody>
      </p:sp>
    </p:spTree>
    <p:extLst>
      <p:ext uri="{BB962C8B-B14F-4D97-AF65-F5344CB8AC3E}">
        <p14:creationId xmlns:p14="http://schemas.microsoft.com/office/powerpoint/2010/main" val="1543373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12:16-12:20</a:t>
            </a:r>
          </a:p>
        </p:txBody>
      </p:sp>
      <p:sp>
        <p:nvSpPr>
          <p:cNvPr id="4" name="Slide Number Placeholder 3"/>
          <p:cNvSpPr>
            <a:spLocks noGrp="1"/>
          </p:cNvSpPr>
          <p:nvPr>
            <p:ph type="sldNum" sz="quarter" idx="5"/>
          </p:nvPr>
        </p:nvSpPr>
        <p:spPr/>
        <p:txBody>
          <a:bodyPr/>
          <a:lstStyle/>
          <a:p>
            <a:fld id="{310B8C45-2C8F-45BE-ACD0-35794BCEBA99}" type="slidenum">
              <a:rPr lang="en-US" smtClean="0"/>
              <a:t>5</a:t>
            </a:fld>
            <a:endParaRPr lang="en-US"/>
          </a:p>
        </p:txBody>
      </p:sp>
    </p:spTree>
    <p:extLst>
      <p:ext uri="{BB962C8B-B14F-4D97-AF65-F5344CB8AC3E}">
        <p14:creationId xmlns:p14="http://schemas.microsoft.com/office/powerpoint/2010/main" val="52024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12:20-12:22</a:t>
            </a:r>
          </a:p>
        </p:txBody>
      </p:sp>
      <p:sp>
        <p:nvSpPr>
          <p:cNvPr id="4" name="Slide Number Placeholder 3"/>
          <p:cNvSpPr>
            <a:spLocks noGrp="1"/>
          </p:cNvSpPr>
          <p:nvPr>
            <p:ph type="sldNum" sz="quarter" idx="5"/>
          </p:nvPr>
        </p:nvSpPr>
        <p:spPr/>
        <p:txBody>
          <a:bodyPr/>
          <a:lstStyle/>
          <a:p>
            <a:fld id="{310B8C45-2C8F-45BE-ACD0-35794BCEBA99}" type="slidenum">
              <a:rPr lang="en-US" smtClean="0"/>
              <a:t>6</a:t>
            </a:fld>
            <a:endParaRPr lang="en-US"/>
          </a:p>
        </p:txBody>
      </p:sp>
    </p:spTree>
    <p:extLst>
      <p:ext uri="{BB962C8B-B14F-4D97-AF65-F5344CB8AC3E}">
        <p14:creationId xmlns:p14="http://schemas.microsoft.com/office/powerpoint/2010/main" val="821992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defRPr/>
            </a:pPr>
            <a:fld id="{EA56D1AC-F855-AB47-A5B4-AD91B7348592}" type="slidenum">
              <a:rPr lang="en-US" altLang="en-US" smtClean="0">
                <a:latin typeface="Times New Roman" charset="0"/>
              </a:rPr>
              <a:pPr>
                <a:defRPr/>
              </a:pPr>
              <a:t>7</a:t>
            </a:fld>
            <a:endParaRPr lang="en-US" altLang="en-US">
              <a:latin typeface="Times New Roman"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r>
              <a:rPr lang="en-US" altLang="en-US" b="1" dirty="0"/>
              <a:t>12:23-12:25 Values &amp; Behaviors</a:t>
            </a:r>
            <a:r>
              <a:rPr lang="en-US" altLang="en-US" dirty="0"/>
              <a:t>:  A client who repeatedly says he doesn’t have</a:t>
            </a:r>
            <a:r>
              <a:rPr lang="en-US" altLang="en-US" baseline="0" dirty="0"/>
              <a:t> an “alcohol” problem and feels that this kind of behavior is deplorable. YET, he will go to grocery store, buy a bottle of wine and drink the entire thing in the parking lot and drive home. </a:t>
            </a:r>
            <a:endParaRPr lang="en-US" altLang="en-US" dirty="0"/>
          </a:p>
        </p:txBody>
      </p:sp>
    </p:spTree>
    <p:extLst>
      <p:ext uri="{BB962C8B-B14F-4D97-AF65-F5344CB8AC3E}">
        <p14:creationId xmlns:p14="http://schemas.microsoft.com/office/powerpoint/2010/main" val="840667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12:25-33 Discuss Clip</a:t>
            </a:r>
          </a:p>
        </p:txBody>
      </p:sp>
      <p:sp>
        <p:nvSpPr>
          <p:cNvPr id="4" name="Slide Number Placeholder 3"/>
          <p:cNvSpPr>
            <a:spLocks noGrp="1"/>
          </p:cNvSpPr>
          <p:nvPr>
            <p:ph type="sldNum" sz="quarter" idx="5"/>
          </p:nvPr>
        </p:nvSpPr>
        <p:spPr/>
        <p:txBody>
          <a:bodyPr/>
          <a:lstStyle/>
          <a:p>
            <a:fld id="{310B8C45-2C8F-45BE-ACD0-35794BCEBA99}" type="slidenum">
              <a:rPr lang="en-US" smtClean="0"/>
              <a:t>8</a:t>
            </a:fld>
            <a:endParaRPr lang="en-US"/>
          </a:p>
        </p:txBody>
      </p:sp>
    </p:spTree>
    <p:extLst>
      <p:ext uri="{BB962C8B-B14F-4D97-AF65-F5344CB8AC3E}">
        <p14:creationId xmlns:p14="http://schemas.microsoft.com/office/powerpoint/2010/main" val="326743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12:33-12:35</a:t>
            </a:r>
          </a:p>
        </p:txBody>
      </p:sp>
      <p:sp>
        <p:nvSpPr>
          <p:cNvPr id="4" name="Slide Number Placeholder 3"/>
          <p:cNvSpPr>
            <a:spLocks noGrp="1"/>
          </p:cNvSpPr>
          <p:nvPr>
            <p:ph type="sldNum" sz="quarter" idx="5"/>
          </p:nvPr>
        </p:nvSpPr>
        <p:spPr/>
        <p:txBody>
          <a:bodyPr/>
          <a:lstStyle/>
          <a:p>
            <a:fld id="{310B8C45-2C8F-45BE-ACD0-35794BCEBA99}" type="slidenum">
              <a:rPr lang="en-US" smtClean="0"/>
              <a:t>9</a:t>
            </a:fld>
            <a:endParaRPr lang="en-US"/>
          </a:p>
        </p:txBody>
      </p:sp>
    </p:spTree>
    <p:extLst>
      <p:ext uri="{BB962C8B-B14F-4D97-AF65-F5344CB8AC3E}">
        <p14:creationId xmlns:p14="http://schemas.microsoft.com/office/powerpoint/2010/main" val="2877261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12:35-36</a:t>
            </a:r>
          </a:p>
        </p:txBody>
      </p:sp>
      <p:sp>
        <p:nvSpPr>
          <p:cNvPr id="4" name="Slide Number Placeholder 3"/>
          <p:cNvSpPr>
            <a:spLocks noGrp="1"/>
          </p:cNvSpPr>
          <p:nvPr>
            <p:ph type="sldNum" sz="quarter" idx="5"/>
          </p:nvPr>
        </p:nvSpPr>
        <p:spPr/>
        <p:txBody>
          <a:bodyPr/>
          <a:lstStyle/>
          <a:p>
            <a:fld id="{310B8C45-2C8F-45BE-ACD0-35794BCEBA99}" type="slidenum">
              <a:rPr lang="en-US" smtClean="0"/>
              <a:t>10</a:t>
            </a:fld>
            <a:endParaRPr lang="en-US"/>
          </a:p>
        </p:txBody>
      </p:sp>
    </p:spTree>
    <p:extLst>
      <p:ext uri="{BB962C8B-B14F-4D97-AF65-F5344CB8AC3E}">
        <p14:creationId xmlns:p14="http://schemas.microsoft.com/office/powerpoint/2010/main" val="1557185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12:36-37</a:t>
            </a:r>
          </a:p>
        </p:txBody>
      </p:sp>
      <p:sp>
        <p:nvSpPr>
          <p:cNvPr id="4" name="Slide Number Placeholder 3"/>
          <p:cNvSpPr>
            <a:spLocks noGrp="1"/>
          </p:cNvSpPr>
          <p:nvPr>
            <p:ph type="sldNum" sz="quarter" idx="5"/>
          </p:nvPr>
        </p:nvSpPr>
        <p:spPr/>
        <p:txBody>
          <a:bodyPr/>
          <a:lstStyle/>
          <a:p>
            <a:fld id="{310B8C45-2C8F-45BE-ACD0-35794BCEBA99}" type="slidenum">
              <a:rPr lang="en-US" smtClean="0"/>
              <a:t>11</a:t>
            </a:fld>
            <a:endParaRPr lang="en-US"/>
          </a:p>
        </p:txBody>
      </p:sp>
    </p:spTree>
    <p:extLst>
      <p:ext uri="{BB962C8B-B14F-4D97-AF65-F5344CB8AC3E}">
        <p14:creationId xmlns:p14="http://schemas.microsoft.com/office/powerpoint/2010/main" val="20992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12:37-38</a:t>
            </a:r>
          </a:p>
        </p:txBody>
      </p:sp>
      <p:sp>
        <p:nvSpPr>
          <p:cNvPr id="4" name="Slide Number Placeholder 3"/>
          <p:cNvSpPr>
            <a:spLocks noGrp="1"/>
          </p:cNvSpPr>
          <p:nvPr>
            <p:ph type="sldNum" sz="quarter" idx="5"/>
          </p:nvPr>
        </p:nvSpPr>
        <p:spPr/>
        <p:txBody>
          <a:bodyPr/>
          <a:lstStyle/>
          <a:p>
            <a:fld id="{310B8C45-2C8F-45BE-ACD0-35794BCEBA99}" type="slidenum">
              <a:rPr lang="en-US" smtClean="0"/>
              <a:t>12</a:t>
            </a:fld>
            <a:endParaRPr lang="en-US"/>
          </a:p>
        </p:txBody>
      </p:sp>
    </p:spTree>
    <p:extLst>
      <p:ext uri="{BB962C8B-B14F-4D97-AF65-F5344CB8AC3E}">
        <p14:creationId xmlns:p14="http://schemas.microsoft.com/office/powerpoint/2010/main" val="3642823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t>12:38-40 What would be a “personality trait” feedback?  “You seem to be an</a:t>
            </a:r>
            <a:r>
              <a:rPr lang="en-US" altLang="en-US" baseline="0" dirty="0"/>
              <a:t> angry person.” “I’ve noticed that Your Strong since of pride creates conflict for you.” </a:t>
            </a:r>
          </a:p>
          <a:p>
            <a:pPr eaLnBrk="1" hangingPunct="1">
              <a:defRPr/>
            </a:pPr>
            <a:endParaRPr lang="en-US" altLang="en-US" baseline="0" dirty="0"/>
          </a:p>
          <a:p>
            <a:pPr eaLnBrk="1" hangingPunct="1">
              <a:defRPr/>
            </a:pPr>
            <a:r>
              <a:rPr lang="en-US" altLang="en-US" baseline="0" dirty="0"/>
              <a:t>Remember that these kinds of interventions will be those you have “thought through” or have “recognized in pervious sessions”, so don’t become alarmed that you will not be able to do this. </a:t>
            </a:r>
            <a:endParaRPr lang="en-US" altLang="en-US" dirty="0"/>
          </a:p>
          <a:p>
            <a:endParaRPr lang="en-US" dirty="0"/>
          </a:p>
        </p:txBody>
      </p:sp>
      <p:sp>
        <p:nvSpPr>
          <p:cNvPr id="4" name="Slide Number Placeholder 3"/>
          <p:cNvSpPr>
            <a:spLocks noGrp="1"/>
          </p:cNvSpPr>
          <p:nvPr>
            <p:ph type="sldNum" sz="quarter" idx="10"/>
          </p:nvPr>
        </p:nvSpPr>
        <p:spPr/>
        <p:txBody>
          <a:bodyPr/>
          <a:lstStyle/>
          <a:p>
            <a:fld id="{310B8C45-2C8F-45BE-ACD0-35794BCEBA99}" type="slidenum">
              <a:rPr lang="en-US" smtClean="0"/>
              <a:t>13</a:t>
            </a:fld>
            <a:endParaRPr lang="en-US"/>
          </a:p>
        </p:txBody>
      </p:sp>
    </p:spTree>
    <p:extLst>
      <p:ext uri="{BB962C8B-B14F-4D97-AF65-F5344CB8AC3E}">
        <p14:creationId xmlns:p14="http://schemas.microsoft.com/office/powerpoint/2010/main" val="3904817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t>12:41-45 Example:</a:t>
            </a:r>
            <a:r>
              <a:rPr lang="en-US" altLang="en-US" baseline="0" dirty="0"/>
              <a:t> I have asked a client to use the “thought log”, to track what happens, his thoughts and then his feelings each time he feels discriminated against. However, for three weeks you and he have agreed that it would be good but he never does it. </a:t>
            </a:r>
          </a:p>
          <a:p>
            <a:pPr eaLnBrk="1" hangingPunct="1">
              <a:defRPr/>
            </a:pPr>
            <a:r>
              <a:rPr lang="en-US" altLang="en-US" baseline="0" dirty="0"/>
              <a:t>“</a:t>
            </a:r>
            <a:r>
              <a:rPr lang="en-US" altLang="en-US" i="1" baseline="0" dirty="0"/>
              <a:t>Can I share with you an observation? Yeah. We have been talking about how this thought log could help you examine these “things that happen” that cause you to “think people are discriminating against you”, and then “how that actually makes you feel”, but each week there is some kind of reason you never do this. Can you help me understand why this never happens?</a:t>
            </a:r>
            <a:endParaRPr lang="en-US" altLang="en-US" i="1" dirty="0"/>
          </a:p>
          <a:p>
            <a:endParaRPr lang="en-US" dirty="0"/>
          </a:p>
        </p:txBody>
      </p:sp>
      <p:sp>
        <p:nvSpPr>
          <p:cNvPr id="4" name="Slide Number Placeholder 3"/>
          <p:cNvSpPr>
            <a:spLocks noGrp="1"/>
          </p:cNvSpPr>
          <p:nvPr>
            <p:ph type="sldNum" sz="quarter" idx="10"/>
          </p:nvPr>
        </p:nvSpPr>
        <p:spPr/>
        <p:txBody>
          <a:bodyPr/>
          <a:lstStyle/>
          <a:p>
            <a:fld id="{310B8C45-2C8F-45BE-ACD0-35794BCEBA99}" type="slidenum">
              <a:rPr lang="en-US" smtClean="0"/>
              <a:t>14</a:t>
            </a:fld>
            <a:endParaRPr lang="en-US"/>
          </a:p>
        </p:txBody>
      </p:sp>
    </p:spTree>
    <p:extLst>
      <p:ext uri="{BB962C8B-B14F-4D97-AF65-F5344CB8AC3E}">
        <p14:creationId xmlns:p14="http://schemas.microsoft.com/office/powerpoint/2010/main" val="1819608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12:46</a:t>
            </a:r>
          </a:p>
        </p:txBody>
      </p:sp>
      <p:sp>
        <p:nvSpPr>
          <p:cNvPr id="4" name="Slide Number Placeholder 3"/>
          <p:cNvSpPr>
            <a:spLocks noGrp="1"/>
          </p:cNvSpPr>
          <p:nvPr>
            <p:ph type="sldNum" sz="quarter" idx="5"/>
          </p:nvPr>
        </p:nvSpPr>
        <p:spPr/>
        <p:txBody>
          <a:bodyPr/>
          <a:lstStyle/>
          <a:p>
            <a:fld id="{310B8C45-2C8F-45BE-ACD0-35794BCEBA99}" type="slidenum">
              <a:rPr lang="en-US" smtClean="0"/>
              <a:t>15</a:t>
            </a:fld>
            <a:endParaRPr lang="en-US"/>
          </a:p>
        </p:txBody>
      </p:sp>
    </p:spTree>
    <p:extLst>
      <p:ext uri="{BB962C8B-B14F-4D97-AF65-F5344CB8AC3E}">
        <p14:creationId xmlns:p14="http://schemas.microsoft.com/office/powerpoint/2010/main" val="487169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12:47-48</a:t>
            </a:r>
          </a:p>
        </p:txBody>
      </p:sp>
      <p:sp>
        <p:nvSpPr>
          <p:cNvPr id="4" name="Slide Number Placeholder 3"/>
          <p:cNvSpPr>
            <a:spLocks noGrp="1"/>
          </p:cNvSpPr>
          <p:nvPr>
            <p:ph type="sldNum" sz="quarter" idx="5"/>
          </p:nvPr>
        </p:nvSpPr>
        <p:spPr/>
        <p:txBody>
          <a:bodyPr/>
          <a:lstStyle/>
          <a:p>
            <a:fld id="{310B8C45-2C8F-45BE-ACD0-35794BCEBA99}" type="slidenum">
              <a:rPr lang="en-US" smtClean="0"/>
              <a:t>16</a:t>
            </a:fld>
            <a:endParaRPr lang="en-US"/>
          </a:p>
        </p:txBody>
      </p:sp>
    </p:spTree>
    <p:extLst>
      <p:ext uri="{BB962C8B-B14F-4D97-AF65-F5344CB8AC3E}">
        <p14:creationId xmlns:p14="http://schemas.microsoft.com/office/powerpoint/2010/main" val="3971610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12:49</a:t>
            </a:r>
          </a:p>
        </p:txBody>
      </p:sp>
      <p:sp>
        <p:nvSpPr>
          <p:cNvPr id="4" name="Slide Number Placeholder 3"/>
          <p:cNvSpPr>
            <a:spLocks noGrp="1"/>
          </p:cNvSpPr>
          <p:nvPr>
            <p:ph type="sldNum" sz="quarter" idx="5"/>
          </p:nvPr>
        </p:nvSpPr>
        <p:spPr/>
        <p:txBody>
          <a:bodyPr/>
          <a:lstStyle/>
          <a:p>
            <a:fld id="{310B8C45-2C8F-45BE-ACD0-35794BCEBA99}" type="slidenum">
              <a:rPr lang="en-US" smtClean="0"/>
              <a:t>17</a:t>
            </a:fld>
            <a:endParaRPr lang="en-US"/>
          </a:p>
        </p:txBody>
      </p:sp>
    </p:spTree>
    <p:extLst>
      <p:ext uri="{BB962C8B-B14F-4D97-AF65-F5344CB8AC3E}">
        <p14:creationId xmlns:p14="http://schemas.microsoft.com/office/powerpoint/2010/main" val="768388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12:50</a:t>
            </a:r>
          </a:p>
        </p:txBody>
      </p:sp>
      <p:sp>
        <p:nvSpPr>
          <p:cNvPr id="4" name="Slide Number Placeholder 3"/>
          <p:cNvSpPr>
            <a:spLocks noGrp="1"/>
          </p:cNvSpPr>
          <p:nvPr>
            <p:ph type="sldNum" sz="quarter" idx="5"/>
          </p:nvPr>
        </p:nvSpPr>
        <p:spPr/>
        <p:txBody>
          <a:bodyPr/>
          <a:lstStyle/>
          <a:p>
            <a:fld id="{310B8C45-2C8F-45BE-ACD0-35794BCEBA99}" type="slidenum">
              <a:rPr lang="en-US" smtClean="0"/>
              <a:t>18</a:t>
            </a:fld>
            <a:endParaRPr lang="en-US"/>
          </a:p>
        </p:txBody>
      </p:sp>
    </p:spTree>
    <p:extLst>
      <p:ext uri="{BB962C8B-B14F-4D97-AF65-F5344CB8AC3E}">
        <p14:creationId xmlns:p14="http://schemas.microsoft.com/office/powerpoint/2010/main" val="472288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12:52</a:t>
            </a:r>
          </a:p>
        </p:txBody>
      </p:sp>
      <p:sp>
        <p:nvSpPr>
          <p:cNvPr id="4" name="Slide Number Placeholder 3"/>
          <p:cNvSpPr>
            <a:spLocks noGrp="1"/>
          </p:cNvSpPr>
          <p:nvPr>
            <p:ph type="sldNum" sz="quarter" idx="5"/>
          </p:nvPr>
        </p:nvSpPr>
        <p:spPr/>
        <p:txBody>
          <a:bodyPr/>
          <a:lstStyle/>
          <a:p>
            <a:fld id="{310B8C45-2C8F-45BE-ACD0-35794BCEBA99}" type="slidenum">
              <a:rPr lang="en-US" smtClean="0"/>
              <a:t>19</a:t>
            </a:fld>
            <a:endParaRPr lang="en-US"/>
          </a:p>
        </p:txBody>
      </p:sp>
    </p:spTree>
    <p:extLst>
      <p:ext uri="{BB962C8B-B14F-4D97-AF65-F5344CB8AC3E}">
        <p14:creationId xmlns:p14="http://schemas.microsoft.com/office/powerpoint/2010/main" val="3447280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12:53-55</a:t>
            </a:r>
          </a:p>
        </p:txBody>
      </p:sp>
      <p:sp>
        <p:nvSpPr>
          <p:cNvPr id="4" name="Slide Number Placeholder 3"/>
          <p:cNvSpPr>
            <a:spLocks noGrp="1"/>
          </p:cNvSpPr>
          <p:nvPr>
            <p:ph type="sldNum" sz="quarter" idx="5"/>
          </p:nvPr>
        </p:nvSpPr>
        <p:spPr/>
        <p:txBody>
          <a:bodyPr/>
          <a:lstStyle/>
          <a:p>
            <a:fld id="{310B8C45-2C8F-45BE-ACD0-35794BCEBA99}" type="slidenum">
              <a:rPr lang="en-US" smtClean="0"/>
              <a:t>20</a:t>
            </a:fld>
            <a:endParaRPr lang="en-US"/>
          </a:p>
        </p:txBody>
      </p:sp>
    </p:spTree>
    <p:extLst>
      <p:ext uri="{BB962C8B-B14F-4D97-AF65-F5344CB8AC3E}">
        <p14:creationId xmlns:p14="http://schemas.microsoft.com/office/powerpoint/2010/main" val="3645084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12:55-1:10 Share clip in chat</a:t>
            </a:r>
          </a:p>
        </p:txBody>
      </p:sp>
      <p:sp>
        <p:nvSpPr>
          <p:cNvPr id="4" name="Slide Number Placeholder 3"/>
          <p:cNvSpPr>
            <a:spLocks noGrp="1"/>
          </p:cNvSpPr>
          <p:nvPr>
            <p:ph type="sldNum" sz="quarter" idx="5"/>
          </p:nvPr>
        </p:nvSpPr>
        <p:spPr/>
        <p:txBody>
          <a:bodyPr/>
          <a:lstStyle/>
          <a:p>
            <a:fld id="{310B8C45-2C8F-45BE-ACD0-35794BCEBA99}" type="slidenum">
              <a:rPr lang="en-US" smtClean="0"/>
              <a:t>21</a:t>
            </a:fld>
            <a:endParaRPr lang="en-US"/>
          </a:p>
        </p:txBody>
      </p:sp>
    </p:spTree>
    <p:extLst>
      <p:ext uri="{BB962C8B-B14F-4D97-AF65-F5344CB8AC3E}">
        <p14:creationId xmlns:p14="http://schemas.microsoft.com/office/powerpoint/2010/main" val="226801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1:10-1:15 Discuss video clip and connect to points</a:t>
            </a:r>
          </a:p>
        </p:txBody>
      </p:sp>
      <p:sp>
        <p:nvSpPr>
          <p:cNvPr id="4" name="Slide Number Placeholder 3"/>
          <p:cNvSpPr>
            <a:spLocks noGrp="1"/>
          </p:cNvSpPr>
          <p:nvPr>
            <p:ph type="sldNum" sz="quarter" idx="5"/>
          </p:nvPr>
        </p:nvSpPr>
        <p:spPr/>
        <p:txBody>
          <a:bodyPr/>
          <a:lstStyle/>
          <a:p>
            <a:fld id="{310B8C45-2C8F-45BE-ACD0-35794BCEBA99}" type="slidenum">
              <a:rPr lang="en-US" smtClean="0"/>
              <a:t>22</a:t>
            </a:fld>
            <a:endParaRPr lang="en-US"/>
          </a:p>
        </p:txBody>
      </p:sp>
    </p:spTree>
    <p:extLst>
      <p:ext uri="{BB962C8B-B14F-4D97-AF65-F5344CB8AC3E}">
        <p14:creationId xmlns:p14="http://schemas.microsoft.com/office/powerpoint/2010/main" val="3920300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1:15-1:20 Have students take a branch to explain. </a:t>
            </a:r>
          </a:p>
          <a:p>
            <a:r>
              <a:rPr lang="en-US" dirty="0"/>
              <a:t>Share additional Clips for Break</a:t>
            </a:r>
          </a:p>
          <a:p>
            <a:r>
              <a:rPr lang="en-US" dirty="0"/>
              <a:t>http://ezproxy.liberty.edu/login?qurl=https://video.alexanderstreet.com/watch/motivational-interviewing/clips/9590?account_id=12085&amp;usage_group_id=101906</a:t>
            </a:r>
          </a:p>
          <a:p>
            <a:endParaRPr lang="en-US" dirty="0"/>
          </a:p>
        </p:txBody>
      </p:sp>
      <p:sp>
        <p:nvSpPr>
          <p:cNvPr id="4" name="Slide Number Placeholder 3"/>
          <p:cNvSpPr>
            <a:spLocks noGrp="1"/>
          </p:cNvSpPr>
          <p:nvPr>
            <p:ph type="sldNum" sz="quarter" idx="5"/>
          </p:nvPr>
        </p:nvSpPr>
        <p:spPr/>
        <p:txBody>
          <a:bodyPr/>
          <a:lstStyle/>
          <a:p>
            <a:fld id="{310B8C45-2C8F-45BE-ACD0-35794BCEBA99}" type="slidenum">
              <a:rPr lang="en-US" smtClean="0"/>
              <a:t>23</a:t>
            </a:fld>
            <a:endParaRPr lang="en-US"/>
          </a:p>
        </p:txBody>
      </p:sp>
    </p:spTree>
    <p:extLst>
      <p:ext uri="{BB962C8B-B14F-4D97-AF65-F5344CB8AC3E}">
        <p14:creationId xmlns:p14="http://schemas.microsoft.com/office/powerpoint/2010/main" val="3500511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1:20-1:35 Put students in breakout rooms to practice</a:t>
            </a:r>
          </a:p>
        </p:txBody>
      </p:sp>
      <p:sp>
        <p:nvSpPr>
          <p:cNvPr id="4" name="Slide Number Placeholder 3"/>
          <p:cNvSpPr>
            <a:spLocks noGrp="1"/>
          </p:cNvSpPr>
          <p:nvPr>
            <p:ph type="sldNum" sz="quarter" idx="5"/>
          </p:nvPr>
        </p:nvSpPr>
        <p:spPr/>
        <p:txBody>
          <a:bodyPr/>
          <a:lstStyle/>
          <a:p>
            <a:fld id="{310B8C45-2C8F-45BE-ACD0-35794BCEBA99}" type="slidenum">
              <a:rPr lang="en-US" smtClean="0"/>
              <a:t>24</a:t>
            </a:fld>
            <a:endParaRPr lang="en-US"/>
          </a:p>
        </p:txBody>
      </p:sp>
    </p:spTree>
    <p:extLst>
      <p:ext uri="{BB962C8B-B14F-4D97-AF65-F5344CB8AC3E}">
        <p14:creationId xmlns:p14="http://schemas.microsoft.com/office/powerpoint/2010/main" val="2178013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1:35-1:40 Discuss practice and then introduce immediacy.</a:t>
            </a:r>
          </a:p>
        </p:txBody>
      </p:sp>
      <p:sp>
        <p:nvSpPr>
          <p:cNvPr id="4" name="Slide Number Placeholder 3"/>
          <p:cNvSpPr>
            <a:spLocks noGrp="1"/>
          </p:cNvSpPr>
          <p:nvPr>
            <p:ph type="sldNum" sz="quarter" idx="5"/>
          </p:nvPr>
        </p:nvSpPr>
        <p:spPr/>
        <p:txBody>
          <a:bodyPr/>
          <a:lstStyle/>
          <a:p>
            <a:fld id="{310B8C45-2C8F-45BE-ACD0-35794BCEBA99}" type="slidenum">
              <a:rPr lang="en-US" smtClean="0"/>
              <a:t>25</a:t>
            </a:fld>
            <a:endParaRPr lang="en-US"/>
          </a:p>
        </p:txBody>
      </p:sp>
    </p:spTree>
    <p:extLst>
      <p:ext uri="{BB962C8B-B14F-4D97-AF65-F5344CB8AC3E}">
        <p14:creationId xmlns:p14="http://schemas.microsoft.com/office/powerpoint/2010/main" val="2773787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a:t>
            </a:r>
          </a:p>
        </p:txBody>
      </p:sp>
      <p:sp>
        <p:nvSpPr>
          <p:cNvPr id="4" name="Slide Number Placeholder 3"/>
          <p:cNvSpPr>
            <a:spLocks noGrp="1"/>
          </p:cNvSpPr>
          <p:nvPr>
            <p:ph type="sldNum" sz="quarter" idx="5"/>
          </p:nvPr>
        </p:nvSpPr>
        <p:spPr/>
        <p:txBody>
          <a:bodyPr/>
          <a:lstStyle/>
          <a:p>
            <a:fld id="{310B8C45-2C8F-45BE-ACD0-35794BCEBA99}" type="slidenum">
              <a:rPr lang="en-US" smtClean="0"/>
              <a:t>26</a:t>
            </a:fld>
            <a:endParaRPr lang="en-US"/>
          </a:p>
        </p:txBody>
      </p:sp>
    </p:spTree>
    <p:extLst>
      <p:ext uri="{BB962C8B-B14F-4D97-AF65-F5344CB8AC3E}">
        <p14:creationId xmlns:p14="http://schemas.microsoft.com/office/powerpoint/2010/main" val="1019303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1:42-1:45</a:t>
            </a:r>
          </a:p>
        </p:txBody>
      </p:sp>
      <p:sp>
        <p:nvSpPr>
          <p:cNvPr id="4" name="Slide Number Placeholder 3"/>
          <p:cNvSpPr>
            <a:spLocks noGrp="1"/>
          </p:cNvSpPr>
          <p:nvPr>
            <p:ph type="sldNum" sz="quarter" idx="5"/>
          </p:nvPr>
        </p:nvSpPr>
        <p:spPr/>
        <p:txBody>
          <a:bodyPr/>
          <a:lstStyle/>
          <a:p>
            <a:fld id="{310B8C45-2C8F-45BE-ACD0-35794BCEBA99}" type="slidenum">
              <a:rPr lang="en-US" smtClean="0"/>
              <a:t>27</a:t>
            </a:fld>
            <a:endParaRPr lang="en-US"/>
          </a:p>
        </p:txBody>
      </p:sp>
    </p:spTree>
    <p:extLst>
      <p:ext uri="{BB962C8B-B14F-4D97-AF65-F5344CB8AC3E}">
        <p14:creationId xmlns:p14="http://schemas.microsoft.com/office/powerpoint/2010/main" val="2302780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1:46-48</a:t>
            </a:r>
          </a:p>
        </p:txBody>
      </p:sp>
      <p:sp>
        <p:nvSpPr>
          <p:cNvPr id="4" name="Slide Number Placeholder 3"/>
          <p:cNvSpPr>
            <a:spLocks noGrp="1"/>
          </p:cNvSpPr>
          <p:nvPr>
            <p:ph type="sldNum" sz="quarter" idx="5"/>
          </p:nvPr>
        </p:nvSpPr>
        <p:spPr/>
        <p:txBody>
          <a:bodyPr/>
          <a:lstStyle/>
          <a:p>
            <a:fld id="{310B8C45-2C8F-45BE-ACD0-35794BCEBA99}" type="slidenum">
              <a:rPr lang="en-US" smtClean="0"/>
              <a:t>28</a:t>
            </a:fld>
            <a:endParaRPr lang="en-US"/>
          </a:p>
        </p:txBody>
      </p:sp>
    </p:spTree>
    <p:extLst>
      <p:ext uri="{BB962C8B-B14F-4D97-AF65-F5344CB8AC3E}">
        <p14:creationId xmlns:p14="http://schemas.microsoft.com/office/powerpoint/2010/main" val="31132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1:48-55</a:t>
            </a:r>
          </a:p>
        </p:txBody>
      </p:sp>
      <p:sp>
        <p:nvSpPr>
          <p:cNvPr id="4" name="Slide Number Placeholder 3"/>
          <p:cNvSpPr>
            <a:spLocks noGrp="1"/>
          </p:cNvSpPr>
          <p:nvPr>
            <p:ph type="sldNum" sz="quarter" idx="5"/>
          </p:nvPr>
        </p:nvSpPr>
        <p:spPr/>
        <p:txBody>
          <a:bodyPr/>
          <a:lstStyle/>
          <a:p>
            <a:fld id="{310B8C45-2C8F-45BE-ACD0-35794BCEBA99}" type="slidenum">
              <a:rPr lang="en-US" smtClean="0"/>
              <a:t>29</a:t>
            </a:fld>
            <a:endParaRPr lang="en-US"/>
          </a:p>
        </p:txBody>
      </p:sp>
    </p:spTree>
    <p:extLst>
      <p:ext uri="{BB962C8B-B14F-4D97-AF65-F5344CB8AC3E}">
        <p14:creationId xmlns:p14="http://schemas.microsoft.com/office/powerpoint/2010/main" val="4128114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700" baseline="0"/>
            </a:lvl1pPr>
            <a:lvl2pPr>
              <a:defRPr sz="2400" baseline="0"/>
            </a:lvl2pPr>
            <a:lvl3pPr>
              <a:defRPr sz="2400" baseline="0"/>
            </a:lvl3pPr>
            <a:lvl4pPr>
              <a:defRPr sz="2400" baseline="0"/>
            </a:lvl4pPr>
            <a:lvl5pPr>
              <a:defRPr sz="2400" baseline="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3/3/2022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Content Placeholder 3">
            <a:extLst>
              <a:ext uri="{FF2B5EF4-FFF2-40B4-BE49-F238E27FC236}">
                <a16:creationId xmlns:a16="http://schemas.microsoft.com/office/drawing/2014/main" id="{3D58759D-855B-4EC7-BEF1-62FDC18E33C9}"/>
              </a:ext>
            </a:extLst>
          </p:cNvPr>
          <p:cNvPicPr>
            <a:picLocks noGrp="1" noChangeAspect="1"/>
          </p:cNvPicPr>
          <p:nvPr>
            <p:ph idx="1"/>
          </p:nvPr>
        </p:nvPicPr>
        <p:blipFill rotWithShape="1">
          <a:blip r:embed="rId3"/>
          <a:srcRect/>
          <a:stretch/>
        </p:blipFill>
        <p:spPr>
          <a:xfrm>
            <a:off x="20" y="10"/>
            <a:ext cx="12191980" cy="6857990"/>
          </a:xfrm>
          <a:prstGeom prst="rect">
            <a:avLst/>
          </a:prstGeom>
        </p:spPr>
      </p:pic>
    </p:spTree>
    <p:extLst>
      <p:ext uri="{BB962C8B-B14F-4D97-AF65-F5344CB8AC3E}">
        <p14:creationId xmlns:p14="http://schemas.microsoft.com/office/powerpoint/2010/main" val="365576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6" y="1316736"/>
            <a:ext cx="8356261" cy="2429300"/>
          </a:xfrm>
        </p:spPr>
        <p:txBody>
          <a:bodyPr/>
          <a:lstStyle/>
          <a:p>
            <a:r>
              <a:rPr lang="en-US" sz="5000" dirty="0"/>
              <a:t>COUC 505 Techniques &amp; The Helping Profession</a:t>
            </a:r>
            <a:br>
              <a:rPr lang="en-US" sz="5000" dirty="0"/>
            </a:br>
            <a:r>
              <a:rPr lang="en-US" sz="3600" dirty="0"/>
              <a:t>Week 8: Challenging Skills</a:t>
            </a:r>
            <a:endParaRPr lang="en-US" sz="5000" dirty="0"/>
          </a:p>
        </p:txBody>
      </p:sp>
      <p:sp>
        <p:nvSpPr>
          <p:cNvPr id="3" name="Subtitle 2"/>
          <p:cNvSpPr>
            <a:spLocks noGrp="1"/>
          </p:cNvSpPr>
          <p:nvPr>
            <p:ph type="subTitle" idx="1"/>
          </p:nvPr>
        </p:nvSpPr>
        <p:spPr>
          <a:xfrm>
            <a:off x="844952" y="4050833"/>
            <a:ext cx="8429051" cy="1862287"/>
          </a:xfrm>
        </p:spPr>
        <p:txBody>
          <a:bodyPr>
            <a:noAutofit/>
          </a:bodyPr>
          <a:lstStyle/>
          <a:p>
            <a:r>
              <a:rPr lang="en-US" sz="2600" dirty="0"/>
              <a:t>Erica Rhoads, MA, NCC</a:t>
            </a:r>
          </a:p>
          <a:p>
            <a:r>
              <a:rPr lang="en-US" sz="2600" dirty="0"/>
              <a:t>Professor</a:t>
            </a:r>
          </a:p>
          <a:p>
            <a:r>
              <a:rPr lang="en-US" sz="2600" dirty="0"/>
              <a:t>Department of Counselor Education &amp; Family Studies </a:t>
            </a:r>
          </a:p>
          <a:p>
            <a:r>
              <a:rPr lang="en-US" sz="2600" dirty="0"/>
              <a:t>Liberty University </a:t>
            </a:r>
          </a:p>
        </p:txBody>
      </p:sp>
    </p:spTree>
    <p:extLst>
      <p:ext uri="{BB962C8B-B14F-4D97-AF65-F5344CB8AC3E}">
        <p14:creationId xmlns:p14="http://schemas.microsoft.com/office/powerpoint/2010/main" val="3336662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8790" y="1470152"/>
            <a:ext cx="8596668" cy="1247678"/>
          </a:xfrm>
        </p:spPr>
        <p:txBody>
          <a:bodyPr>
            <a:normAutofit fontScale="90000"/>
          </a:bodyPr>
          <a:lstStyle/>
          <a:p>
            <a:r>
              <a:rPr lang="en-US" sz="4900" dirty="0"/>
              <a:t>Learning Objectives</a:t>
            </a:r>
            <a:br>
              <a:rPr lang="en-US" dirty="0"/>
            </a:br>
            <a:endParaRPr lang="en-US" dirty="0"/>
          </a:p>
        </p:txBody>
      </p:sp>
      <p:sp>
        <p:nvSpPr>
          <p:cNvPr id="5" name="Text Placeholder 4"/>
          <p:cNvSpPr>
            <a:spLocks noGrp="1"/>
          </p:cNvSpPr>
          <p:nvPr>
            <p:ph type="body" idx="1"/>
          </p:nvPr>
        </p:nvSpPr>
        <p:spPr>
          <a:xfrm>
            <a:off x="677335" y="2717830"/>
            <a:ext cx="8596668" cy="2670018"/>
          </a:xfrm>
        </p:spPr>
        <p:txBody>
          <a:bodyPr>
            <a:normAutofit/>
          </a:bodyPr>
          <a:lstStyle/>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kumimoji="0" lang="en-US" sz="27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Identify </a:t>
            </a:r>
            <a:r>
              <a:rPr kumimoji="0" lang="en-US" sz="2700" b="0" i="1" u="none" strike="noStrike" kern="1200" cap="none" spc="0" normalizeH="0" baseline="0" noProof="0" dirty="0">
                <a:ln>
                  <a:noFill/>
                </a:ln>
                <a:solidFill>
                  <a:schemeClr val="accent2">
                    <a:lumMod val="75000"/>
                  </a:schemeClr>
                </a:solidFill>
                <a:effectLst/>
                <a:uLnTx/>
                <a:uFillTx/>
                <a:latin typeface="Trebuchet MS" panose="020B0603020202020204"/>
                <a:ea typeface="+mn-ea"/>
                <a:cs typeface="+mn-cs"/>
              </a:rPr>
              <a:t>inconsistencies</a:t>
            </a:r>
            <a:r>
              <a:rPr kumimoji="0" lang="en-US" sz="27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in the client’s story that need to be </a:t>
            </a:r>
            <a:r>
              <a:rPr kumimoji="0" lang="en-US" sz="2700" b="0" i="1" u="none" strike="noStrike" kern="1200" cap="none" spc="0" normalizeH="0" baseline="0" noProof="0" dirty="0">
                <a:ln>
                  <a:noFill/>
                </a:ln>
                <a:solidFill>
                  <a:schemeClr val="accent2">
                    <a:lumMod val="75000"/>
                  </a:schemeClr>
                </a:solidFill>
                <a:effectLst/>
                <a:uLnTx/>
                <a:uFillTx/>
                <a:latin typeface="Trebuchet MS" panose="020B0603020202020204"/>
                <a:ea typeface="+mn-ea"/>
                <a:cs typeface="+mn-cs"/>
              </a:rPr>
              <a:t>challenged</a:t>
            </a:r>
          </a:p>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lang="en-US" sz="2700" dirty="0">
                <a:solidFill>
                  <a:srgbClr val="000000">
                    <a:lumMod val="75000"/>
                    <a:lumOff val="25000"/>
                  </a:srgbClr>
                </a:solidFill>
                <a:latin typeface="Trebuchet MS" panose="020B0603020202020204"/>
              </a:rPr>
              <a:t>Understand how to </a:t>
            </a:r>
            <a:r>
              <a:rPr lang="en-US" sz="2700" i="1" dirty="0">
                <a:solidFill>
                  <a:schemeClr val="accent2">
                    <a:lumMod val="75000"/>
                  </a:schemeClr>
                </a:solidFill>
                <a:latin typeface="Trebuchet MS" panose="020B0603020202020204"/>
              </a:rPr>
              <a:t>respond</a:t>
            </a:r>
            <a:r>
              <a:rPr lang="en-US" sz="2700" dirty="0">
                <a:solidFill>
                  <a:srgbClr val="000000">
                    <a:lumMod val="75000"/>
                    <a:lumOff val="25000"/>
                  </a:srgbClr>
                </a:solidFill>
                <a:latin typeface="Trebuchet MS" panose="020B0603020202020204"/>
              </a:rPr>
              <a:t> to client </a:t>
            </a:r>
            <a:r>
              <a:rPr lang="en-US" sz="2700" i="1" dirty="0">
                <a:solidFill>
                  <a:schemeClr val="accent2">
                    <a:lumMod val="75000"/>
                  </a:schemeClr>
                </a:solidFill>
                <a:latin typeface="Trebuchet MS" panose="020B0603020202020204"/>
              </a:rPr>
              <a:t>discrepancies</a:t>
            </a:r>
            <a:endParaRPr kumimoji="0" lang="en-US" sz="2700" b="0" i="1" u="none" strike="noStrike" kern="1200" cap="none" spc="0" normalizeH="0" baseline="0" noProof="0" dirty="0">
              <a:ln>
                <a:noFill/>
              </a:ln>
              <a:solidFill>
                <a:schemeClr val="accent2">
                  <a:lumMod val="75000"/>
                </a:scheme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kumimoji="0" lang="en-US" sz="27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Evaluate use of </a:t>
            </a:r>
            <a:r>
              <a:rPr kumimoji="0" lang="en-US" sz="2700" b="0" i="1" u="none" strike="noStrike" kern="1200" cap="none" spc="0" normalizeH="0" baseline="0" noProof="0" dirty="0">
                <a:ln>
                  <a:noFill/>
                </a:ln>
                <a:solidFill>
                  <a:schemeClr val="accent2">
                    <a:lumMod val="75000"/>
                  </a:schemeClr>
                </a:solidFill>
                <a:effectLst/>
                <a:uLnTx/>
                <a:uFillTx/>
                <a:latin typeface="Trebuchet MS" panose="020B0603020202020204"/>
                <a:ea typeface="+mn-ea"/>
                <a:cs typeface="+mn-cs"/>
              </a:rPr>
              <a:t>immediacy</a:t>
            </a:r>
          </a:p>
          <a:p>
            <a:pPr marL="342900" marR="0" lvl="0" indent="-342900" algn="l" defTabSz="457200" rtl="0" eaLnBrk="1" fontAlgn="auto" latinLnBrk="0" hangingPunct="1">
              <a:lnSpc>
                <a:spcPct val="100000"/>
              </a:lnSpc>
              <a:spcBef>
                <a:spcPts val="1000"/>
              </a:spcBef>
              <a:spcAft>
                <a:spcPts val="0"/>
              </a:spcAft>
              <a:buClr>
                <a:srgbClr val="418AB3"/>
              </a:buClr>
              <a:buSzPct val="80000"/>
              <a:buFont typeface="Wingdings 3" charset="2"/>
              <a:buChar char=""/>
              <a:tabLst/>
              <a:defRPr/>
            </a:pPr>
            <a:r>
              <a:rPr kumimoji="0" lang="en-US" sz="27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Practice and assess your </a:t>
            </a:r>
            <a:r>
              <a:rPr kumimoji="0" lang="en-US" sz="2700" b="0" i="1" u="none" strike="noStrike" kern="1200" cap="none" spc="0" normalizeH="0" baseline="0" noProof="0" dirty="0">
                <a:ln>
                  <a:noFill/>
                </a:ln>
                <a:solidFill>
                  <a:schemeClr val="accent2">
                    <a:lumMod val="75000"/>
                  </a:schemeClr>
                </a:solidFill>
                <a:effectLst/>
                <a:uLnTx/>
                <a:uFillTx/>
                <a:latin typeface="Trebuchet MS" panose="020B0603020202020204"/>
                <a:ea typeface="+mn-ea"/>
                <a:cs typeface="+mn-cs"/>
              </a:rPr>
              <a:t>competency</a:t>
            </a:r>
          </a:p>
          <a:p>
            <a:endParaRPr lang="en-US" dirty="0"/>
          </a:p>
        </p:txBody>
      </p:sp>
    </p:spTree>
    <p:extLst>
      <p:ext uri="{BB962C8B-B14F-4D97-AF65-F5344CB8AC3E}">
        <p14:creationId xmlns:p14="http://schemas.microsoft.com/office/powerpoint/2010/main" val="184938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1000"/>
                                        <p:tgtEl>
                                          <p:spTgt spid="5">
                                            <p:txEl>
                                              <p:pRg st="1" end="1"/>
                                            </p:txEl>
                                          </p:spTgt>
                                        </p:tgtEl>
                                      </p:cBhvr>
                                    </p:animEffect>
                                    <p:anim calcmode="lin" valueType="num">
                                      <p:cBhvr>
                                        <p:cTn id="1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p:cTn id="18"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 Biblical Example</a:t>
            </a:r>
          </a:p>
        </p:txBody>
      </p:sp>
      <p:sp>
        <p:nvSpPr>
          <p:cNvPr id="3" name="Content Placeholder 2"/>
          <p:cNvSpPr>
            <a:spLocks noGrp="1"/>
          </p:cNvSpPr>
          <p:nvPr>
            <p:ph idx="1"/>
          </p:nvPr>
        </p:nvSpPr>
        <p:spPr>
          <a:xfrm>
            <a:off x="896713" y="1601890"/>
            <a:ext cx="8157909" cy="4256909"/>
          </a:xfrm>
        </p:spPr>
        <p:txBody>
          <a:bodyPr>
            <a:noAutofit/>
          </a:bodyPr>
          <a:lstStyle/>
          <a:p>
            <a:r>
              <a:rPr lang="en-US" sz="1600" dirty="0"/>
              <a:t>Nathan Rebukes David (II Samuel 12)</a:t>
            </a:r>
          </a:p>
          <a:p>
            <a:pPr algn="l"/>
            <a:r>
              <a:rPr lang="en-US" sz="1200" b="0" i="0" dirty="0">
                <a:solidFill>
                  <a:srgbClr val="000000"/>
                </a:solidFill>
                <a:effectLst/>
                <a:latin typeface="system-ui"/>
              </a:rPr>
              <a:t>But </a:t>
            </a:r>
            <a:r>
              <a:rPr lang="en-US" sz="1200" b="0" i="0" cap="small" dirty="0">
                <a:solidFill>
                  <a:srgbClr val="000000"/>
                </a:solidFill>
                <a:effectLst/>
                <a:latin typeface="system-ui"/>
              </a:rPr>
              <a:t>God</a:t>
            </a:r>
            <a:r>
              <a:rPr lang="en-US" sz="1200" b="0" i="0" dirty="0">
                <a:solidFill>
                  <a:srgbClr val="000000"/>
                </a:solidFill>
                <a:effectLst/>
                <a:latin typeface="system-ui"/>
              </a:rPr>
              <a:t> was not at all pleased with what David had done, and sent Nathan to David. Nathan said to him, “There were two men in the same city—one rich, the other poor. The rich man had huge flocks of sheep, herds of cattle. The poor man had nothing but one little female lamb, which he had bought and raised. It grew up with him and his children as a member of the family. It ate off his plate and drank from his cup and slept on his bed. It was like a daughter to him.</a:t>
            </a:r>
          </a:p>
          <a:p>
            <a:pPr algn="l"/>
            <a:r>
              <a:rPr lang="en-US" sz="1200" b="1" i="0" baseline="30000" dirty="0">
                <a:solidFill>
                  <a:srgbClr val="000000"/>
                </a:solidFill>
                <a:effectLst/>
                <a:latin typeface="system-ui"/>
              </a:rPr>
              <a:t>4 </a:t>
            </a:r>
            <a:r>
              <a:rPr lang="en-US" sz="1200" b="0" i="0" dirty="0">
                <a:solidFill>
                  <a:srgbClr val="000000"/>
                </a:solidFill>
                <a:effectLst/>
                <a:latin typeface="system-ui"/>
              </a:rPr>
              <a:t>“One day a traveler dropped in on the rich man. He was too stingy to take an animal from his own herds or flocks to make a meal for his visitor, so he took the poor man’s lamb and prepared a meal to set before his guest.”</a:t>
            </a:r>
          </a:p>
          <a:p>
            <a:pPr algn="l"/>
            <a:r>
              <a:rPr lang="en-US" sz="1200" b="1" i="0" baseline="30000" dirty="0">
                <a:solidFill>
                  <a:srgbClr val="000000"/>
                </a:solidFill>
                <a:effectLst/>
                <a:latin typeface="system-ui"/>
              </a:rPr>
              <a:t>5-6 </a:t>
            </a:r>
            <a:r>
              <a:rPr lang="en-US" sz="1200" b="0" i="0" dirty="0">
                <a:solidFill>
                  <a:srgbClr val="000000"/>
                </a:solidFill>
                <a:effectLst/>
                <a:latin typeface="system-ui"/>
              </a:rPr>
              <a:t>David exploded in anger. “As surely as </a:t>
            </a:r>
            <a:r>
              <a:rPr lang="en-US" sz="1200" b="0" i="0" cap="small" dirty="0">
                <a:solidFill>
                  <a:srgbClr val="000000"/>
                </a:solidFill>
                <a:effectLst/>
                <a:latin typeface="system-ui"/>
              </a:rPr>
              <a:t>God</a:t>
            </a:r>
            <a:r>
              <a:rPr lang="en-US" sz="1200" b="0" i="0" dirty="0">
                <a:solidFill>
                  <a:srgbClr val="000000"/>
                </a:solidFill>
                <a:effectLst/>
                <a:latin typeface="system-ui"/>
              </a:rPr>
              <a:t> lives,” he said to Nathan, “the man who did this ought to be lynched! He must repay for the lamb four times over for his crime and his stinginess!”</a:t>
            </a:r>
          </a:p>
          <a:p>
            <a:pPr algn="l"/>
            <a:r>
              <a:rPr lang="en-US" sz="1200" b="1" i="0" baseline="30000" dirty="0">
                <a:solidFill>
                  <a:srgbClr val="000000"/>
                </a:solidFill>
                <a:effectLst/>
                <a:latin typeface="system-ui"/>
              </a:rPr>
              <a:t>7-12 </a:t>
            </a:r>
            <a:r>
              <a:rPr lang="en-US" sz="1200" b="0" i="0" dirty="0">
                <a:solidFill>
                  <a:srgbClr val="000000"/>
                </a:solidFill>
                <a:effectLst/>
                <a:latin typeface="system-ui"/>
              </a:rPr>
              <a:t>“You’re the man!” said Nathan. “And here’s what </a:t>
            </a:r>
            <a:r>
              <a:rPr lang="en-US" sz="1200" b="0" i="0" cap="small" dirty="0">
                <a:solidFill>
                  <a:srgbClr val="000000"/>
                </a:solidFill>
                <a:effectLst/>
                <a:latin typeface="system-ui"/>
              </a:rPr>
              <a:t>God</a:t>
            </a:r>
            <a:r>
              <a:rPr lang="en-US" sz="1200" b="0" i="0" dirty="0">
                <a:solidFill>
                  <a:srgbClr val="000000"/>
                </a:solidFill>
                <a:effectLst/>
                <a:latin typeface="system-ui"/>
              </a:rPr>
              <a:t>, the God of Israel, has to say to you: I made you king over Israel. I freed you from the fist of Saul. I gave you your master’s daughter and other wives to have and to hold. I gave you both Israel and Judah. And if that hadn’t been enough, I’d have gladly thrown in much more. So why have you treated the word of </a:t>
            </a:r>
            <a:r>
              <a:rPr lang="en-US" sz="1200" b="0" i="0" cap="small" dirty="0">
                <a:solidFill>
                  <a:srgbClr val="000000"/>
                </a:solidFill>
                <a:effectLst/>
                <a:latin typeface="system-ui"/>
              </a:rPr>
              <a:t>God</a:t>
            </a:r>
            <a:r>
              <a:rPr lang="en-US" sz="1200" b="0" i="0" dirty="0">
                <a:solidFill>
                  <a:srgbClr val="000000"/>
                </a:solidFill>
                <a:effectLst/>
                <a:latin typeface="system-ui"/>
              </a:rPr>
              <a:t> with brazen contempt, doing this great evil? You murdered Uriah the Hittite, then took his wife as your wife. Worse, you killed him with an Ammonite sword! And now, because you treated God with such contempt and took Uriah the Hittite’s wife as your wife, killing and murder will continually plague your family. This is </a:t>
            </a:r>
            <a:r>
              <a:rPr lang="en-US" sz="1200" b="0" i="0" cap="small" dirty="0">
                <a:solidFill>
                  <a:srgbClr val="000000"/>
                </a:solidFill>
                <a:effectLst/>
                <a:latin typeface="system-ui"/>
              </a:rPr>
              <a:t>God</a:t>
            </a:r>
            <a:r>
              <a:rPr lang="en-US" sz="1200" b="0" i="0" dirty="0">
                <a:solidFill>
                  <a:srgbClr val="000000"/>
                </a:solidFill>
                <a:effectLst/>
                <a:latin typeface="system-ui"/>
              </a:rPr>
              <a:t> speaking, remember! I’ll make trouble for you out of your own family. I’ll take your wives from right out in front of you. I’ll give them to some neighbor, and he’ll go to bed with them openly. You did your deed in secret; I’m doing mine with the whole country watching!”</a:t>
            </a:r>
          </a:p>
          <a:p>
            <a:pPr algn="l"/>
            <a:r>
              <a:rPr lang="en-US" sz="1200" b="1" i="0" baseline="30000" dirty="0">
                <a:solidFill>
                  <a:srgbClr val="000000"/>
                </a:solidFill>
                <a:effectLst/>
                <a:latin typeface="system-ui"/>
              </a:rPr>
              <a:t>13-14 </a:t>
            </a:r>
            <a:r>
              <a:rPr lang="en-US" sz="1200" b="0" i="0" dirty="0">
                <a:solidFill>
                  <a:srgbClr val="000000"/>
                </a:solidFill>
                <a:effectLst/>
                <a:latin typeface="system-ui"/>
              </a:rPr>
              <a:t>Then David confessed to Nathan, “I’ve sinned against </a:t>
            </a:r>
            <a:r>
              <a:rPr lang="en-US" sz="1200" b="0" i="0" cap="small" dirty="0">
                <a:solidFill>
                  <a:srgbClr val="000000"/>
                </a:solidFill>
                <a:effectLst/>
                <a:latin typeface="system-ui"/>
              </a:rPr>
              <a:t>God</a:t>
            </a:r>
            <a:r>
              <a:rPr lang="en-US" sz="1200" b="0" i="0" dirty="0">
                <a:solidFill>
                  <a:srgbClr val="000000"/>
                </a:solidFill>
                <a:effectLst/>
                <a:latin typeface="system-ui"/>
              </a:rPr>
              <a:t>.”</a:t>
            </a:r>
          </a:p>
        </p:txBody>
      </p:sp>
      <p:sp>
        <p:nvSpPr>
          <p:cNvPr id="4" name="Slide Number Placeholder 3"/>
          <p:cNvSpPr>
            <a:spLocks noGrp="1"/>
          </p:cNvSpPr>
          <p:nvPr>
            <p:ph type="sldNum" sz="quarter" idx="12"/>
          </p:nvPr>
        </p:nvSpPr>
        <p:spPr/>
        <p:txBody>
          <a:bodyPr/>
          <a:lstStyle/>
          <a:p>
            <a:fld id="{5927CDCE-F354-4560-A8B1-28C5E5211EFA}" type="slidenum">
              <a:rPr lang="en-US" smtClean="0"/>
              <a:pPr/>
              <a:t>4</a:t>
            </a:fld>
            <a:endParaRPr lang="en-US"/>
          </a:p>
        </p:txBody>
      </p:sp>
      <p:sp>
        <p:nvSpPr>
          <p:cNvPr id="5" name="Content Placeholder 2"/>
          <p:cNvSpPr txBox="1">
            <a:spLocks/>
          </p:cNvSpPr>
          <p:nvPr/>
        </p:nvSpPr>
        <p:spPr>
          <a:xfrm>
            <a:off x="1203768" y="4022061"/>
            <a:ext cx="7543800" cy="22018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700" kern="1200" baseline="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400" kern="1200" baseline="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400" kern="1200" baseline="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400" kern="1200" baseline="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400" kern="1200" baseline="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306831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48733" y="228600"/>
            <a:ext cx="5844490" cy="916355"/>
          </a:xfrm>
        </p:spPr>
        <p:txBody>
          <a:bodyPr anchor="ctr">
            <a:normAutofit/>
          </a:bodyPr>
          <a:lstStyle/>
          <a:p>
            <a:r>
              <a:rPr lang="en-US" dirty="0"/>
              <a:t>Challenge &amp; the Bible</a:t>
            </a:r>
          </a:p>
        </p:txBody>
      </p:sp>
      <p:sp>
        <p:nvSpPr>
          <p:cNvPr id="12" name="Isosceles Triangle 11">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4" name="Straight Connector 13">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idx="1"/>
          </p:nvPr>
        </p:nvSpPr>
        <p:spPr>
          <a:xfrm>
            <a:off x="4978918" y="1109144"/>
            <a:ext cx="6341016" cy="5520255"/>
          </a:xfrm>
        </p:spPr>
        <p:txBody>
          <a:bodyPr anchor="ctr">
            <a:normAutofit/>
          </a:bodyPr>
          <a:lstStyle/>
          <a:p>
            <a:pPr>
              <a:lnSpc>
                <a:spcPct val="90000"/>
              </a:lnSpc>
            </a:pPr>
            <a:r>
              <a:rPr lang="en-US" sz="2100" i="1" dirty="0"/>
              <a:t>Now I am confident concerning you, my brethren, that you are full of goodness, filled with all knowledge, able to admonish one another</a:t>
            </a:r>
            <a:r>
              <a:rPr lang="en-US" sz="2100" dirty="0"/>
              <a:t>. (Romans 15:14)   </a:t>
            </a:r>
          </a:p>
          <a:p>
            <a:pPr>
              <a:lnSpc>
                <a:spcPct val="90000"/>
              </a:lnSpc>
            </a:pPr>
            <a:r>
              <a:rPr lang="en-US" sz="2100" i="1" dirty="0"/>
              <a:t>That we should no longer be children tossed to and </a:t>
            </a:r>
            <a:r>
              <a:rPr lang="en-US" sz="2100" i="1" dirty="0" err="1"/>
              <a:t>fro</a:t>
            </a:r>
            <a:r>
              <a:rPr lang="en-US" sz="2100" i="1" dirty="0"/>
              <a:t> … but, speaking the truth in love, may grow up in all things into Him who is the head – Christ</a:t>
            </a:r>
            <a:r>
              <a:rPr lang="en-US" sz="2100" dirty="0"/>
              <a:t>. (Ephesians 4:14–15)  </a:t>
            </a:r>
          </a:p>
          <a:p>
            <a:pPr>
              <a:lnSpc>
                <a:spcPct val="90000"/>
              </a:lnSpc>
            </a:pPr>
            <a:r>
              <a:rPr lang="en-US" sz="2100" i="1" dirty="0"/>
              <a:t> If your brother or sister sins go and point out their fault, just between the two of you. </a:t>
            </a:r>
            <a:r>
              <a:rPr lang="en-US" sz="2100" dirty="0"/>
              <a:t>(Matthew 18:15)</a:t>
            </a:r>
          </a:p>
          <a:p>
            <a:pPr>
              <a:lnSpc>
                <a:spcPct val="90000"/>
              </a:lnSpc>
            </a:pPr>
            <a:r>
              <a:rPr lang="en-US" sz="2100" i="1" dirty="0"/>
              <a:t>Brothers and sisters, if someone is caught in a sin, you who live by the Spirit should restore that person gently. </a:t>
            </a:r>
            <a:r>
              <a:rPr lang="en-US" sz="2100" dirty="0"/>
              <a:t>(Galatians 6:1)</a:t>
            </a:r>
          </a:p>
          <a:p>
            <a:pPr>
              <a:lnSpc>
                <a:spcPct val="90000"/>
              </a:lnSpc>
            </a:pPr>
            <a:endParaRPr lang="en-US" sz="2100" dirty="0"/>
          </a:p>
        </p:txBody>
      </p:sp>
      <p:sp>
        <p:nvSpPr>
          <p:cNvPr id="16" name="Isosceles Triangle 15">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BA982467-C770-462B-8DAF-9B5C7A5C43AD}"/>
              </a:ext>
            </a:extLst>
          </p:cNvPr>
          <p:cNvSpPr txBox="1"/>
          <p:nvPr/>
        </p:nvSpPr>
        <p:spPr>
          <a:xfrm>
            <a:off x="448732" y="1442594"/>
            <a:ext cx="4252141" cy="4801314"/>
          </a:xfrm>
          <a:prstGeom prst="rect">
            <a:avLst/>
          </a:prstGeom>
          <a:noFill/>
        </p:spPr>
        <p:txBody>
          <a:bodyPr wrap="square" rtlCol="0">
            <a:spAutoFit/>
          </a:bodyPr>
          <a:lstStyle/>
          <a:p>
            <a:pPr>
              <a:spcAft>
                <a:spcPts val="600"/>
              </a:spcAft>
            </a:pPr>
            <a:r>
              <a:rPr lang="en-US" sz="2200" dirty="0"/>
              <a:t>What challenging is NOT: </a:t>
            </a:r>
          </a:p>
          <a:p>
            <a:pPr marL="342900" indent="-342900">
              <a:spcAft>
                <a:spcPts val="600"/>
              </a:spcAft>
              <a:buFont typeface="Arial" panose="020B0604020202020204" pitchFamily="34" charset="0"/>
              <a:buChar char="•"/>
            </a:pPr>
            <a:r>
              <a:rPr lang="en-US" sz="2200" dirty="0"/>
              <a:t>Opposing the client (Meier &amp; Davis, 2008), going against the client (Ivey et al., 2010)</a:t>
            </a:r>
          </a:p>
          <a:p>
            <a:pPr marL="342900" indent="-342900">
              <a:spcAft>
                <a:spcPts val="600"/>
              </a:spcAft>
              <a:buFont typeface="Arial" panose="020B0604020202020204" pitchFamily="34" charset="0"/>
              <a:buChar char="•"/>
            </a:pPr>
            <a:r>
              <a:rPr lang="en-US" sz="2200" dirty="0"/>
              <a:t>Showing anger, coming to blows with the client (Morrison, 2008)</a:t>
            </a:r>
          </a:p>
          <a:p>
            <a:pPr marL="342900" indent="-342900">
              <a:spcAft>
                <a:spcPts val="600"/>
              </a:spcAft>
              <a:buFont typeface="Arial" panose="020B0604020202020204" pitchFamily="34" charset="0"/>
              <a:buChar char="•"/>
            </a:pPr>
            <a:r>
              <a:rPr lang="en-US" sz="2200" dirty="0"/>
              <a:t>Being direct and harsh with the client (Ivey et al., 2010)</a:t>
            </a:r>
          </a:p>
          <a:p>
            <a:pPr marL="342900" indent="-342900">
              <a:spcAft>
                <a:spcPts val="600"/>
              </a:spcAft>
              <a:buFont typeface="Arial" panose="020B0604020202020204" pitchFamily="34" charset="0"/>
              <a:buChar char="•"/>
            </a:pPr>
            <a:r>
              <a:rPr lang="en-US" sz="2200" dirty="0"/>
              <a:t>Telling the client the ways they need to change (Sommers-Flanagan &amp; Sommers-Flanagan, 2014)</a:t>
            </a:r>
          </a:p>
        </p:txBody>
      </p:sp>
    </p:spTree>
    <p:extLst>
      <p:ext uri="{BB962C8B-B14F-4D97-AF65-F5344CB8AC3E}">
        <p14:creationId xmlns:p14="http://schemas.microsoft.com/office/powerpoint/2010/main" val="329351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wipe(left)">
                                      <p:cBhvr>
                                        <p:cTn id="28" dur="500"/>
                                        <p:tgtEl>
                                          <p:spTgt spid="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wipe(left)">
                                      <p:cBhvr>
                                        <p:cTn id="33" dur="500"/>
                                        <p:tgtEl>
                                          <p:spTgt spid="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
                                            <p:txEl>
                                              <p:pRg st="3" end="3"/>
                                            </p:txEl>
                                          </p:spTgt>
                                        </p:tgtEl>
                                        <p:attrNameLst>
                                          <p:attrName>style.visibility</p:attrName>
                                        </p:attrNameLst>
                                      </p:cBhvr>
                                      <p:to>
                                        <p:strVal val="visible"/>
                                      </p:to>
                                    </p:set>
                                    <p:animEffect transition="in" filter="wipe(left)">
                                      <p:cBhvr>
                                        <p:cTn id="3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76394" cy="780288"/>
          </a:xfrm>
        </p:spPr>
        <p:txBody>
          <a:bodyPr/>
          <a:lstStyle/>
          <a:p>
            <a:r>
              <a:rPr lang="en-US" dirty="0"/>
              <a:t>Skill 10: Challenge </a:t>
            </a:r>
          </a:p>
        </p:txBody>
      </p:sp>
      <p:sp>
        <p:nvSpPr>
          <p:cNvPr id="3" name="Content Placeholder 2"/>
          <p:cNvSpPr>
            <a:spLocks noGrp="1"/>
          </p:cNvSpPr>
          <p:nvPr>
            <p:ph idx="1"/>
          </p:nvPr>
        </p:nvSpPr>
        <p:spPr>
          <a:xfrm>
            <a:off x="677334" y="1670304"/>
            <a:ext cx="8720666" cy="4910605"/>
          </a:xfrm>
        </p:spPr>
        <p:txBody>
          <a:bodyPr>
            <a:normAutofit lnSpcReduction="10000"/>
          </a:bodyPr>
          <a:lstStyle/>
          <a:p>
            <a:r>
              <a:rPr lang="en-US" altLang="en-US" sz="2800" dirty="0"/>
              <a:t>Operating on misinformation about the self</a:t>
            </a:r>
          </a:p>
          <a:p>
            <a:r>
              <a:rPr lang="en-US" altLang="en-US" sz="2800" dirty="0"/>
              <a:t>Misinterpreting the actions of others </a:t>
            </a:r>
          </a:p>
          <a:p>
            <a:r>
              <a:rPr lang="en-US" altLang="en-US" sz="2800" dirty="0"/>
              <a:t>Blaming others rather than examining themselves</a:t>
            </a:r>
          </a:p>
          <a:p>
            <a:r>
              <a:rPr lang="en-US" altLang="en-US" sz="2800" dirty="0"/>
              <a:t>Inconsistent in behavior, thoughts, feelings, and values</a:t>
            </a:r>
          </a:p>
          <a:p>
            <a:r>
              <a:rPr lang="en-US" altLang="en-US" sz="2800" dirty="0"/>
              <a:t>Reminds the client that this is not a friendship but a business partnership. </a:t>
            </a:r>
          </a:p>
          <a:p>
            <a:r>
              <a:rPr lang="en-US" altLang="en-US" sz="2800" dirty="0"/>
              <a:t>Goal: reveal convenient delusions that enable them to function AND to help them become reality based.</a:t>
            </a:r>
          </a:p>
          <a:p>
            <a:endParaRPr lang="en-US" altLang="en-US" sz="2800" dirty="0"/>
          </a:p>
          <a:p>
            <a:endParaRPr lang="en-US" i="1" dirty="0"/>
          </a:p>
        </p:txBody>
      </p:sp>
    </p:spTree>
    <p:extLst>
      <p:ext uri="{BB962C8B-B14F-4D97-AF65-F5344CB8AC3E}">
        <p14:creationId xmlns:p14="http://schemas.microsoft.com/office/powerpoint/2010/main" val="163419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0482" y="1930400"/>
            <a:ext cx="5816063" cy="3880773"/>
          </a:xfrm>
        </p:spPr>
        <p:txBody>
          <a:bodyPr/>
          <a:lstStyle/>
          <a:p>
            <a:r>
              <a:rPr lang="en-US" dirty="0"/>
              <a:t>Verbal &amp; Non-verbal messages</a:t>
            </a:r>
          </a:p>
          <a:p>
            <a:r>
              <a:rPr lang="en-US" dirty="0"/>
              <a:t>beliefs &amp; Experiences</a:t>
            </a:r>
          </a:p>
          <a:p>
            <a:r>
              <a:rPr lang="en-US" dirty="0"/>
              <a:t>values &amp; behavior</a:t>
            </a:r>
          </a:p>
          <a:p>
            <a:r>
              <a:rPr lang="en-US" dirty="0"/>
              <a:t>experiences &amp; plans</a:t>
            </a:r>
          </a:p>
          <a:p>
            <a:r>
              <a:rPr lang="en-US" dirty="0"/>
              <a:t>incongruity between 2 verbal messages</a:t>
            </a:r>
          </a:p>
          <a:p>
            <a:endParaRPr lang="en-US" dirty="0"/>
          </a:p>
        </p:txBody>
      </p:sp>
      <p:sp>
        <p:nvSpPr>
          <p:cNvPr id="3" name="Title 2"/>
          <p:cNvSpPr>
            <a:spLocks noGrp="1"/>
          </p:cNvSpPr>
          <p:nvPr>
            <p:ph type="title"/>
          </p:nvPr>
        </p:nvSpPr>
        <p:spPr/>
        <p:txBody>
          <a:bodyPr/>
          <a:lstStyle/>
          <a:p>
            <a:r>
              <a:rPr lang="en-US" dirty="0"/>
              <a:t>Challenge Discrepancies Between…</a:t>
            </a:r>
          </a:p>
        </p:txBody>
      </p:sp>
    </p:spTree>
    <p:extLst>
      <p:ext uri="{BB962C8B-B14F-4D97-AF65-F5344CB8AC3E}">
        <p14:creationId xmlns:p14="http://schemas.microsoft.com/office/powerpoint/2010/main" val="195105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11">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126C1316-E3B9-4CF6-8F0A-1724E37120D1}"/>
              </a:ext>
            </a:extLst>
          </p:cNvPr>
          <p:cNvSpPr>
            <a:spLocks noGrp="1"/>
          </p:cNvSpPr>
          <p:nvPr>
            <p:ph type="title"/>
          </p:nvPr>
        </p:nvSpPr>
        <p:spPr>
          <a:xfrm>
            <a:off x="6094856" y="1261331"/>
            <a:ext cx="3179146" cy="2786430"/>
          </a:xfrm>
        </p:spPr>
        <p:txBody>
          <a:bodyPr vert="horz" lIns="91440" tIns="45720" rIns="91440" bIns="45720" rtlCol="0" anchor="b">
            <a:normAutofit/>
          </a:bodyPr>
          <a:lstStyle/>
          <a:p>
            <a:pPr algn="r"/>
            <a:r>
              <a:rPr lang="en-US" sz="5400"/>
              <a:t>Watch Clip</a:t>
            </a:r>
          </a:p>
        </p:txBody>
      </p:sp>
      <p:sp>
        <p:nvSpPr>
          <p:cNvPr id="4" name="Text Placeholder 3">
            <a:extLst>
              <a:ext uri="{FF2B5EF4-FFF2-40B4-BE49-F238E27FC236}">
                <a16:creationId xmlns:a16="http://schemas.microsoft.com/office/drawing/2014/main" id="{900F8B4F-C43E-4180-8028-80B59E9DF2DD}"/>
              </a:ext>
            </a:extLst>
          </p:cNvPr>
          <p:cNvSpPr>
            <a:spLocks noGrp="1"/>
          </p:cNvSpPr>
          <p:nvPr>
            <p:ph type="body" sz="half" idx="2"/>
          </p:nvPr>
        </p:nvSpPr>
        <p:spPr>
          <a:xfrm>
            <a:off x="3101312" y="5829257"/>
            <a:ext cx="3412188" cy="541867"/>
          </a:xfrm>
        </p:spPr>
        <p:txBody>
          <a:bodyPr vert="horz" lIns="91440" tIns="45720" rIns="91440" bIns="45720" rtlCol="0" anchor="t">
            <a:normAutofit/>
          </a:bodyPr>
          <a:lstStyle/>
          <a:p>
            <a:pPr algn="r"/>
            <a:r>
              <a:rPr lang="en-US" sz="1800" dirty="0">
                <a:solidFill>
                  <a:schemeClr val="tx1">
                    <a:lumMod val="50000"/>
                    <a:lumOff val="50000"/>
                  </a:schemeClr>
                </a:solidFill>
              </a:rPr>
              <a:t>https://youtu.be/iNHIGD9prus</a:t>
            </a:r>
          </a:p>
        </p:txBody>
      </p:sp>
      <p:pic>
        <p:nvPicPr>
          <p:cNvPr id="7" name="Picture Placeholder 6" descr="A picture containing text, fabric&#10;&#10;Description automatically generated">
            <a:extLst>
              <a:ext uri="{FF2B5EF4-FFF2-40B4-BE49-F238E27FC236}">
                <a16:creationId xmlns:a16="http://schemas.microsoft.com/office/drawing/2014/main" id="{A107CC56-94FE-4D24-846E-AA5FBFF84BF4}"/>
              </a:ext>
            </a:extLst>
          </p:cNvPr>
          <p:cNvPicPr>
            <a:picLocks noGrp="1" noChangeAspect="1"/>
          </p:cNvPicPr>
          <p:nvPr>
            <p:ph type="pic" idx="1"/>
          </p:nvPr>
        </p:nvPicPr>
        <p:blipFill rotWithShape="1">
          <a:blip r:embed="rId3"/>
          <a:srcRect l="13722" r="13723" b="2"/>
          <a:stretch/>
        </p:blipFill>
        <p:spPr>
          <a:xfrm>
            <a:off x="888603" y="470559"/>
            <a:ext cx="5880332" cy="5126111"/>
          </a:xfrm>
          <a:prstGeom prst="rect">
            <a:avLst/>
          </a:prstGeom>
        </p:spPr>
      </p:pic>
    </p:spTree>
    <p:extLst>
      <p:ext uri="{BB962C8B-B14F-4D97-AF65-F5344CB8AC3E}">
        <p14:creationId xmlns:p14="http://schemas.microsoft.com/office/powerpoint/2010/main" val="2213129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1790"/>
            <a:ext cx="9971314" cy="1335315"/>
          </a:xfrm>
        </p:spPr>
        <p:txBody>
          <a:bodyPr>
            <a:normAutofit/>
          </a:bodyPr>
          <a:lstStyle/>
          <a:p>
            <a:pPr algn="ctr"/>
            <a:r>
              <a:rPr lang="en-US" sz="4400" dirty="0"/>
              <a:t>What are the </a:t>
            </a:r>
            <a:r>
              <a:rPr lang="en-US" sz="4400" b="1" dirty="0">
                <a:solidFill>
                  <a:srgbClr val="C00000"/>
                </a:solidFill>
              </a:rPr>
              <a:t>risks</a:t>
            </a:r>
            <a:r>
              <a:rPr lang="en-US" sz="4400" dirty="0"/>
              <a:t> of using challenge?</a:t>
            </a:r>
          </a:p>
        </p:txBody>
      </p:sp>
      <p:sp>
        <p:nvSpPr>
          <p:cNvPr id="3" name="Content Placeholder 2"/>
          <p:cNvSpPr>
            <a:spLocks noGrp="1"/>
          </p:cNvSpPr>
          <p:nvPr>
            <p:ph idx="1"/>
          </p:nvPr>
        </p:nvSpPr>
        <p:spPr>
          <a:xfrm>
            <a:off x="682171" y="1640114"/>
            <a:ext cx="5776686" cy="4876800"/>
          </a:xfrm>
        </p:spPr>
        <p:txBody>
          <a:bodyPr>
            <a:normAutofit fontScale="85000" lnSpcReduction="10000"/>
          </a:bodyPr>
          <a:lstStyle/>
          <a:p>
            <a:r>
              <a:rPr lang="en-US" dirty="0"/>
              <a:t>Damage therapeutic alliance</a:t>
            </a:r>
          </a:p>
          <a:p>
            <a:r>
              <a:rPr lang="en-US" dirty="0"/>
              <a:t>Client may feel angry, tricked, trapped, rejected, defensive</a:t>
            </a:r>
          </a:p>
          <a:p>
            <a:r>
              <a:rPr lang="en-US" dirty="0"/>
              <a:t>Client may be less cooperative or resistant to counseling</a:t>
            </a:r>
          </a:p>
          <a:p>
            <a:pPr lvl="1"/>
            <a:r>
              <a:rPr lang="en-US" dirty="0"/>
              <a:t>The client may not deal fully with their feelings or problems after confrontation</a:t>
            </a:r>
          </a:p>
          <a:p>
            <a:r>
              <a:rPr lang="en-US" dirty="0"/>
              <a:t>Motivational interviewing cautions against confrontation because:</a:t>
            </a:r>
          </a:p>
          <a:p>
            <a:pPr lvl="1"/>
            <a:r>
              <a:rPr lang="en-US" dirty="0"/>
              <a:t>Counselor imposes mindset on client</a:t>
            </a:r>
          </a:p>
          <a:p>
            <a:pPr lvl="1"/>
            <a:r>
              <a:rPr lang="en-US" dirty="0"/>
              <a:t>Can harm client</a:t>
            </a:r>
          </a:p>
          <a:p>
            <a:pPr lvl="1"/>
            <a:r>
              <a:rPr lang="en-US" dirty="0"/>
              <a:t>Judgmental</a:t>
            </a:r>
            <a:r>
              <a:rPr lang="en-US" altLang="en-US" dirty="0"/>
              <a:t> mechanism; Client might feel attacked.  </a:t>
            </a:r>
          </a:p>
          <a:p>
            <a:endParaRPr lang="en-US" dirty="0"/>
          </a:p>
        </p:txBody>
      </p:sp>
      <p:pic>
        <p:nvPicPr>
          <p:cNvPr id="4" name="Picture 3">
            <a:extLst>
              <a:ext uri="{FF2B5EF4-FFF2-40B4-BE49-F238E27FC236}">
                <a16:creationId xmlns:a16="http://schemas.microsoft.com/office/drawing/2014/main" id="{9668C7F6-7B65-4769-8B80-A689EECD4375}"/>
              </a:ext>
            </a:extLst>
          </p:cNvPr>
          <p:cNvPicPr>
            <a:picLocks noChangeAspect="1"/>
          </p:cNvPicPr>
          <p:nvPr/>
        </p:nvPicPr>
        <p:blipFill>
          <a:blip r:embed="rId3"/>
          <a:stretch>
            <a:fillRect/>
          </a:stretch>
        </p:blipFill>
        <p:spPr>
          <a:xfrm>
            <a:off x="6296563" y="4294540"/>
            <a:ext cx="4494388" cy="1207780"/>
          </a:xfrm>
          <a:prstGeom prst="rect">
            <a:avLst/>
          </a:prstGeom>
        </p:spPr>
      </p:pic>
      <p:pic>
        <p:nvPicPr>
          <p:cNvPr id="5" name="Picture 4">
            <a:extLst>
              <a:ext uri="{FF2B5EF4-FFF2-40B4-BE49-F238E27FC236}">
                <a16:creationId xmlns:a16="http://schemas.microsoft.com/office/drawing/2014/main" id="{1F81FD7E-90C3-4568-AF21-BBA246C9C716}"/>
              </a:ext>
            </a:extLst>
          </p:cNvPr>
          <p:cNvPicPr>
            <a:picLocks noChangeAspect="1"/>
          </p:cNvPicPr>
          <p:nvPr/>
        </p:nvPicPr>
        <p:blipFill>
          <a:blip r:embed="rId4"/>
          <a:stretch>
            <a:fillRect/>
          </a:stretch>
        </p:blipFill>
        <p:spPr>
          <a:xfrm>
            <a:off x="6096000" y="1959570"/>
            <a:ext cx="4255377" cy="2334970"/>
          </a:xfrm>
          <a:prstGeom prst="rect">
            <a:avLst/>
          </a:prstGeom>
        </p:spPr>
      </p:pic>
      <p:sp>
        <p:nvSpPr>
          <p:cNvPr id="8" name="TextBox 7">
            <a:extLst>
              <a:ext uri="{FF2B5EF4-FFF2-40B4-BE49-F238E27FC236}">
                <a16:creationId xmlns:a16="http://schemas.microsoft.com/office/drawing/2014/main" id="{A74317ED-AB78-431C-B576-7E29C09A076A}"/>
              </a:ext>
            </a:extLst>
          </p:cNvPr>
          <p:cNvSpPr txBox="1"/>
          <p:nvPr/>
        </p:nvSpPr>
        <p:spPr>
          <a:xfrm>
            <a:off x="6458857" y="5657671"/>
            <a:ext cx="3933371" cy="1200329"/>
          </a:xfrm>
          <a:prstGeom prst="rect">
            <a:avLst/>
          </a:prstGeom>
          <a:noFill/>
        </p:spPr>
        <p:txBody>
          <a:bodyPr wrap="square" rtlCol="0">
            <a:spAutoFit/>
          </a:bodyPr>
          <a:lstStyle/>
          <a:p>
            <a:r>
              <a:rPr lang="en-US" dirty="0"/>
              <a:t>(Ivey et al., 2010; Kottler, 1993; Morrison, 2008; Sommers-Flanagan &amp; Sommers-Flanagan, 2014; </a:t>
            </a:r>
          </a:p>
          <a:p>
            <a:r>
              <a:rPr lang="en-US" dirty="0"/>
              <a:t>Thomas &amp; Sosin, 2011)</a:t>
            </a:r>
          </a:p>
        </p:txBody>
      </p:sp>
    </p:spTree>
    <p:extLst>
      <p:ext uri="{BB962C8B-B14F-4D97-AF65-F5344CB8AC3E}">
        <p14:creationId xmlns:p14="http://schemas.microsoft.com/office/powerpoint/2010/main" val="119318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left)">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2B0F-638B-47EC-9C8C-7217897763C6}"/>
              </a:ext>
            </a:extLst>
          </p:cNvPr>
          <p:cNvSpPr>
            <a:spLocks noGrp="1"/>
          </p:cNvSpPr>
          <p:nvPr>
            <p:ph type="title"/>
          </p:nvPr>
        </p:nvSpPr>
        <p:spPr/>
        <p:txBody>
          <a:bodyPr/>
          <a:lstStyle/>
          <a:p>
            <a:r>
              <a:rPr lang="en-US" dirty="0"/>
              <a:t>What are the </a:t>
            </a:r>
            <a:r>
              <a:rPr lang="en-US" dirty="0">
                <a:solidFill>
                  <a:srgbClr val="C00000"/>
                </a:solidFill>
              </a:rPr>
              <a:t>multicultural issues </a:t>
            </a:r>
            <a:r>
              <a:rPr lang="en-US" dirty="0"/>
              <a:t>related to challenging?</a:t>
            </a:r>
          </a:p>
        </p:txBody>
      </p:sp>
      <p:sp>
        <p:nvSpPr>
          <p:cNvPr id="3" name="Content Placeholder 2">
            <a:extLst>
              <a:ext uri="{FF2B5EF4-FFF2-40B4-BE49-F238E27FC236}">
                <a16:creationId xmlns:a16="http://schemas.microsoft.com/office/drawing/2014/main" id="{7EA75E49-3BF7-4CF8-8E3B-975240F56CA8}"/>
              </a:ext>
            </a:extLst>
          </p:cNvPr>
          <p:cNvSpPr>
            <a:spLocks noGrp="1"/>
          </p:cNvSpPr>
          <p:nvPr>
            <p:ph idx="1"/>
          </p:nvPr>
        </p:nvSpPr>
        <p:spPr/>
        <p:txBody>
          <a:bodyPr>
            <a:normAutofit lnSpcReduction="10000"/>
          </a:bodyPr>
          <a:lstStyle/>
          <a:p>
            <a:r>
              <a:rPr lang="en-US" dirty="0"/>
              <a:t>If the client is different in terms of multicultural variables (e.g., race, age, gender, social status), challenging can be more difficult</a:t>
            </a:r>
          </a:p>
          <a:p>
            <a:r>
              <a:rPr lang="en-US" dirty="0"/>
              <a:t>Confrontation can be </a:t>
            </a:r>
            <a:r>
              <a:rPr lang="en-US" dirty="0">
                <a:solidFill>
                  <a:srgbClr val="C00000"/>
                </a:solidFill>
              </a:rPr>
              <a:t>offensive</a:t>
            </a:r>
            <a:r>
              <a:rPr lang="en-US" dirty="0"/>
              <a:t> to some cultures</a:t>
            </a:r>
          </a:p>
          <a:p>
            <a:pPr lvl="1"/>
            <a:r>
              <a:rPr lang="en-US" dirty="0"/>
              <a:t>Asian, Native American, Latina/Latino</a:t>
            </a:r>
          </a:p>
          <a:p>
            <a:r>
              <a:rPr lang="en-US" dirty="0"/>
              <a:t>For some cultures, silence can be effective</a:t>
            </a:r>
          </a:p>
          <a:p>
            <a:pPr lvl="1"/>
            <a:r>
              <a:rPr lang="en-US" dirty="0"/>
              <a:t>Inuit, Native American</a:t>
            </a:r>
          </a:p>
          <a:p>
            <a:pPr marL="0" indent="0">
              <a:buNone/>
            </a:pPr>
            <a:r>
              <a:rPr lang="en-US" dirty="0"/>
              <a:t>												(Ivey et al., 2010)</a:t>
            </a:r>
          </a:p>
          <a:p>
            <a:endParaRPr lang="en-US" dirty="0"/>
          </a:p>
        </p:txBody>
      </p:sp>
    </p:spTree>
    <p:extLst>
      <p:ext uri="{BB962C8B-B14F-4D97-AF65-F5344CB8AC3E}">
        <p14:creationId xmlns:p14="http://schemas.microsoft.com/office/powerpoint/2010/main" val="156429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5536734" y="609600"/>
            <a:ext cx="3737268" cy="1320800"/>
          </a:xfrm>
        </p:spPr>
        <p:txBody>
          <a:bodyPr>
            <a:normAutofit/>
          </a:bodyPr>
          <a:lstStyle/>
          <a:p>
            <a:r>
              <a:rPr lang="en-US" dirty="0"/>
              <a:t>Types of Challenging </a:t>
            </a:r>
          </a:p>
        </p:txBody>
      </p:sp>
      <p:sp>
        <p:nvSpPr>
          <p:cNvPr id="7" name="Content Placeholder 6"/>
          <p:cNvSpPr>
            <a:spLocks noGrp="1"/>
          </p:cNvSpPr>
          <p:nvPr>
            <p:ph idx="1"/>
          </p:nvPr>
        </p:nvSpPr>
        <p:spPr>
          <a:xfrm>
            <a:off x="5394960" y="1930400"/>
            <a:ext cx="4829695" cy="4318000"/>
          </a:xfrm>
        </p:spPr>
        <p:txBody>
          <a:bodyPr>
            <a:normAutofit fontScale="70000" lnSpcReduction="20000"/>
          </a:bodyPr>
          <a:lstStyle/>
          <a:p>
            <a:r>
              <a:rPr lang="en-US" sz="4000" dirty="0"/>
              <a:t>Feedback</a:t>
            </a:r>
          </a:p>
          <a:p>
            <a:pPr lvl="1"/>
            <a:r>
              <a:rPr lang="en-US" sz="3400" dirty="0"/>
              <a:t>Providing information and your honest reaction</a:t>
            </a:r>
          </a:p>
          <a:p>
            <a:r>
              <a:rPr lang="en-US" sz="4000" dirty="0"/>
              <a:t>Confrontation</a:t>
            </a:r>
          </a:p>
          <a:p>
            <a:pPr lvl="1"/>
            <a:r>
              <a:rPr lang="en-US" sz="3700" dirty="0"/>
              <a:t>Providing discrepancies and asking for resolution</a:t>
            </a:r>
          </a:p>
          <a:p>
            <a:pPr lvl="1"/>
            <a:r>
              <a:rPr lang="en-US" sz="3300" i="1" dirty="0">
                <a:solidFill>
                  <a:schemeClr val="bg2">
                    <a:lumMod val="20000"/>
                    <a:lumOff val="80000"/>
                  </a:schemeClr>
                </a:solidFill>
              </a:rPr>
              <a:t>Care-fronting</a:t>
            </a:r>
            <a:r>
              <a:rPr lang="en-US" sz="3300" dirty="0"/>
              <a:t>: the counselor genuinely cares for the client while also wanting to help the client grow (Thomas &amp; Sosin, 2011)</a:t>
            </a:r>
            <a:endParaRPr lang="en-US" sz="3300" i="1" dirty="0"/>
          </a:p>
          <a:p>
            <a:pPr lvl="1"/>
            <a:endParaRPr lang="en-US" sz="2500" dirty="0"/>
          </a:p>
        </p:txBody>
      </p:sp>
      <p:pic>
        <p:nvPicPr>
          <p:cNvPr id="20" name="Picture 19" descr="Arrows pointing right while one points left">
            <a:extLst>
              <a:ext uri="{FF2B5EF4-FFF2-40B4-BE49-F238E27FC236}">
                <a16:creationId xmlns:a16="http://schemas.microsoft.com/office/drawing/2014/main" id="{46BE28E7-625D-4C66-B803-C880BE35773C}"/>
              </a:ext>
            </a:extLst>
          </p:cNvPr>
          <p:cNvPicPr>
            <a:picLocks noChangeAspect="1"/>
          </p:cNvPicPr>
          <p:nvPr/>
        </p:nvPicPr>
        <p:blipFill rotWithShape="1">
          <a:blip r:embed="rId3"/>
          <a:srcRect l="31478" r="16011"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4" name="Isosceles Triangle 23">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680365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Challenge: Feedback</a:t>
            </a:r>
          </a:p>
        </p:txBody>
      </p:sp>
      <p:sp>
        <p:nvSpPr>
          <p:cNvPr id="7" name="Content Placeholder 6"/>
          <p:cNvSpPr>
            <a:spLocks noGrp="1"/>
          </p:cNvSpPr>
          <p:nvPr>
            <p:ph idx="1"/>
          </p:nvPr>
        </p:nvSpPr>
        <p:spPr>
          <a:xfrm>
            <a:off x="1257905" y="1797731"/>
            <a:ext cx="5431366" cy="3880773"/>
          </a:xfrm>
        </p:spPr>
        <p:txBody>
          <a:bodyPr/>
          <a:lstStyle/>
          <a:p>
            <a:r>
              <a:rPr lang="en-US" dirty="0"/>
              <a:t>Not typically welcomed</a:t>
            </a:r>
          </a:p>
          <a:p>
            <a:r>
              <a:rPr lang="en-US" dirty="0"/>
              <a:t>Essential because:</a:t>
            </a:r>
          </a:p>
          <a:p>
            <a:pPr lvl="1"/>
            <a:r>
              <a:rPr lang="en-US" altLang="en-US" sz="2500" dirty="0"/>
              <a:t>Key to self-awareness &amp; growth </a:t>
            </a:r>
          </a:p>
          <a:p>
            <a:pPr lvl="1"/>
            <a:r>
              <a:rPr lang="en-US" altLang="en-US" sz="2500" dirty="0"/>
              <a:t>Enables client to confront personal inconsistencies &amp; see how their attitudes are affecting others </a:t>
            </a:r>
          </a:p>
          <a:p>
            <a:pPr lvl="1"/>
            <a:r>
              <a:rPr lang="en-US" altLang="en-US" sz="2500" dirty="0"/>
              <a:t>Consistent with God’s Word </a:t>
            </a:r>
          </a:p>
          <a:p>
            <a:endParaRPr lang="en-US" dirty="0"/>
          </a:p>
        </p:txBody>
      </p:sp>
    </p:spTree>
    <p:extLst>
      <p:ext uri="{BB962C8B-B14F-4D97-AF65-F5344CB8AC3E}">
        <p14:creationId xmlns:p14="http://schemas.microsoft.com/office/powerpoint/2010/main" val="176635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Feedback Guidelines</a:t>
            </a:r>
          </a:p>
        </p:txBody>
      </p:sp>
      <p:sp>
        <p:nvSpPr>
          <p:cNvPr id="7" name="Content Placeholder 6"/>
          <p:cNvSpPr>
            <a:spLocks noGrp="1"/>
          </p:cNvSpPr>
          <p:nvPr>
            <p:ph idx="1"/>
          </p:nvPr>
        </p:nvSpPr>
        <p:spPr>
          <a:xfrm>
            <a:off x="677334" y="2160589"/>
            <a:ext cx="8352366" cy="3880773"/>
          </a:xfrm>
        </p:spPr>
        <p:txBody>
          <a:bodyPr>
            <a:normAutofit/>
          </a:bodyPr>
          <a:lstStyle/>
          <a:p>
            <a:r>
              <a:rPr lang="en-US" altLang="en-US" sz="2400" dirty="0"/>
              <a:t>Ask permission before.</a:t>
            </a:r>
          </a:p>
          <a:p>
            <a:r>
              <a:rPr lang="en-US" altLang="en-US" sz="2400" dirty="0"/>
              <a:t>Avoid feedback on personality traits: focus on action, not person. </a:t>
            </a:r>
          </a:p>
          <a:p>
            <a:r>
              <a:rPr lang="en-US" altLang="en-US" sz="2400" dirty="0"/>
              <a:t>Be specific, concrete, and non-judgmental. </a:t>
            </a:r>
          </a:p>
          <a:p>
            <a:r>
              <a:rPr lang="en-US" altLang="en-US" sz="2400" dirty="0"/>
              <a:t>Sometimes offer it tentatively. </a:t>
            </a:r>
          </a:p>
          <a:p>
            <a:r>
              <a:rPr lang="en-US" altLang="en-US" sz="2400" dirty="0"/>
              <a:t>Give only one or two pieces at a time. </a:t>
            </a:r>
          </a:p>
          <a:p>
            <a:r>
              <a:rPr lang="en-US" altLang="en-US" sz="2400" dirty="0"/>
              <a:t>Emphasize client’s strength, use the sandwich method.</a:t>
            </a:r>
          </a:p>
          <a:p>
            <a:r>
              <a:rPr lang="en-US" altLang="en-US" sz="2400" dirty="0"/>
              <a:t>Observe the client’s reaction to see how it was received</a:t>
            </a:r>
            <a:endParaRPr lang="en-US" dirty="0"/>
          </a:p>
        </p:txBody>
      </p:sp>
    </p:spTree>
    <p:extLst>
      <p:ext uri="{BB962C8B-B14F-4D97-AF65-F5344CB8AC3E}">
        <p14:creationId xmlns:p14="http://schemas.microsoft.com/office/powerpoint/2010/main" val="25119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down)">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wipe(down)">
                                      <p:cBhvr>
                                        <p:cTn id="3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Giving Feedback: One Format</a:t>
            </a:r>
          </a:p>
        </p:txBody>
      </p:sp>
      <p:sp>
        <p:nvSpPr>
          <p:cNvPr id="3" name="TextBox 2"/>
          <p:cNvSpPr txBox="1"/>
          <p:nvPr/>
        </p:nvSpPr>
        <p:spPr>
          <a:xfrm>
            <a:off x="459013" y="1816417"/>
            <a:ext cx="9454243" cy="4431983"/>
          </a:xfrm>
          <a:prstGeom prst="rect">
            <a:avLst/>
          </a:prstGeom>
          <a:noFill/>
        </p:spPr>
        <p:txBody>
          <a:bodyPr wrap="square" rtlCol="0">
            <a:spAutoFit/>
          </a:bodyPr>
          <a:lstStyle/>
          <a:p>
            <a:endParaRPr lang="en-US" dirty="0"/>
          </a:p>
          <a:p>
            <a:r>
              <a:rPr lang="en-US" altLang="en-US" sz="3500" dirty="0"/>
              <a:t>“</a:t>
            </a:r>
            <a:r>
              <a:rPr lang="en-US" altLang="en-US" sz="3500" b="1" i="1" dirty="0">
                <a:solidFill>
                  <a:schemeClr val="accent2">
                    <a:lumMod val="75000"/>
                  </a:schemeClr>
                </a:solidFill>
              </a:rPr>
              <a:t>On the one hand</a:t>
            </a:r>
            <a:r>
              <a:rPr lang="en-US" altLang="en-US" sz="3500" b="1" i="1" dirty="0"/>
              <a:t>, </a:t>
            </a:r>
            <a:r>
              <a:rPr lang="en-US" altLang="en-US" sz="3500" dirty="0"/>
              <a:t>(list client’s behavior, attitude, value, etc.), </a:t>
            </a:r>
            <a:r>
              <a:rPr lang="en-US" altLang="en-US" sz="3500" b="1" i="1" dirty="0">
                <a:solidFill>
                  <a:schemeClr val="accent2">
                    <a:lumMod val="75000"/>
                  </a:schemeClr>
                </a:solidFill>
              </a:rPr>
              <a:t>while on the other hand</a:t>
            </a:r>
            <a:r>
              <a:rPr lang="en-US" altLang="en-US" sz="3500" b="1" i="1" dirty="0"/>
              <a:t>,</a:t>
            </a:r>
            <a:r>
              <a:rPr lang="en-US" altLang="en-US" sz="3500" dirty="0"/>
              <a:t> (cite contradictory behavior, attitude, value, etc.)”</a:t>
            </a:r>
          </a:p>
          <a:p>
            <a:r>
              <a:rPr lang="en-US" altLang="en-US" sz="3500" dirty="0"/>
              <a:t>	</a:t>
            </a:r>
            <a:r>
              <a:rPr lang="en-US" sz="2400" b="1" dirty="0"/>
              <a:t>Let the client resolve the discrepancy</a:t>
            </a:r>
          </a:p>
          <a:p>
            <a:pPr lvl="1"/>
            <a:r>
              <a:rPr lang="en-US" sz="3600" b="1" dirty="0">
                <a:solidFill>
                  <a:schemeClr val="accent2">
                    <a:lumMod val="75000"/>
                  </a:schemeClr>
                </a:solidFill>
              </a:rPr>
              <a:t>“How do you put these two together?”</a:t>
            </a:r>
          </a:p>
          <a:p>
            <a:endParaRPr lang="en-US" altLang="en-US" sz="3500" dirty="0"/>
          </a:p>
          <a:p>
            <a:endParaRPr lang="en-US" dirty="0"/>
          </a:p>
        </p:txBody>
      </p:sp>
    </p:spTree>
    <p:extLst>
      <p:ext uri="{BB962C8B-B14F-4D97-AF65-F5344CB8AC3E}">
        <p14:creationId xmlns:p14="http://schemas.microsoft.com/office/powerpoint/2010/main" val="1804415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Examples of Feedback</a:t>
            </a:r>
          </a:p>
        </p:txBody>
      </p:sp>
      <p:sp>
        <p:nvSpPr>
          <p:cNvPr id="5" name="Rectangle 4"/>
          <p:cNvSpPr/>
          <p:nvPr/>
        </p:nvSpPr>
        <p:spPr>
          <a:xfrm>
            <a:off x="576943" y="1585686"/>
            <a:ext cx="8697059" cy="3083921"/>
          </a:xfrm>
          <a:prstGeom prst="rect">
            <a:avLst/>
          </a:prstGeom>
          <a:solidFill>
            <a:schemeClr val="accent2">
              <a:lumMod val="20000"/>
              <a:lumOff val="80000"/>
            </a:schemeClr>
          </a:solidFill>
        </p:spPr>
        <p:txBody>
          <a:bodyPr wrap="square">
            <a:spAutoFit/>
          </a:bodyPr>
          <a:lstStyle/>
          <a:p>
            <a:pPr defTabSz="914400">
              <a:lnSpc>
                <a:spcPct val="90000"/>
              </a:lnSpc>
              <a:defRPr/>
            </a:pPr>
            <a:endParaRPr lang="en-US" altLang="en-US" sz="2400" dirty="0"/>
          </a:p>
          <a:p>
            <a:pPr defTabSz="914400">
              <a:lnSpc>
                <a:spcPct val="90000"/>
              </a:lnSpc>
              <a:defRPr/>
            </a:pPr>
            <a:r>
              <a:rPr lang="en-US" altLang="en-US" sz="2400" dirty="0"/>
              <a:t>“</a:t>
            </a:r>
            <a:r>
              <a:rPr lang="en-US" altLang="en-US" sz="2400" i="1" dirty="0"/>
              <a:t>Last week, for homework, you agreed to track your angry outbursts between sessions, but then did not do it because you said you were too busy at work. Now this week you are telling me you also did not do any tracking even though you said you would. On the one hand you say you want to work on your anger but on the other, you haven’t actually done any tracking</a:t>
            </a:r>
            <a:r>
              <a:rPr lang="en-US" altLang="en-US" sz="2400" dirty="0"/>
              <a:t>.”</a:t>
            </a:r>
          </a:p>
          <a:p>
            <a:pPr defTabSz="914400">
              <a:lnSpc>
                <a:spcPct val="90000"/>
              </a:lnSpc>
              <a:defRPr/>
            </a:pPr>
            <a:endParaRPr lang="en-US" altLang="en-US" sz="2400" dirty="0"/>
          </a:p>
        </p:txBody>
      </p:sp>
      <p:sp>
        <p:nvSpPr>
          <p:cNvPr id="6" name="Rectangle 5"/>
          <p:cNvSpPr/>
          <p:nvPr/>
        </p:nvSpPr>
        <p:spPr>
          <a:xfrm>
            <a:off x="627138" y="5114444"/>
            <a:ext cx="8697059" cy="1255728"/>
          </a:xfrm>
          <a:prstGeom prst="rect">
            <a:avLst/>
          </a:prstGeom>
          <a:solidFill>
            <a:schemeClr val="accent1">
              <a:lumMod val="20000"/>
              <a:lumOff val="80000"/>
            </a:schemeClr>
          </a:solidFill>
        </p:spPr>
        <p:txBody>
          <a:bodyPr wrap="square">
            <a:spAutoFit/>
          </a:bodyPr>
          <a:lstStyle/>
          <a:p>
            <a:pPr defTabSz="914400">
              <a:lnSpc>
                <a:spcPct val="90000"/>
              </a:lnSpc>
              <a:defRPr/>
            </a:pPr>
            <a:endParaRPr lang="en-US" altLang="en-US" dirty="0"/>
          </a:p>
          <a:p>
            <a:pPr defTabSz="914400">
              <a:lnSpc>
                <a:spcPct val="90000"/>
              </a:lnSpc>
              <a:defRPr/>
            </a:pPr>
            <a:r>
              <a:rPr lang="en-US" altLang="en-US" sz="2400" dirty="0"/>
              <a:t>“</a:t>
            </a:r>
            <a:r>
              <a:rPr lang="en-US" altLang="en-US" sz="2400" i="1" dirty="0"/>
              <a:t>You said you were hurt that you had lost your job. But as you told me that, you laughed. That seems incongruent.</a:t>
            </a:r>
            <a:r>
              <a:rPr lang="en-US" altLang="en-US" sz="2400" dirty="0"/>
              <a:t>” </a:t>
            </a:r>
          </a:p>
          <a:p>
            <a:pPr defTabSz="914400">
              <a:lnSpc>
                <a:spcPct val="90000"/>
              </a:lnSpc>
              <a:defRPr/>
            </a:pPr>
            <a:endParaRPr lang="en-US" altLang="en-US" dirty="0"/>
          </a:p>
        </p:txBody>
      </p:sp>
    </p:spTree>
    <p:extLst>
      <p:ext uri="{BB962C8B-B14F-4D97-AF65-F5344CB8AC3E}">
        <p14:creationId xmlns:p14="http://schemas.microsoft.com/office/powerpoint/2010/main" val="274362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FEAC-7BE1-4771-987C-69FA158CC369}"/>
              </a:ext>
            </a:extLst>
          </p:cNvPr>
          <p:cNvSpPr>
            <a:spLocks noGrp="1"/>
          </p:cNvSpPr>
          <p:nvPr>
            <p:ph type="title"/>
          </p:nvPr>
        </p:nvSpPr>
        <p:spPr>
          <a:xfrm>
            <a:off x="319314" y="514924"/>
            <a:ext cx="4212548" cy="2262146"/>
          </a:xfrm>
        </p:spPr>
        <p:txBody>
          <a:bodyPr>
            <a:noAutofit/>
          </a:bodyPr>
          <a:lstStyle/>
          <a:p>
            <a:r>
              <a:rPr lang="en-US" sz="3200" dirty="0"/>
              <a:t>Or you can use this format that combines skills you have already learned:</a:t>
            </a:r>
          </a:p>
        </p:txBody>
      </p:sp>
      <p:sp>
        <p:nvSpPr>
          <p:cNvPr id="3" name="Content Placeholder 2">
            <a:extLst>
              <a:ext uri="{FF2B5EF4-FFF2-40B4-BE49-F238E27FC236}">
                <a16:creationId xmlns:a16="http://schemas.microsoft.com/office/drawing/2014/main" id="{D71DB6B7-287F-4EAF-870D-2916DC5D3930}"/>
              </a:ext>
            </a:extLst>
          </p:cNvPr>
          <p:cNvSpPr>
            <a:spLocks noGrp="1"/>
          </p:cNvSpPr>
          <p:nvPr>
            <p:ph idx="1"/>
          </p:nvPr>
        </p:nvSpPr>
        <p:spPr/>
        <p:txBody>
          <a:bodyPr>
            <a:normAutofit fontScale="92500"/>
          </a:bodyPr>
          <a:lstStyle/>
          <a:p>
            <a:pPr>
              <a:lnSpc>
                <a:spcPct val="150000"/>
              </a:lnSpc>
            </a:pPr>
            <a:r>
              <a:rPr lang="en-US" sz="2400" dirty="0">
                <a:solidFill>
                  <a:srgbClr val="FFC000"/>
                </a:solidFill>
              </a:rPr>
              <a:t>“I hear you saying that the conflict between you and your wife has been worse lately. </a:t>
            </a:r>
            <a:r>
              <a:rPr lang="en-US" sz="2400" dirty="0">
                <a:solidFill>
                  <a:schemeClr val="accent2">
                    <a:lumMod val="75000"/>
                  </a:schemeClr>
                </a:solidFill>
              </a:rPr>
              <a:t>You’re feeling frustrated and stuck. </a:t>
            </a:r>
            <a:r>
              <a:rPr lang="en-US" sz="2400" dirty="0">
                <a:solidFill>
                  <a:srgbClr val="00B0F0"/>
                </a:solidFill>
              </a:rPr>
              <a:t>On one hand, you would like to improve the relationship, but on the other hand, it sometimes feels like there has been too much damage done to repair things.”</a:t>
            </a:r>
          </a:p>
          <a:p>
            <a:endParaRPr lang="en-US" dirty="0"/>
          </a:p>
        </p:txBody>
      </p:sp>
      <p:sp>
        <p:nvSpPr>
          <p:cNvPr id="4" name="Text Placeholder 3">
            <a:extLst>
              <a:ext uri="{FF2B5EF4-FFF2-40B4-BE49-F238E27FC236}">
                <a16:creationId xmlns:a16="http://schemas.microsoft.com/office/drawing/2014/main" id="{C019CCAB-B604-45C6-B331-00C745544009}"/>
              </a:ext>
            </a:extLst>
          </p:cNvPr>
          <p:cNvSpPr>
            <a:spLocks noGrp="1"/>
          </p:cNvSpPr>
          <p:nvPr>
            <p:ph type="body" sz="half" idx="2"/>
          </p:nvPr>
        </p:nvSpPr>
        <p:spPr>
          <a:xfrm>
            <a:off x="791634" y="3278142"/>
            <a:ext cx="3854528" cy="2584449"/>
          </a:xfrm>
        </p:spPr>
        <p:txBody>
          <a:bodyPr/>
          <a:lstStyle/>
          <a:p>
            <a:pPr marL="514350" indent="-514350">
              <a:buFont typeface="+mj-lt"/>
              <a:buAutoNum type="arabicPeriod"/>
            </a:pPr>
            <a:r>
              <a:rPr lang="en-US" sz="2800" dirty="0">
                <a:solidFill>
                  <a:srgbClr val="FFC000"/>
                </a:solidFill>
              </a:rPr>
              <a:t>Paraphrase</a:t>
            </a:r>
          </a:p>
          <a:p>
            <a:pPr marL="514350" indent="-514350">
              <a:buFont typeface="+mj-lt"/>
              <a:buAutoNum type="arabicPeriod"/>
            </a:pPr>
            <a:r>
              <a:rPr lang="en-US" sz="2800" dirty="0">
                <a:solidFill>
                  <a:schemeClr val="accent2">
                    <a:lumMod val="75000"/>
                  </a:schemeClr>
                </a:solidFill>
              </a:rPr>
              <a:t>Reflection of feeling</a:t>
            </a:r>
          </a:p>
          <a:p>
            <a:pPr marL="514350" indent="-514350">
              <a:buFont typeface="+mj-lt"/>
              <a:buAutoNum type="arabicPeriod"/>
            </a:pPr>
            <a:r>
              <a:rPr lang="en-US" sz="2800" dirty="0">
                <a:solidFill>
                  <a:srgbClr val="00B0F0"/>
                </a:solidFill>
              </a:rPr>
              <a:t>Summarize discrepancy</a:t>
            </a:r>
          </a:p>
          <a:p>
            <a:endParaRPr lang="en-US" dirty="0"/>
          </a:p>
        </p:txBody>
      </p:sp>
      <p:sp>
        <p:nvSpPr>
          <p:cNvPr id="5" name="TextBox 4">
            <a:extLst>
              <a:ext uri="{FF2B5EF4-FFF2-40B4-BE49-F238E27FC236}">
                <a16:creationId xmlns:a16="http://schemas.microsoft.com/office/drawing/2014/main" id="{4A00C417-DF1E-42E3-86AD-6791F150578A}"/>
              </a:ext>
            </a:extLst>
          </p:cNvPr>
          <p:cNvSpPr txBox="1"/>
          <p:nvPr/>
        </p:nvSpPr>
        <p:spPr>
          <a:xfrm>
            <a:off x="8345714" y="6183086"/>
            <a:ext cx="2815772" cy="369332"/>
          </a:xfrm>
          <a:prstGeom prst="rect">
            <a:avLst/>
          </a:prstGeom>
          <a:noFill/>
        </p:spPr>
        <p:txBody>
          <a:bodyPr wrap="square" rtlCol="0">
            <a:spAutoFit/>
          </a:bodyPr>
          <a:lstStyle/>
          <a:p>
            <a:r>
              <a:rPr lang="en-US"/>
              <a:t>(Ivey et al., 2010)</a:t>
            </a:r>
            <a:endParaRPr lang="en-US" dirty="0"/>
          </a:p>
        </p:txBody>
      </p:sp>
    </p:spTree>
    <p:extLst>
      <p:ext uri="{BB962C8B-B14F-4D97-AF65-F5344CB8AC3E}">
        <p14:creationId xmlns:p14="http://schemas.microsoft.com/office/powerpoint/2010/main" val="34213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Meets Empathy</a:t>
            </a:r>
          </a:p>
        </p:txBody>
      </p:sp>
      <p:sp>
        <p:nvSpPr>
          <p:cNvPr id="3" name="Content Placeholder 2"/>
          <p:cNvSpPr>
            <a:spLocks noGrp="1"/>
          </p:cNvSpPr>
          <p:nvPr>
            <p:ph idx="1"/>
          </p:nvPr>
        </p:nvSpPr>
        <p:spPr/>
        <p:txBody>
          <a:bodyPr>
            <a:normAutofit/>
          </a:bodyPr>
          <a:lstStyle/>
          <a:p>
            <a:r>
              <a:rPr lang="en-US" dirty="0"/>
              <a:t>Empathy </a:t>
            </a:r>
            <a:r>
              <a:rPr lang="en-US" b="1" dirty="0"/>
              <a:t>must</a:t>
            </a:r>
            <a:r>
              <a:rPr lang="en-US" dirty="0"/>
              <a:t> PRECEDE confrontation rather than follow it to increase the likelihood of receptivity.  </a:t>
            </a:r>
          </a:p>
          <a:p>
            <a:r>
              <a:rPr lang="en-US" dirty="0"/>
              <a:t>Jesus </a:t>
            </a:r>
            <a:r>
              <a:rPr lang="en-US" i="1" dirty="0"/>
              <a:t>looked at the man and loved him</a:t>
            </a:r>
            <a:r>
              <a:rPr lang="en-US" dirty="0"/>
              <a:t>... “one thing you lack...” (with the Rich Young Ruler)</a:t>
            </a:r>
          </a:p>
          <a:p>
            <a:endParaRPr lang="en-US" dirty="0"/>
          </a:p>
        </p:txBody>
      </p:sp>
      <p:sp>
        <p:nvSpPr>
          <p:cNvPr id="4" name="Slide Number Placeholder 3"/>
          <p:cNvSpPr>
            <a:spLocks noGrp="1"/>
          </p:cNvSpPr>
          <p:nvPr>
            <p:ph type="sldNum" sz="quarter" idx="12"/>
          </p:nvPr>
        </p:nvSpPr>
        <p:spPr/>
        <p:txBody>
          <a:bodyPr/>
          <a:lstStyle/>
          <a:p>
            <a:fld id="{5927CDCE-F354-4560-A8B1-28C5E5211EFA}" type="slidenum">
              <a:rPr lang="en-US" smtClean="0"/>
              <a:pPr/>
              <a:t>17</a:t>
            </a:fld>
            <a:endParaRPr lang="en-US"/>
          </a:p>
        </p:txBody>
      </p:sp>
    </p:spTree>
    <p:extLst>
      <p:ext uri="{BB962C8B-B14F-4D97-AF65-F5344CB8AC3E}">
        <p14:creationId xmlns:p14="http://schemas.microsoft.com/office/powerpoint/2010/main" val="426469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Challenge: Confrontation</a:t>
            </a:r>
          </a:p>
        </p:txBody>
      </p:sp>
      <p:sp>
        <p:nvSpPr>
          <p:cNvPr id="7" name="Content Placeholder 6"/>
          <p:cNvSpPr>
            <a:spLocks noGrp="1"/>
          </p:cNvSpPr>
          <p:nvPr>
            <p:ph idx="1"/>
          </p:nvPr>
        </p:nvSpPr>
        <p:spPr>
          <a:xfrm>
            <a:off x="1699401" y="1703389"/>
            <a:ext cx="6987398" cy="4545011"/>
          </a:xfrm>
        </p:spPr>
        <p:txBody>
          <a:bodyPr>
            <a:normAutofit/>
          </a:bodyPr>
          <a:lstStyle/>
          <a:p>
            <a:r>
              <a:rPr lang="en-US" altLang="en-US" sz="2600" dirty="0">
                <a:latin typeface="Arial" panose="020B0604020202020204" pitchFamily="34" charset="0"/>
                <a:cs typeface="Arial" panose="020B0604020202020204" pitchFamily="34" charset="0"/>
              </a:rPr>
              <a:t>Helps the client look at thoughts and behaviors that might be self-defeating or harmful.</a:t>
            </a:r>
          </a:p>
          <a:p>
            <a:pPr>
              <a:defRPr/>
            </a:pPr>
            <a:r>
              <a:rPr lang="en-US" altLang="en-US" sz="2600" dirty="0">
                <a:latin typeface="Arial" panose="020B0604020202020204" pitchFamily="34" charset="0"/>
                <a:cs typeface="Arial" panose="020B0604020202020204" pitchFamily="34" charset="0"/>
              </a:rPr>
              <a:t>A form of challenge and not a verbal assault.</a:t>
            </a:r>
          </a:p>
          <a:p>
            <a:pPr>
              <a:defRPr/>
            </a:pPr>
            <a:r>
              <a:rPr lang="en-US" altLang="en-US" sz="2600" dirty="0">
                <a:latin typeface="Arial" panose="020B0604020202020204" pitchFamily="34" charset="0"/>
                <a:cs typeface="Arial" panose="020B0604020202020204" pitchFamily="34" charset="0"/>
              </a:rPr>
              <a:t>Offered as a high level of empathy.</a:t>
            </a:r>
          </a:p>
          <a:p>
            <a:pPr>
              <a:defRPr/>
            </a:pPr>
            <a:r>
              <a:rPr lang="en-US" altLang="en-US" sz="2600" dirty="0">
                <a:latin typeface="Arial" panose="020B0604020202020204" pitchFamily="34" charset="0"/>
                <a:cs typeface="Arial" panose="020B0604020202020204" pitchFamily="34" charset="0"/>
              </a:rPr>
              <a:t>Typically to address a client’s incongruence or discrepancy.</a:t>
            </a:r>
          </a:p>
          <a:p>
            <a:endParaRPr lang="en-US" altLang="en-US" dirty="0">
              <a:latin typeface="Arial" charset="0"/>
            </a:endParaRPr>
          </a:p>
        </p:txBody>
      </p:sp>
    </p:spTree>
    <p:extLst>
      <p:ext uri="{BB962C8B-B14F-4D97-AF65-F5344CB8AC3E}">
        <p14:creationId xmlns:p14="http://schemas.microsoft.com/office/powerpoint/2010/main" val="355375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Challenge with Support Examples</a:t>
            </a:r>
          </a:p>
        </p:txBody>
      </p:sp>
      <p:sp>
        <p:nvSpPr>
          <p:cNvPr id="7" name="Content Placeholder 6"/>
          <p:cNvSpPr>
            <a:spLocks noGrp="1"/>
          </p:cNvSpPr>
          <p:nvPr>
            <p:ph idx="1"/>
          </p:nvPr>
        </p:nvSpPr>
        <p:spPr>
          <a:xfrm>
            <a:off x="1037552" y="1703389"/>
            <a:ext cx="8352366" cy="4545011"/>
          </a:xfrm>
        </p:spPr>
        <p:txBody>
          <a:bodyPr>
            <a:normAutofit fontScale="92500" lnSpcReduction="10000"/>
          </a:bodyPr>
          <a:lstStyle/>
          <a:p>
            <a:r>
              <a:rPr lang="en-US" sz="2400" b="1" dirty="0"/>
              <a:t>Client:</a:t>
            </a:r>
            <a:r>
              <a:rPr lang="en-US" sz="2400" dirty="0"/>
              <a:t> (Smiling) It makes me so angry to even think about what he did to me.</a:t>
            </a:r>
          </a:p>
          <a:p>
            <a:r>
              <a:rPr lang="en-US" sz="2400" b="1" dirty="0"/>
              <a:t>Counselor:</a:t>
            </a:r>
            <a:r>
              <a:rPr lang="en-US" sz="2400" dirty="0"/>
              <a:t> I imagine you did feel angry. When you talk about it I noticed you are smiling. What happens if you let your body express that anger?</a:t>
            </a:r>
          </a:p>
          <a:p>
            <a:r>
              <a:rPr lang="en-US" sz="2400" b="1" dirty="0"/>
              <a:t>Client:</a:t>
            </a:r>
            <a:r>
              <a:rPr lang="en-US" sz="2400" dirty="0"/>
              <a:t> (Screaming) </a:t>
            </a:r>
            <a:r>
              <a:rPr lang="en-US" sz="2400" dirty="0" err="1"/>
              <a:t>Ahhhhhh</a:t>
            </a:r>
            <a:r>
              <a:rPr lang="en-US" sz="2400" dirty="0"/>
              <a:t>!!! It really makes me angry that he did that to me!!! (Laughing). Wow. That felt good!</a:t>
            </a:r>
          </a:p>
          <a:p>
            <a:r>
              <a:rPr lang="en-US" sz="2400" b="1" dirty="0"/>
              <a:t>Counselor: </a:t>
            </a:r>
            <a:r>
              <a:rPr lang="en-US" sz="2400" dirty="0"/>
              <a:t>(Smiling) That's a start. Maybe in the future we can concentrate on doing that in the moment, when the feeling is immediately coming out.</a:t>
            </a:r>
          </a:p>
          <a:p>
            <a:r>
              <a:rPr lang="en-US" sz="2400" b="1" dirty="0"/>
              <a:t>Client: </a:t>
            </a:r>
            <a:r>
              <a:rPr lang="en-US" sz="2400" dirty="0"/>
              <a:t>(Tearful) I'm not sure. I'm a little afraid. Anger scares me. It reminds me of when my father used to get angry when I was a little girl. . . </a:t>
            </a:r>
          </a:p>
        </p:txBody>
      </p:sp>
    </p:spTree>
    <p:extLst>
      <p:ext uri="{BB962C8B-B14F-4D97-AF65-F5344CB8AC3E}">
        <p14:creationId xmlns:p14="http://schemas.microsoft.com/office/powerpoint/2010/main" val="64764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51407" y="748146"/>
            <a:ext cx="8300411" cy="1011382"/>
          </a:xfrm>
        </p:spPr>
        <p:txBody>
          <a:bodyPr/>
          <a:lstStyle/>
          <a:p>
            <a:r>
              <a:rPr lang="en-US" dirty="0"/>
              <a:t>Potential Client Outcomes/Responses</a:t>
            </a:r>
          </a:p>
        </p:txBody>
      </p:sp>
      <p:sp>
        <p:nvSpPr>
          <p:cNvPr id="7" name="Content Placeholder 6"/>
          <p:cNvSpPr>
            <a:spLocks noGrp="1"/>
          </p:cNvSpPr>
          <p:nvPr>
            <p:ph sz="half" idx="1"/>
          </p:nvPr>
        </p:nvSpPr>
        <p:spPr>
          <a:xfrm>
            <a:off x="5768884" y="2258290"/>
            <a:ext cx="4412632" cy="3629891"/>
          </a:xfrm>
        </p:spPr>
        <p:txBody>
          <a:bodyPr>
            <a:normAutofit/>
          </a:bodyPr>
          <a:lstStyle/>
          <a:p>
            <a:r>
              <a:rPr lang="en-US" sz="2400" dirty="0"/>
              <a:t>Change the topic </a:t>
            </a:r>
          </a:p>
          <a:p>
            <a:r>
              <a:rPr lang="en-US" sz="2400" dirty="0"/>
              <a:t>Discredit the counselor </a:t>
            </a:r>
          </a:p>
          <a:p>
            <a:r>
              <a:rPr lang="en-US" sz="2400" dirty="0"/>
              <a:t>Falsely accept the challenge </a:t>
            </a:r>
          </a:p>
          <a:p>
            <a:r>
              <a:rPr lang="en-US" sz="2400" dirty="0"/>
              <a:t>Deny the problem</a:t>
            </a:r>
          </a:p>
        </p:txBody>
      </p:sp>
      <p:sp>
        <p:nvSpPr>
          <p:cNvPr id="2" name="Content Placeholder 1">
            <a:extLst>
              <a:ext uri="{FF2B5EF4-FFF2-40B4-BE49-F238E27FC236}">
                <a16:creationId xmlns:a16="http://schemas.microsoft.com/office/drawing/2014/main" id="{119F9664-4FC1-4307-9193-A3DA148AEE30}"/>
              </a:ext>
            </a:extLst>
          </p:cNvPr>
          <p:cNvSpPr>
            <a:spLocks noGrp="1"/>
          </p:cNvSpPr>
          <p:nvPr>
            <p:ph sz="half" idx="2"/>
          </p:nvPr>
        </p:nvSpPr>
        <p:spPr>
          <a:xfrm>
            <a:off x="677333" y="1930400"/>
            <a:ext cx="4412633" cy="4318000"/>
          </a:xfrm>
        </p:spPr>
        <p:txBody>
          <a:bodyPr>
            <a:normAutofit/>
          </a:bodyPr>
          <a:lstStyle/>
          <a:p>
            <a:r>
              <a:rPr lang="en-US" sz="2400" dirty="0"/>
              <a:t>Push the client towards new behavior </a:t>
            </a:r>
          </a:p>
          <a:p>
            <a:r>
              <a:rPr lang="en-US" sz="2400" dirty="0"/>
              <a:t>Disrupt patterns of sinful or unhelpful thinking or attitudes</a:t>
            </a:r>
          </a:p>
          <a:p>
            <a:r>
              <a:rPr lang="en-US" sz="2400" dirty="0"/>
              <a:t>Challenge them to act on their own knowledge and values </a:t>
            </a:r>
          </a:p>
          <a:p>
            <a:r>
              <a:rPr lang="en-US" sz="2400" dirty="0"/>
              <a:t>Help them consider more seriously a different option</a:t>
            </a:r>
          </a:p>
          <a:p>
            <a:endParaRPr lang="en-US" dirty="0"/>
          </a:p>
        </p:txBody>
      </p:sp>
    </p:spTree>
    <p:extLst>
      <p:ext uri="{BB962C8B-B14F-4D97-AF65-F5344CB8AC3E}">
        <p14:creationId xmlns:p14="http://schemas.microsoft.com/office/powerpoint/2010/main" val="86169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wipe(down)">
                                      <p:cBhvr>
                                        <p:cTn id="24" dur="500"/>
                                        <p:tgtEl>
                                          <p:spTgt spid="2">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wipe(down)">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7">
                                            <p:txEl>
                                              <p:pRg st="1" end="1"/>
                                            </p:txEl>
                                          </p:spTgt>
                                        </p:tgtEl>
                                        <p:attrNameLst>
                                          <p:attrName>style.visibility</p:attrName>
                                        </p:attrNameLst>
                                      </p:cBhvr>
                                      <p:to>
                                        <p:strVal val="visible"/>
                                      </p:to>
                                    </p:set>
                                    <p:animEffect transition="in" filter="wipe(down)">
                                      <p:cBhvr>
                                        <p:cTn id="34" dur="500"/>
                                        <p:tgtEl>
                                          <p:spTgt spid="7">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animEffect transition="in" filter="wipe(down)">
                                      <p:cBhvr>
                                        <p:cTn id="39" dur="500"/>
                                        <p:tgtEl>
                                          <p:spTgt spid="7">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7">
                                            <p:txEl>
                                              <p:pRg st="3" end="3"/>
                                            </p:txEl>
                                          </p:spTgt>
                                        </p:tgtEl>
                                        <p:attrNameLst>
                                          <p:attrName>style.visibility</p:attrName>
                                        </p:attrNameLst>
                                      </p:cBhvr>
                                      <p:to>
                                        <p:strVal val="visible"/>
                                      </p:to>
                                    </p:set>
                                    <p:animEffect transition="in" filter="wipe(down)">
                                      <p:cBhvr>
                                        <p:cTn id="44"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E2BC-D9AE-48F5-80AC-0338E7AE3E4A}"/>
              </a:ext>
            </a:extLst>
          </p:cNvPr>
          <p:cNvSpPr>
            <a:spLocks noGrp="1"/>
          </p:cNvSpPr>
          <p:nvPr>
            <p:ph type="title"/>
          </p:nvPr>
        </p:nvSpPr>
        <p:spPr/>
        <p:txBody>
          <a:bodyPr>
            <a:normAutofit/>
          </a:bodyPr>
          <a:lstStyle/>
          <a:p>
            <a:pPr algn="ctr"/>
            <a:r>
              <a:rPr lang="en-US" sz="4800" dirty="0"/>
              <a:t>BREAK TIME</a:t>
            </a:r>
            <a:r>
              <a:rPr lang="en-US" dirty="0"/>
              <a:t> – </a:t>
            </a:r>
            <a:r>
              <a:rPr lang="en-US" sz="4400" dirty="0"/>
              <a:t>15 Minutes</a:t>
            </a:r>
          </a:p>
        </p:txBody>
      </p:sp>
      <p:sp>
        <p:nvSpPr>
          <p:cNvPr id="3" name="Content Placeholder 2">
            <a:extLst>
              <a:ext uri="{FF2B5EF4-FFF2-40B4-BE49-F238E27FC236}">
                <a16:creationId xmlns:a16="http://schemas.microsoft.com/office/drawing/2014/main" id="{F779D37D-B070-4A5D-9EDC-16073FA18FD1}"/>
              </a:ext>
            </a:extLst>
          </p:cNvPr>
          <p:cNvSpPr>
            <a:spLocks noGrp="1"/>
          </p:cNvSpPr>
          <p:nvPr>
            <p:ph idx="1"/>
          </p:nvPr>
        </p:nvSpPr>
        <p:spPr>
          <a:xfrm>
            <a:off x="677334" y="1930401"/>
            <a:ext cx="8894178" cy="4110962"/>
          </a:xfrm>
        </p:spPr>
        <p:txBody>
          <a:bodyPr/>
          <a:lstStyle/>
          <a:p>
            <a:r>
              <a:rPr lang="en-US" dirty="0"/>
              <a:t>Watch clip during your break (start at 21 minutes) </a:t>
            </a:r>
          </a:p>
          <a:p>
            <a:r>
              <a:rPr lang="en-US" dirty="0"/>
              <a:t>Prepare to discuss afterward</a:t>
            </a:r>
          </a:p>
          <a:p>
            <a:endParaRPr lang="en-US" dirty="0"/>
          </a:p>
          <a:p>
            <a:r>
              <a:rPr lang="en-US" dirty="0"/>
              <a:t>http://ezproxy.liberty.edu/login?qurl=https://video.alexanderstreet.com/watch/motivational-interviewing/clips/9590?account_id=12085&amp;usage_group_id=101906</a:t>
            </a:r>
          </a:p>
          <a:p>
            <a:endParaRPr lang="en-US" dirty="0"/>
          </a:p>
        </p:txBody>
      </p:sp>
    </p:spTree>
    <p:extLst>
      <p:ext uri="{BB962C8B-B14F-4D97-AF65-F5344CB8AC3E}">
        <p14:creationId xmlns:p14="http://schemas.microsoft.com/office/powerpoint/2010/main" val="3403531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Challenging</a:t>
            </a:r>
          </a:p>
        </p:txBody>
      </p:sp>
      <p:sp>
        <p:nvSpPr>
          <p:cNvPr id="3" name="Content Placeholder 2"/>
          <p:cNvSpPr>
            <a:spLocks noGrp="1"/>
          </p:cNvSpPr>
          <p:nvPr>
            <p:ph idx="1"/>
          </p:nvPr>
        </p:nvSpPr>
        <p:spPr>
          <a:xfrm>
            <a:off x="677334" y="1632031"/>
            <a:ext cx="8596668" cy="4409332"/>
          </a:xfrm>
        </p:spPr>
        <p:txBody>
          <a:bodyPr>
            <a:normAutofit fontScale="92500" lnSpcReduction="10000"/>
          </a:bodyPr>
          <a:lstStyle/>
          <a:p>
            <a:r>
              <a:rPr lang="en-US" dirty="0"/>
              <a:t>Very </a:t>
            </a:r>
            <a:r>
              <a:rPr lang="en-US" i="1" dirty="0">
                <a:solidFill>
                  <a:schemeClr val="accent2">
                    <a:lumMod val="75000"/>
                  </a:schemeClr>
                </a:solidFill>
              </a:rPr>
              <a:t>powerful</a:t>
            </a:r>
            <a:r>
              <a:rPr lang="en-US" dirty="0"/>
              <a:t> technique</a:t>
            </a:r>
          </a:p>
          <a:p>
            <a:r>
              <a:rPr lang="en-US" dirty="0"/>
              <a:t>May lead clients into material that is much more </a:t>
            </a:r>
            <a:r>
              <a:rPr lang="en-US" i="1" dirty="0">
                <a:solidFill>
                  <a:schemeClr val="accent2">
                    <a:lumMod val="75000"/>
                  </a:schemeClr>
                </a:solidFill>
              </a:rPr>
              <a:t>emotionally laden </a:t>
            </a:r>
            <a:r>
              <a:rPr lang="en-US" dirty="0"/>
              <a:t>and difficult to express. </a:t>
            </a:r>
          </a:p>
          <a:p>
            <a:r>
              <a:rPr lang="en-US" b="1" i="1" dirty="0">
                <a:solidFill>
                  <a:schemeClr val="accent2">
                    <a:lumMod val="75000"/>
                  </a:schemeClr>
                </a:solidFill>
              </a:rPr>
              <a:t>Timing</a:t>
            </a:r>
            <a:r>
              <a:rPr lang="en-US" dirty="0"/>
              <a:t> is always important with respect to the development of a </a:t>
            </a:r>
            <a:r>
              <a:rPr lang="en-US" i="1" dirty="0">
                <a:solidFill>
                  <a:schemeClr val="accent2">
                    <a:lumMod val="75000"/>
                  </a:schemeClr>
                </a:solidFill>
              </a:rPr>
              <a:t>therapeutic trust</a:t>
            </a:r>
            <a:r>
              <a:rPr lang="en-US" dirty="0"/>
              <a:t>, as well as the client's ability to handle advanced techniques with respect to his or her progress in counseling. </a:t>
            </a:r>
          </a:p>
          <a:p>
            <a:r>
              <a:rPr lang="en-US" dirty="0"/>
              <a:t>Challenging is not an effective tool in the initial stage of counseling – </a:t>
            </a:r>
            <a:r>
              <a:rPr lang="en-US" i="1" dirty="0">
                <a:solidFill>
                  <a:schemeClr val="accent2">
                    <a:lumMod val="75000"/>
                  </a:schemeClr>
                </a:solidFill>
              </a:rPr>
              <a:t>build rapport </a:t>
            </a:r>
            <a:r>
              <a:rPr lang="en-US" dirty="0"/>
              <a:t>first</a:t>
            </a:r>
          </a:p>
          <a:p>
            <a:r>
              <a:rPr lang="en-US" i="1" dirty="0">
                <a:solidFill>
                  <a:schemeClr val="accent2">
                    <a:lumMod val="75000"/>
                  </a:schemeClr>
                </a:solidFill>
              </a:rPr>
              <a:t>Assess</a:t>
            </a:r>
            <a:r>
              <a:rPr lang="en-US" dirty="0"/>
              <a:t> the client’s </a:t>
            </a:r>
            <a:r>
              <a:rPr lang="en-US" i="1" dirty="0">
                <a:solidFill>
                  <a:schemeClr val="accent2">
                    <a:lumMod val="75000"/>
                  </a:schemeClr>
                </a:solidFill>
              </a:rPr>
              <a:t>readiness</a:t>
            </a:r>
            <a:r>
              <a:rPr lang="en-US" dirty="0"/>
              <a:t> to deal with the specific material being confronted.</a:t>
            </a:r>
          </a:p>
          <a:p>
            <a:endParaRPr lang="en-US" dirty="0"/>
          </a:p>
        </p:txBody>
      </p:sp>
      <p:sp>
        <p:nvSpPr>
          <p:cNvPr id="4" name="Slide Number Placeholder 3"/>
          <p:cNvSpPr>
            <a:spLocks noGrp="1"/>
          </p:cNvSpPr>
          <p:nvPr>
            <p:ph type="sldNum" sz="quarter" idx="12"/>
          </p:nvPr>
        </p:nvSpPr>
        <p:spPr/>
        <p:txBody>
          <a:bodyPr/>
          <a:lstStyle/>
          <a:p>
            <a:fld id="{5927CDCE-F354-4560-A8B1-28C5E5211EFA}" type="slidenum">
              <a:rPr lang="en-US" smtClean="0"/>
              <a:pPr/>
              <a:t>22</a:t>
            </a:fld>
            <a:endParaRPr lang="en-US"/>
          </a:p>
        </p:txBody>
      </p:sp>
    </p:spTree>
    <p:extLst>
      <p:ext uri="{BB962C8B-B14F-4D97-AF65-F5344CB8AC3E}">
        <p14:creationId xmlns:p14="http://schemas.microsoft.com/office/powerpoint/2010/main" val="223122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Image result for counseling skills confron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704" y="206757"/>
            <a:ext cx="10179719" cy="6444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448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0" name="Straight Connector 2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3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5" name="Content Placeholder 4">
            <a:extLst>
              <a:ext uri="{FF2B5EF4-FFF2-40B4-BE49-F238E27FC236}">
                <a16:creationId xmlns:a16="http://schemas.microsoft.com/office/drawing/2014/main" id="{D38F2FA1-7A06-44DB-89A5-E03CCF8924C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7791" t="12546" r="1" b="1242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extBox 1">
            <a:extLst>
              <a:ext uri="{FF2B5EF4-FFF2-40B4-BE49-F238E27FC236}">
                <a16:creationId xmlns:a16="http://schemas.microsoft.com/office/drawing/2014/main" id="{6A7179CA-C133-44D7-933A-8E0C0B88F5C5}"/>
              </a:ext>
            </a:extLst>
          </p:cNvPr>
          <p:cNvSpPr txBox="1"/>
          <p:nvPr/>
        </p:nvSpPr>
        <p:spPr>
          <a:xfrm>
            <a:off x="668866" y="1678666"/>
            <a:ext cx="4097867" cy="2869583"/>
          </a:xfrm>
          <a:prstGeom prst="rect">
            <a:avLst/>
          </a:prstGeom>
        </p:spPr>
        <p:txBody>
          <a:bodyPr vert="horz" lIns="91440" tIns="45720" rIns="91440" bIns="45720" rtlCol="0" anchor="b">
            <a:normAutofit/>
          </a:bodyPr>
          <a:lstStyle/>
          <a:p>
            <a:pPr algn="r">
              <a:spcBef>
                <a:spcPct val="0"/>
              </a:spcBef>
              <a:spcAft>
                <a:spcPts val="600"/>
              </a:spcAft>
            </a:pPr>
            <a:r>
              <a:rPr lang="en-US" sz="4800" dirty="0">
                <a:solidFill>
                  <a:schemeClr val="accent1"/>
                </a:solidFill>
                <a:latin typeface="+mj-lt"/>
                <a:ea typeface="+mj-ea"/>
                <a:cs typeface="+mj-cs"/>
              </a:rPr>
              <a:t>Now let’s practice…</a:t>
            </a:r>
          </a:p>
          <a:p>
            <a:pPr algn="r">
              <a:spcBef>
                <a:spcPct val="0"/>
              </a:spcBef>
              <a:spcAft>
                <a:spcPts val="600"/>
              </a:spcAft>
            </a:pPr>
            <a:r>
              <a:rPr lang="en-US" sz="3500" dirty="0">
                <a:solidFill>
                  <a:schemeClr val="accent1"/>
                </a:solidFill>
                <a:latin typeface="+mj-lt"/>
                <a:ea typeface="+mj-ea"/>
                <a:cs typeface="+mj-cs"/>
              </a:rPr>
              <a:t>Use worksheets from email.</a:t>
            </a:r>
          </a:p>
        </p:txBody>
      </p:sp>
      <p:cxnSp>
        <p:nvCxnSpPr>
          <p:cNvPr id="41" name="Straight Connector 4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75662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2848D-1584-443B-80CB-625A364DD594}"/>
              </a:ext>
            </a:extLst>
          </p:cNvPr>
          <p:cNvSpPr>
            <a:spLocks noGrp="1"/>
          </p:cNvSpPr>
          <p:nvPr>
            <p:ph type="title"/>
          </p:nvPr>
        </p:nvSpPr>
        <p:spPr/>
        <p:txBody>
          <a:bodyPr>
            <a:normAutofit/>
          </a:bodyPr>
          <a:lstStyle/>
          <a:p>
            <a:r>
              <a:rPr lang="en-US" sz="4400" dirty="0"/>
              <a:t>What is immediacy?</a:t>
            </a:r>
          </a:p>
        </p:txBody>
      </p:sp>
      <p:sp>
        <p:nvSpPr>
          <p:cNvPr id="3" name="Content Placeholder 2">
            <a:extLst>
              <a:ext uri="{FF2B5EF4-FFF2-40B4-BE49-F238E27FC236}">
                <a16:creationId xmlns:a16="http://schemas.microsoft.com/office/drawing/2014/main" id="{DBC473F3-23D2-4011-A5EA-7661ED4A4562}"/>
              </a:ext>
            </a:extLst>
          </p:cNvPr>
          <p:cNvSpPr>
            <a:spLocks noGrp="1"/>
          </p:cNvSpPr>
          <p:nvPr>
            <p:ph idx="1"/>
          </p:nvPr>
        </p:nvSpPr>
        <p:spPr>
          <a:xfrm>
            <a:off x="677334" y="1585913"/>
            <a:ext cx="9066740" cy="4814887"/>
          </a:xfrm>
        </p:spPr>
        <p:txBody>
          <a:bodyPr>
            <a:normAutofit fontScale="85000" lnSpcReduction="10000"/>
          </a:bodyPr>
          <a:lstStyle/>
          <a:p>
            <a:r>
              <a:rPr lang="en-US" dirty="0"/>
              <a:t>When counselor </a:t>
            </a:r>
            <a:r>
              <a:rPr lang="en-US" b="1" i="1" dirty="0">
                <a:solidFill>
                  <a:schemeClr val="accent2">
                    <a:lumMod val="75000"/>
                  </a:schemeClr>
                </a:solidFill>
              </a:rPr>
              <a:t>tells client their reactions</a:t>
            </a:r>
            <a:r>
              <a:rPr lang="en-US" i="1" dirty="0">
                <a:solidFill>
                  <a:schemeClr val="accent2">
                    <a:lumMod val="75000"/>
                  </a:schemeClr>
                </a:solidFill>
              </a:rPr>
              <a:t> </a:t>
            </a:r>
            <a:r>
              <a:rPr lang="en-US" dirty="0"/>
              <a:t>(personal and immediate) (Thomas &amp; Sosin, 2011).</a:t>
            </a:r>
          </a:p>
          <a:p>
            <a:r>
              <a:rPr lang="en-US" dirty="0"/>
              <a:t>“It involves a counselor’s </a:t>
            </a:r>
            <a:r>
              <a:rPr lang="en-US" b="1" i="1" dirty="0">
                <a:solidFill>
                  <a:schemeClr val="accent2">
                    <a:lumMod val="75000"/>
                  </a:schemeClr>
                </a:solidFill>
              </a:rPr>
              <a:t>understanding and communicating </a:t>
            </a:r>
            <a:r>
              <a:rPr lang="en-US" dirty="0"/>
              <a:t>of what is going on between the counselor and the [client] within the helping relationship, particularly the [client’s] feelings, impressions, and expectations, as well as the needs of the counselor” (Thomas &amp; Sosin, 2011, p. 213)</a:t>
            </a:r>
          </a:p>
          <a:p>
            <a:r>
              <a:rPr lang="en-US" dirty="0"/>
              <a:t>Counselor’s </a:t>
            </a:r>
            <a:r>
              <a:rPr lang="en-US" i="1" dirty="0">
                <a:solidFill>
                  <a:schemeClr val="accent2">
                    <a:lumMod val="75000"/>
                  </a:schemeClr>
                </a:solidFill>
              </a:rPr>
              <a:t>thoughts, feelings </a:t>
            </a:r>
            <a:r>
              <a:rPr lang="en-US" dirty="0"/>
              <a:t>about what is happening in the counseling relationship. Can be </a:t>
            </a:r>
            <a:r>
              <a:rPr lang="en-US" i="1" dirty="0">
                <a:solidFill>
                  <a:schemeClr val="accent2">
                    <a:lumMod val="75000"/>
                  </a:schemeClr>
                </a:solidFill>
              </a:rPr>
              <a:t>positive or confrontational.</a:t>
            </a:r>
          </a:p>
          <a:p>
            <a:pPr lvl="1"/>
            <a:r>
              <a:rPr lang="en-US" dirty="0"/>
              <a:t>“As I sit with you and listen to you discussing the pain you’re feeling from the loss of your mother, I feel very moved.”</a:t>
            </a:r>
          </a:p>
          <a:p>
            <a:pPr lvl="1"/>
            <a:r>
              <a:rPr lang="en-US" dirty="0"/>
              <a:t>“You say that you want to be close to others, and yet when I asked you about that just now, you seemed to dismiss me with using humor and sarcasm.”</a:t>
            </a:r>
          </a:p>
          <a:p>
            <a:endParaRPr lang="en-US" dirty="0"/>
          </a:p>
        </p:txBody>
      </p:sp>
    </p:spTree>
    <p:extLst>
      <p:ext uri="{BB962C8B-B14F-4D97-AF65-F5344CB8AC3E}">
        <p14:creationId xmlns:p14="http://schemas.microsoft.com/office/powerpoint/2010/main" val="113887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wipe(down)">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76398-13E4-4BDF-921B-B28E14C791CF}"/>
              </a:ext>
            </a:extLst>
          </p:cNvPr>
          <p:cNvSpPr>
            <a:spLocks noGrp="1"/>
          </p:cNvSpPr>
          <p:nvPr>
            <p:ph type="title"/>
          </p:nvPr>
        </p:nvSpPr>
        <p:spPr/>
        <p:txBody>
          <a:bodyPr/>
          <a:lstStyle/>
          <a:p>
            <a:r>
              <a:rPr lang="en-US" dirty="0"/>
              <a:t>Why is it important for you to know what you’re feeling during a session? </a:t>
            </a:r>
          </a:p>
        </p:txBody>
      </p:sp>
      <p:sp>
        <p:nvSpPr>
          <p:cNvPr id="3" name="Content Placeholder 2">
            <a:extLst>
              <a:ext uri="{FF2B5EF4-FFF2-40B4-BE49-F238E27FC236}">
                <a16:creationId xmlns:a16="http://schemas.microsoft.com/office/drawing/2014/main" id="{7BB99BC1-6D3A-4E31-B098-ADF240B8ED4E}"/>
              </a:ext>
            </a:extLst>
          </p:cNvPr>
          <p:cNvSpPr>
            <a:spLocks noGrp="1"/>
          </p:cNvSpPr>
          <p:nvPr>
            <p:ph idx="1"/>
          </p:nvPr>
        </p:nvSpPr>
        <p:spPr>
          <a:xfrm>
            <a:off x="677334" y="2160589"/>
            <a:ext cx="9052454" cy="4368799"/>
          </a:xfrm>
        </p:spPr>
        <p:txBody>
          <a:bodyPr>
            <a:normAutofit lnSpcReduction="10000"/>
          </a:bodyPr>
          <a:lstStyle/>
          <a:p>
            <a:r>
              <a:rPr lang="en-US" dirty="0">
                <a:latin typeface="Gill Sans MT" charset="0"/>
                <a:ea typeface="MS PGothic" charset="0"/>
              </a:rPr>
              <a:t>The ability to identify and monitor your feelings is an important aspect of </a:t>
            </a:r>
            <a:r>
              <a:rPr lang="en-US" i="1" dirty="0">
                <a:solidFill>
                  <a:schemeClr val="accent2">
                    <a:lumMod val="75000"/>
                  </a:schemeClr>
                </a:solidFill>
                <a:latin typeface="Gill Sans MT" charset="0"/>
                <a:ea typeface="MS PGothic" charset="0"/>
              </a:rPr>
              <a:t>effectively communicating </a:t>
            </a:r>
            <a:r>
              <a:rPr lang="en-US" dirty="0">
                <a:latin typeface="Gill Sans MT" charset="0"/>
                <a:ea typeface="MS PGothic" charset="0"/>
              </a:rPr>
              <a:t>them to the client. </a:t>
            </a:r>
          </a:p>
          <a:p>
            <a:r>
              <a:rPr lang="en-US" dirty="0">
                <a:latin typeface="Gill Sans MT" charset="0"/>
                <a:ea typeface="MS PGothic" charset="0"/>
              </a:rPr>
              <a:t>A direct but moderated expression of feeling can help a client </a:t>
            </a:r>
            <a:r>
              <a:rPr lang="en-US" i="1" dirty="0">
                <a:solidFill>
                  <a:schemeClr val="accent2">
                    <a:lumMod val="75000"/>
                  </a:schemeClr>
                </a:solidFill>
                <a:latin typeface="Gill Sans MT" charset="0"/>
                <a:ea typeface="MS PGothic" charset="0"/>
              </a:rPr>
              <a:t>effect change</a:t>
            </a:r>
            <a:r>
              <a:rPr lang="en-US" dirty="0">
                <a:latin typeface="Gill Sans MT" charset="0"/>
                <a:ea typeface="MS PGothic" charset="0"/>
              </a:rPr>
              <a:t>.</a:t>
            </a:r>
          </a:p>
          <a:p>
            <a:r>
              <a:rPr lang="en-US" dirty="0">
                <a:latin typeface="Gill Sans MT" charset="0"/>
                <a:ea typeface="MS PGothic" charset="0"/>
              </a:rPr>
              <a:t>Regardless of your reaction to a client’s statement(s), the counselor’s response must always </a:t>
            </a:r>
            <a:r>
              <a:rPr lang="en-US" i="1" dirty="0">
                <a:solidFill>
                  <a:schemeClr val="accent2">
                    <a:lumMod val="75000"/>
                  </a:schemeClr>
                </a:solidFill>
                <a:latin typeface="Gill Sans MT" charset="0"/>
                <a:ea typeface="MS PGothic" charset="0"/>
              </a:rPr>
              <a:t>be respectful </a:t>
            </a:r>
            <a:r>
              <a:rPr lang="en-US" dirty="0">
                <a:latin typeface="Gill Sans MT" charset="0"/>
                <a:ea typeface="MS PGothic" charset="0"/>
              </a:rPr>
              <a:t>of the client and the counseling process.</a:t>
            </a:r>
          </a:p>
          <a:p>
            <a:endParaRPr lang="en-US" dirty="0">
              <a:latin typeface="Gill Sans MT" charset="0"/>
              <a:ea typeface="MS PGothic" charset="0"/>
            </a:endParaRPr>
          </a:p>
          <a:p>
            <a:pPr algn="r"/>
            <a:r>
              <a:rPr lang="en-US" sz="2200" dirty="0"/>
              <a:t>(Evans, Hearn, </a:t>
            </a:r>
            <a:r>
              <a:rPr lang="en-US" sz="2200" dirty="0" err="1"/>
              <a:t>Uhlemann</a:t>
            </a:r>
            <a:r>
              <a:rPr lang="en-US" sz="2200" dirty="0"/>
              <a:t>, &amp; Ivey, 2017)</a:t>
            </a:r>
          </a:p>
          <a:p>
            <a:endParaRPr lang="en-US" dirty="0"/>
          </a:p>
        </p:txBody>
      </p:sp>
    </p:spTree>
    <p:extLst>
      <p:ext uri="{BB962C8B-B14F-4D97-AF65-F5344CB8AC3E}">
        <p14:creationId xmlns:p14="http://schemas.microsoft.com/office/powerpoint/2010/main" val="183105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735719A-F8D5-D946-BE1C-95823D76DA11}"/>
              </a:ext>
            </a:extLst>
          </p:cNvPr>
          <p:cNvSpPr>
            <a:spLocks noGrp="1"/>
          </p:cNvSpPr>
          <p:nvPr>
            <p:ph idx="1"/>
          </p:nvPr>
        </p:nvSpPr>
        <p:spPr>
          <a:xfrm>
            <a:off x="371475" y="300038"/>
            <a:ext cx="6746153" cy="6566428"/>
          </a:xfrm>
        </p:spPr>
        <p:txBody>
          <a:bodyPr anchor="ctr">
            <a:normAutofit/>
          </a:bodyPr>
          <a:lstStyle/>
          <a:p>
            <a:pPr>
              <a:lnSpc>
                <a:spcPct val="90000"/>
              </a:lnSpc>
            </a:pPr>
            <a:r>
              <a:rPr lang="en-US" sz="2000" b="1" dirty="0"/>
              <a:t>Relationship immediacy</a:t>
            </a:r>
            <a:r>
              <a:rPr lang="en-US" sz="2000" dirty="0"/>
              <a:t>: discussing the counseling relationship</a:t>
            </a:r>
          </a:p>
          <a:p>
            <a:pPr lvl="1">
              <a:lnSpc>
                <a:spcPct val="90000"/>
              </a:lnSpc>
            </a:pPr>
            <a:r>
              <a:rPr lang="en-US" sz="2000" dirty="0"/>
              <a:t>Way you and client are </a:t>
            </a:r>
            <a:r>
              <a:rPr lang="en-US" sz="2000" b="1" i="1" dirty="0">
                <a:solidFill>
                  <a:schemeClr val="accent2">
                    <a:lumMod val="75000"/>
                  </a:schemeClr>
                </a:solidFill>
              </a:rPr>
              <a:t>interacting</a:t>
            </a:r>
          </a:p>
          <a:p>
            <a:pPr lvl="1">
              <a:lnSpc>
                <a:spcPct val="90000"/>
              </a:lnSpc>
            </a:pPr>
            <a:r>
              <a:rPr lang="en-US" sz="2000" dirty="0"/>
              <a:t>How counseling relationship has </a:t>
            </a:r>
            <a:r>
              <a:rPr lang="en-US" sz="2000" b="1" i="1" dirty="0">
                <a:solidFill>
                  <a:schemeClr val="accent2">
                    <a:lumMod val="75000"/>
                  </a:schemeClr>
                </a:solidFill>
              </a:rPr>
              <a:t>evolved</a:t>
            </a:r>
            <a:r>
              <a:rPr lang="en-US" sz="2000" dirty="0"/>
              <a:t> (Thomas &amp; Sosin, 2011)</a:t>
            </a:r>
          </a:p>
          <a:p>
            <a:pPr lvl="1">
              <a:lnSpc>
                <a:spcPct val="90000"/>
              </a:lnSpc>
            </a:pPr>
            <a:r>
              <a:rPr lang="en-US" sz="2000" b="1" u="sng" dirty="0"/>
              <a:t>Repairing ruptures</a:t>
            </a:r>
          </a:p>
          <a:p>
            <a:pPr lvl="2">
              <a:lnSpc>
                <a:spcPct val="90000"/>
              </a:lnSpc>
            </a:pPr>
            <a:r>
              <a:rPr lang="en-US" sz="2000" dirty="0"/>
              <a:t>“As I sit with you, I get the sense that you are angry with me because of what I just said. I’m glad that you’re comfortable letting me know that, because I care about how we are doing together in our counseling work.”</a:t>
            </a:r>
          </a:p>
          <a:p>
            <a:pPr lvl="1">
              <a:lnSpc>
                <a:spcPct val="90000"/>
              </a:lnSpc>
            </a:pPr>
            <a:r>
              <a:rPr lang="en-US" sz="2000" dirty="0"/>
              <a:t>“At this moment, what might be your thoughts about how the two of us are doing?” “What are you feeling and thinking at this very moment?” </a:t>
            </a:r>
          </a:p>
          <a:p>
            <a:pPr lvl="1">
              <a:lnSpc>
                <a:spcPct val="90000"/>
              </a:lnSpc>
            </a:pPr>
            <a:endParaRPr lang="en-US" sz="2000" dirty="0"/>
          </a:p>
          <a:p>
            <a:pPr lvl="1" algn="r">
              <a:lnSpc>
                <a:spcPct val="90000"/>
              </a:lnSpc>
            </a:pPr>
            <a:r>
              <a:rPr lang="en-US" sz="1800" dirty="0"/>
              <a:t>Ivey et al., 2010, p. 207</a:t>
            </a:r>
          </a:p>
        </p:txBody>
      </p:sp>
      <p:sp>
        <p:nvSpPr>
          <p:cNvPr id="33" name="Rectangle 32">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35" name="Straight Connector 34">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Isosceles Triangle 42">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62418F3-3F77-294B-9C3D-3C80ED1FAF75}"/>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Relationship Immediacy</a:t>
            </a:r>
          </a:p>
        </p:txBody>
      </p:sp>
    </p:spTree>
    <p:extLst>
      <p:ext uri="{BB962C8B-B14F-4D97-AF65-F5344CB8AC3E}">
        <p14:creationId xmlns:p14="http://schemas.microsoft.com/office/powerpoint/2010/main" val="389578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anim calcmode="lin" valueType="num">
                                      <p:cBhvr>
                                        <p:cTn id="2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C02B-E258-42B0-99D3-66522D0AF34C}"/>
              </a:ext>
            </a:extLst>
          </p:cNvPr>
          <p:cNvSpPr>
            <a:spLocks noGrp="1"/>
          </p:cNvSpPr>
          <p:nvPr>
            <p:ph type="title"/>
          </p:nvPr>
        </p:nvSpPr>
        <p:spPr>
          <a:xfrm>
            <a:off x="677333" y="609600"/>
            <a:ext cx="8838141" cy="762000"/>
          </a:xfrm>
        </p:spPr>
        <p:txBody>
          <a:bodyPr/>
          <a:lstStyle/>
          <a:p>
            <a:pPr algn="ctr"/>
            <a:r>
              <a:rPr lang="en-US" dirty="0"/>
              <a:t>When to Use Immediacy</a:t>
            </a:r>
          </a:p>
        </p:txBody>
      </p:sp>
      <p:sp>
        <p:nvSpPr>
          <p:cNvPr id="3" name="Content Placeholder 2">
            <a:extLst>
              <a:ext uri="{FF2B5EF4-FFF2-40B4-BE49-F238E27FC236}">
                <a16:creationId xmlns:a16="http://schemas.microsoft.com/office/drawing/2014/main" id="{24992664-735E-41F1-9131-7A34B251929D}"/>
              </a:ext>
            </a:extLst>
          </p:cNvPr>
          <p:cNvSpPr>
            <a:spLocks noGrp="1"/>
          </p:cNvSpPr>
          <p:nvPr>
            <p:ph idx="1"/>
          </p:nvPr>
        </p:nvSpPr>
        <p:spPr>
          <a:xfrm>
            <a:off x="677334" y="1371601"/>
            <a:ext cx="9081029" cy="5129490"/>
          </a:xfrm>
        </p:spPr>
        <p:txBody>
          <a:bodyPr>
            <a:normAutofit fontScale="77500" lnSpcReduction="20000"/>
          </a:bodyPr>
          <a:lstStyle/>
          <a:p>
            <a:pPr marL="0" indent="0">
              <a:buNone/>
            </a:pPr>
            <a:r>
              <a:rPr lang="en-US" sz="3100" dirty="0"/>
              <a:t>These situations give rise to the effective use of immediacy responses by counselors:</a:t>
            </a:r>
          </a:p>
          <a:p>
            <a:r>
              <a:rPr lang="en-US" dirty="0"/>
              <a:t>When </a:t>
            </a:r>
            <a:r>
              <a:rPr lang="en-US" i="1" dirty="0">
                <a:solidFill>
                  <a:schemeClr val="accent2">
                    <a:lumMod val="75000"/>
                  </a:schemeClr>
                </a:solidFill>
              </a:rPr>
              <a:t>differences</a:t>
            </a:r>
            <a:r>
              <a:rPr lang="en-US" dirty="0"/>
              <a:t> in age, gender, race, viewpoints, religion, and/or socioeconomic background </a:t>
            </a:r>
            <a:r>
              <a:rPr lang="en-US" i="1" dirty="0">
                <a:solidFill>
                  <a:schemeClr val="accent2">
                    <a:lumMod val="75000"/>
                  </a:schemeClr>
                </a:solidFill>
              </a:rPr>
              <a:t>affect</a:t>
            </a:r>
            <a:r>
              <a:rPr lang="en-US" dirty="0"/>
              <a:t> the degree of </a:t>
            </a:r>
            <a:r>
              <a:rPr lang="en-US" i="1" dirty="0">
                <a:solidFill>
                  <a:schemeClr val="accent2">
                    <a:lumMod val="75000"/>
                  </a:schemeClr>
                </a:solidFill>
              </a:rPr>
              <a:t>compatibility</a:t>
            </a:r>
            <a:r>
              <a:rPr lang="en-US" dirty="0"/>
              <a:t> between the counselor and the client</a:t>
            </a:r>
          </a:p>
          <a:p>
            <a:r>
              <a:rPr lang="en-US" dirty="0"/>
              <a:t>When you notice </a:t>
            </a:r>
            <a:r>
              <a:rPr lang="en-US" b="1" i="1" u="sng" dirty="0">
                <a:solidFill>
                  <a:schemeClr val="accent2">
                    <a:lumMod val="75000"/>
                  </a:schemeClr>
                </a:solidFill>
              </a:rPr>
              <a:t>tension</a:t>
            </a:r>
            <a:r>
              <a:rPr lang="en-US" dirty="0"/>
              <a:t> between you and the client</a:t>
            </a:r>
          </a:p>
          <a:p>
            <a:r>
              <a:rPr lang="en-US" dirty="0"/>
              <a:t>When something is blocking the progress (e.g., when the client seems to be competing with the counselor)</a:t>
            </a:r>
          </a:p>
          <a:p>
            <a:r>
              <a:rPr lang="en-US" dirty="0"/>
              <a:t>When immediacy responses can </a:t>
            </a:r>
            <a:r>
              <a:rPr lang="en-US" i="1" dirty="0">
                <a:solidFill>
                  <a:schemeClr val="accent2">
                    <a:lumMod val="75000"/>
                  </a:schemeClr>
                </a:solidFill>
              </a:rPr>
              <a:t>establish trust </a:t>
            </a:r>
            <a:r>
              <a:rPr lang="en-US" dirty="0"/>
              <a:t>between the counselor and the client</a:t>
            </a:r>
          </a:p>
          <a:p>
            <a:r>
              <a:rPr lang="en-US" dirty="0"/>
              <a:t>When immediacy responses can </a:t>
            </a:r>
            <a:r>
              <a:rPr lang="en-US" i="1" dirty="0">
                <a:solidFill>
                  <a:schemeClr val="accent2">
                    <a:lumMod val="75000"/>
                  </a:schemeClr>
                </a:solidFill>
              </a:rPr>
              <a:t>reduce</a:t>
            </a:r>
            <a:r>
              <a:rPr lang="en-US" dirty="0"/>
              <a:t> a client’s </a:t>
            </a:r>
            <a:r>
              <a:rPr lang="en-US" i="1" dirty="0">
                <a:solidFill>
                  <a:schemeClr val="accent2">
                    <a:lumMod val="75000"/>
                  </a:schemeClr>
                </a:solidFill>
              </a:rPr>
              <a:t>overdependence</a:t>
            </a:r>
            <a:r>
              <a:rPr lang="en-US" dirty="0"/>
              <a:t> on the counselor to solve problems </a:t>
            </a:r>
          </a:p>
          <a:p>
            <a:r>
              <a:rPr lang="en-US" dirty="0"/>
              <a:t>During the </a:t>
            </a:r>
            <a:r>
              <a:rPr lang="en-US" i="1" dirty="0">
                <a:solidFill>
                  <a:schemeClr val="accent2">
                    <a:lumMod val="75000"/>
                  </a:schemeClr>
                </a:solidFill>
              </a:rPr>
              <a:t>initial and final stages </a:t>
            </a:r>
            <a:r>
              <a:rPr lang="en-US" dirty="0"/>
              <a:t>of a relationship with a counselor, when clients frequently experience some discomfort including separation anxiety.</a:t>
            </a:r>
          </a:p>
          <a:p>
            <a:endParaRPr lang="en-US" dirty="0"/>
          </a:p>
        </p:txBody>
      </p:sp>
      <p:sp>
        <p:nvSpPr>
          <p:cNvPr id="5" name="TextBox 4">
            <a:extLst>
              <a:ext uri="{FF2B5EF4-FFF2-40B4-BE49-F238E27FC236}">
                <a16:creationId xmlns:a16="http://schemas.microsoft.com/office/drawing/2014/main" id="{8B0EA598-1C97-4DD7-82E4-2F596D4F94CE}"/>
              </a:ext>
            </a:extLst>
          </p:cNvPr>
          <p:cNvSpPr txBox="1"/>
          <p:nvPr/>
        </p:nvSpPr>
        <p:spPr>
          <a:xfrm>
            <a:off x="4986338" y="6248400"/>
            <a:ext cx="6761559" cy="646331"/>
          </a:xfrm>
          <a:prstGeom prst="rect">
            <a:avLst/>
          </a:prstGeom>
          <a:noFill/>
        </p:spPr>
        <p:txBody>
          <a:bodyPr wrap="square">
            <a:spAutoFit/>
          </a:bodyPr>
          <a:lstStyle/>
          <a:p>
            <a:r>
              <a:rPr lang="en-US" dirty="0"/>
              <a:t>Evans, Hearn, </a:t>
            </a:r>
            <a:r>
              <a:rPr lang="en-US" dirty="0" err="1"/>
              <a:t>Uhlemnn</a:t>
            </a:r>
            <a:r>
              <a:rPr lang="en-US" dirty="0"/>
              <a:t>, &amp; Ivey, 2017 &amp; Thomas &amp; Sosin, 2011:</a:t>
            </a:r>
          </a:p>
          <a:p>
            <a:endParaRPr lang="en-US" dirty="0"/>
          </a:p>
        </p:txBody>
      </p:sp>
    </p:spTree>
    <p:extLst>
      <p:ext uri="{BB962C8B-B14F-4D97-AF65-F5344CB8AC3E}">
        <p14:creationId xmlns:p14="http://schemas.microsoft.com/office/powerpoint/2010/main" val="174079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6" name="Picture Placeholder 5" descr="Diagram, icon&#10;&#10;Description automatically generated">
            <a:extLst>
              <a:ext uri="{FF2B5EF4-FFF2-40B4-BE49-F238E27FC236}">
                <a16:creationId xmlns:a16="http://schemas.microsoft.com/office/drawing/2014/main" id="{9D4E7453-E0FA-4659-8E9D-DE2008D58B9B}"/>
              </a:ext>
            </a:extLst>
          </p:cNvPr>
          <p:cNvPicPr>
            <a:picLocks noGrp="1" noChangeAspect="1"/>
          </p:cNvPicPr>
          <p:nvPr>
            <p:ph type="pic" idx="1"/>
          </p:nvPr>
        </p:nvPicPr>
        <p:blipFill rotWithShape="1">
          <a:blip r:embed="rId3"/>
          <a:srcRect l="9091" t="12580" b="11942"/>
          <a:stretch/>
        </p:blipFill>
        <p:spPr>
          <a:xfrm>
            <a:off x="1" y="10"/>
            <a:ext cx="12191999" cy="6857990"/>
          </a:xfrm>
          <a:prstGeom prst="rect">
            <a:avLst/>
          </a:prstGeom>
        </p:spPr>
      </p:pic>
      <p:sp>
        <p:nvSpPr>
          <p:cNvPr id="23" name="Isosceles Triangle 22">
            <a:extLst>
              <a:ext uri="{FF2B5EF4-FFF2-40B4-BE49-F238E27FC236}">
                <a16:creationId xmlns:a16="http://schemas.microsoft.com/office/drawing/2014/main" id="{3559A5F2-8BE0-4998-A1E4-1B145465A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Parallelogram 24">
            <a:extLst>
              <a:ext uri="{FF2B5EF4-FFF2-40B4-BE49-F238E27FC236}">
                <a16:creationId xmlns:a16="http://schemas.microsoft.com/office/drawing/2014/main" id="{3A6596D4-D53C-424F-9F16-CC8686C07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4541" y="0"/>
            <a:ext cx="7315200" cy="6858000"/>
          </a:xfrm>
          <a:prstGeom prst="parallelogram">
            <a:avLst>
              <a:gd name="adj" fmla="val 14937"/>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81BB890B-70D4-42FE-A599-6AEF1A42D9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842D646-B58C-43C8-8152-01BC782B72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9772CABD-4211-42AA-B349-D4002E52F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BBD91630-4DBA-4294-8016-FEB5C3B0C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Isosceles Triangle 34">
            <a:extLst>
              <a:ext uri="{FF2B5EF4-FFF2-40B4-BE49-F238E27FC236}">
                <a16:creationId xmlns:a16="http://schemas.microsoft.com/office/drawing/2014/main" id="{E67D1587-504D-41BC-9D48-B61257BFB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0D6978E-DC7E-4678-91BE-281F5E5C2616}"/>
              </a:ext>
            </a:extLst>
          </p:cNvPr>
          <p:cNvSpPr>
            <a:spLocks noGrp="1"/>
          </p:cNvSpPr>
          <p:nvPr>
            <p:ph type="title"/>
          </p:nvPr>
        </p:nvSpPr>
        <p:spPr>
          <a:xfrm>
            <a:off x="3739902" y="1430292"/>
            <a:ext cx="6059315" cy="1497922"/>
          </a:xfrm>
        </p:spPr>
        <p:txBody>
          <a:bodyPr vert="horz" lIns="91440" tIns="45720" rIns="91440" bIns="45720" rtlCol="0" anchor="b">
            <a:normAutofit/>
          </a:bodyPr>
          <a:lstStyle/>
          <a:p>
            <a:pPr algn="r">
              <a:lnSpc>
                <a:spcPct val="90000"/>
              </a:lnSpc>
            </a:pPr>
            <a:r>
              <a:rPr lang="en-US" sz="4400" dirty="0"/>
              <a:t>Discussion: 	Questions/Comments</a:t>
            </a:r>
          </a:p>
        </p:txBody>
      </p:sp>
      <p:sp>
        <p:nvSpPr>
          <p:cNvPr id="37" name="Rectangle 27">
            <a:extLst>
              <a:ext uri="{FF2B5EF4-FFF2-40B4-BE49-F238E27FC236}">
                <a16:creationId xmlns:a16="http://schemas.microsoft.com/office/drawing/2014/main" id="{8765DD1A-F044-4DE7-8A9B-7C30DC85A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8">
            <a:extLst>
              <a:ext uri="{FF2B5EF4-FFF2-40B4-BE49-F238E27FC236}">
                <a16:creationId xmlns:a16="http://schemas.microsoft.com/office/drawing/2014/main" id="{2FE2170D-72D6-48A8-8E9A-BFF3BF03D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9">
            <a:extLst>
              <a:ext uri="{FF2B5EF4-FFF2-40B4-BE49-F238E27FC236}">
                <a16:creationId xmlns:a16="http://schemas.microsoft.com/office/drawing/2014/main" id="{01D19436-094D-463D-AFEA-870FDBD0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Isosceles Triangle 42">
            <a:extLst>
              <a:ext uri="{FF2B5EF4-FFF2-40B4-BE49-F238E27FC236}">
                <a16:creationId xmlns:a16="http://schemas.microsoft.com/office/drawing/2014/main" id="{9A2DE6E0-967C-4C58-8558-EC08F1138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 name="TextBox 6">
            <a:extLst>
              <a:ext uri="{FF2B5EF4-FFF2-40B4-BE49-F238E27FC236}">
                <a16:creationId xmlns:a16="http://schemas.microsoft.com/office/drawing/2014/main" id="{9C3566FE-114D-4FA0-B0E6-FD24E54B243B}"/>
              </a:ext>
            </a:extLst>
          </p:cNvPr>
          <p:cNvSpPr txBox="1"/>
          <p:nvPr/>
        </p:nvSpPr>
        <p:spPr>
          <a:xfrm>
            <a:off x="4393870" y="3265714"/>
            <a:ext cx="5771408"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1">
                    <a:lumMod val="40000"/>
                    <a:lumOff val="60000"/>
                  </a:schemeClr>
                </a:solidFill>
              </a:rPr>
              <a:t>Identify inconsistencies in the client’s story that need to be challenged</a:t>
            </a:r>
          </a:p>
          <a:p>
            <a:pPr marL="342900" indent="-342900">
              <a:buFont typeface="Arial" panose="020B0604020202020204" pitchFamily="34" charset="0"/>
              <a:buChar char="•"/>
            </a:pPr>
            <a:r>
              <a:rPr lang="en-US" sz="2400" dirty="0">
                <a:solidFill>
                  <a:schemeClr val="accent1">
                    <a:lumMod val="40000"/>
                    <a:lumOff val="60000"/>
                  </a:schemeClr>
                </a:solidFill>
              </a:rPr>
              <a:t>Understand how to respond to client discrepancies</a:t>
            </a:r>
          </a:p>
          <a:p>
            <a:pPr marL="342900" indent="-342900">
              <a:buFont typeface="Arial" panose="020B0604020202020204" pitchFamily="34" charset="0"/>
              <a:buChar char="•"/>
            </a:pPr>
            <a:r>
              <a:rPr lang="en-US" sz="2400" dirty="0">
                <a:solidFill>
                  <a:schemeClr val="accent1">
                    <a:lumMod val="40000"/>
                    <a:lumOff val="60000"/>
                  </a:schemeClr>
                </a:solidFill>
              </a:rPr>
              <a:t>Evaluate use of immediacy</a:t>
            </a:r>
          </a:p>
          <a:p>
            <a:pPr marL="342900" indent="-342900">
              <a:buFont typeface="Arial" panose="020B0604020202020204" pitchFamily="34" charset="0"/>
              <a:buChar char="•"/>
            </a:pPr>
            <a:r>
              <a:rPr lang="en-US" sz="2400" dirty="0">
                <a:solidFill>
                  <a:schemeClr val="accent1">
                    <a:lumMod val="40000"/>
                    <a:lumOff val="60000"/>
                  </a:schemeClr>
                </a:solidFill>
              </a:rPr>
              <a:t>Practice and assess your competency</a:t>
            </a:r>
          </a:p>
        </p:txBody>
      </p:sp>
    </p:spTree>
    <p:extLst>
      <p:ext uri="{BB962C8B-B14F-4D97-AF65-F5344CB8AC3E}">
        <p14:creationId xmlns:p14="http://schemas.microsoft.com/office/powerpoint/2010/main" val="1885876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Something to Ponder</a:t>
            </a:r>
          </a:p>
        </p:txBody>
      </p:sp>
      <p:sp>
        <p:nvSpPr>
          <p:cNvPr id="5" name="Rectangle 4"/>
          <p:cNvSpPr/>
          <p:nvPr/>
        </p:nvSpPr>
        <p:spPr>
          <a:xfrm>
            <a:off x="965863" y="2136494"/>
            <a:ext cx="8421688" cy="2785378"/>
          </a:xfrm>
          <a:prstGeom prst="rect">
            <a:avLst/>
          </a:prstGeom>
        </p:spPr>
        <p:txBody>
          <a:bodyPr wrap="square">
            <a:spAutoFit/>
          </a:bodyPr>
          <a:lstStyle/>
          <a:p>
            <a:r>
              <a:rPr lang="en-US" sz="3500" dirty="0">
                <a:cs typeface="Calibri" panose="020F0502020204030204" pitchFamily="34" charset="0"/>
              </a:rPr>
              <a:t>When your client leaves your office after the first session and calls their best friend to describe their experience with you, in one sentence, what do you most hope he/she will say?</a:t>
            </a:r>
          </a:p>
        </p:txBody>
      </p:sp>
    </p:spTree>
    <p:extLst>
      <p:ext uri="{BB962C8B-B14F-4D97-AF65-F5344CB8AC3E}">
        <p14:creationId xmlns:p14="http://schemas.microsoft.com/office/powerpoint/2010/main" val="4011315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26DE0-F542-4BDB-BCEE-CF5B95D04200}"/>
              </a:ext>
            </a:extLst>
          </p:cNvPr>
          <p:cNvSpPr>
            <a:spLocks noGrp="1"/>
          </p:cNvSpPr>
          <p:nvPr>
            <p:ph type="title"/>
          </p:nvPr>
        </p:nvSpPr>
        <p:spPr>
          <a:xfrm>
            <a:off x="677334" y="609600"/>
            <a:ext cx="8437637" cy="870857"/>
          </a:xfrm>
        </p:spPr>
        <p:txBody>
          <a:bodyPr/>
          <a:lstStyle/>
          <a:p>
            <a:pPr algn="ctr"/>
            <a:r>
              <a:rPr lang="en-US" dirty="0"/>
              <a:t>References</a:t>
            </a:r>
          </a:p>
        </p:txBody>
      </p:sp>
      <p:sp>
        <p:nvSpPr>
          <p:cNvPr id="3" name="TextBox 2">
            <a:extLst>
              <a:ext uri="{FF2B5EF4-FFF2-40B4-BE49-F238E27FC236}">
                <a16:creationId xmlns:a16="http://schemas.microsoft.com/office/drawing/2014/main" id="{84CF0E49-70CE-44B7-99C1-277A735F88D3}"/>
              </a:ext>
            </a:extLst>
          </p:cNvPr>
          <p:cNvSpPr txBox="1"/>
          <p:nvPr/>
        </p:nvSpPr>
        <p:spPr>
          <a:xfrm>
            <a:off x="677334" y="1625600"/>
            <a:ext cx="8844037" cy="4524315"/>
          </a:xfrm>
          <a:prstGeom prst="rect">
            <a:avLst/>
          </a:prstGeom>
          <a:noFill/>
        </p:spPr>
        <p:txBody>
          <a:bodyPr wrap="square" rtlCol="0">
            <a:spAutoFit/>
          </a:bodyPr>
          <a:lstStyle/>
          <a:p>
            <a:pPr marL="0" indent="0">
              <a:buNone/>
            </a:pPr>
            <a:r>
              <a:rPr lang="en-US"/>
              <a:t>Ivey, A. E., Ivey, M. B., &amp; Zalaquett, C. P. (2010). </a:t>
            </a:r>
            <a:r>
              <a:rPr lang="en-US" i="1"/>
              <a:t>Intentional interviewing and counseling: Facilitating client development in a multicultural society</a:t>
            </a:r>
            <a:r>
              <a:rPr lang="en-US"/>
              <a:t> (7</a:t>
            </a:r>
            <a:r>
              <a:rPr lang="en-US" baseline="30000"/>
              <a:t>th</a:t>
            </a:r>
            <a:r>
              <a:rPr lang="en-US"/>
              <a:t> ed.). Belmont, CA: Brooks/Cole.</a:t>
            </a:r>
          </a:p>
          <a:p>
            <a:pPr marL="0" indent="0">
              <a:buNone/>
            </a:pPr>
            <a:r>
              <a:rPr lang="en-US"/>
              <a:t>Kottler, J. A. (1993). </a:t>
            </a:r>
            <a:r>
              <a:rPr lang="en-US" i="1"/>
              <a:t>On being a therapist</a:t>
            </a:r>
            <a:r>
              <a:rPr lang="en-US"/>
              <a:t> (Revised ed.). San Francisco, CA: Jossey-Bass.</a:t>
            </a:r>
          </a:p>
          <a:p>
            <a:pPr marL="0" indent="0">
              <a:buNone/>
            </a:pPr>
            <a:r>
              <a:rPr lang="en-US"/>
              <a:t>Meier, S. T., &amp; Davis, S. T. (2008). </a:t>
            </a:r>
            <a:r>
              <a:rPr lang="en-US" i="1"/>
              <a:t>The elements of counseling</a:t>
            </a:r>
            <a:r>
              <a:rPr lang="en-US"/>
              <a:t> (6</a:t>
            </a:r>
            <a:r>
              <a:rPr lang="en-US" baseline="30000"/>
              <a:t>th</a:t>
            </a:r>
            <a:r>
              <a:rPr lang="en-US"/>
              <a:t> ed.). Belmont, CA: Thompson Brooks/Cole.</a:t>
            </a:r>
          </a:p>
          <a:p>
            <a:pPr marL="0" indent="0">
              <a:buNone/>
            </a:pPr>
            <a:r>
              <a:rPr lang="en-US"/>
              <a:t>Morrison, J. (2008). </a:t>
            </a:r>
            <a:r>
              <a:rPr lang="en-US" i="1"/>
              <a:t>The first interview</a:t>
            </a:r>
            <a:r>
              <a:rPr lang="en-US"/>
              <a:t> (3</a:t>
            </a:r>
            <a:r>
              <a:rPr lang="en-US" baseline="30000"/>
              <a:t>rd</a:t>
            </a:r>
            <a:r>
              <a:rPr lang="en-US"/>
              <a:t> ed.). New York, NY: Guilford Press.</a:t>
            </a:r>
          </a:p>
          <a:p>
            <a:pPr marL="0" indent="0">
              <a:buNone/>
            </a:pPr>
            <a:r>
              <a:rPr lang="en-US"/>
              <a:t>Sommers-Flanagan, J., &amp; Sommers-Flanagan, R. (2014). </a:t>
            </a:r>
            <a:r>
              <a:rPr lang="en-US" i="1"/>
              <a:t>Clinical interviewing</a:t>
            </a:r>
            <a:r>
              <a:rPr lang="en-US"/>
              <a:t> (5</a:t>
            </a:r>
            <a:r>
              <a:rPr lang="en-US" baseline="30000"/>
              <a:t>th</a:t>
            </a:r>
            <a:r>
              <a:rPr lang="en-US"/>
              <a:t> ed.). Hoboken, NJ: John Wiley &amp; Sons.</a:t>
            </a:r>
          </a:p>
          <a:p>
            <a:pPr marL="0" indent="0">
              <a:buNone/>
            </a:pPr>
            <a:r>
              <a:rPr lang="en-US"/>
              <a:t>Thomas, J. C., &amp; Sosin, L. (2011). </a:t>
            </a:r>
            <a:r>
              <a:rPr lang="en-US" i="1"/>
              <a:t>Therapeutic expedition: Equipping the Christian counselor for the journey. </a:t>
            </a:r>
            <a:r>
              <a:rPr lang="en-US"/>
              <a:t>Nashville, TN: B&amp;H Publishing.</a:t>
            </a:r>
          </a:p>
          <a:p>
            <a:pPr marL="0" indent="0">
              <a:buNone/>
            </a:pPr>
            <a:r>
              <a:rPr lang="en-US"/>
              <a:t>Yalom, I. D. (2002). </a:t>
            </a:r>
            <a:r>
              <a:rPr lang="en-US" i="1"/>
              <a:t>The gift of therapy: An open letter to a new generation of therapists and their patients. </a:t>
            </a:r>
            <a:r>
              <a:rPr lang="en-US"/>
              <a:t>New York, NY: HarperCollins.</a:t>
            </a:r>
          </a:p>
          <a:p>
            <a:pPr marL="0" indent="0">
              <a:buNone/>
            </a:pPr>
            <a:r>
              <a:rPr lang="en-US"/>
              <a:t>Young, M. E. (2013). </a:t>
            </a:r>
            <a:r>
              <a:rPr lang="en-US" i="1"/>
              <a:t>Learning the art of helping: Building blocks and techniques</a:t>
            </a:r>
            <a:r>
              <a:rPr lang="en-US"/>
              <a:t> (5</a:t>
            </a:r>
            <a:r>
              <a:rPr lang="en-US" baseline="30000"/>
              <a:t>th</a:t>
            </a:r>
            <a:r>
              <a:rPr lang="en-US"/>
              <a:t> ed.). Upper Saddle River, NJ: Pearson Education.</a:t>
            </a:r>
            <a:endParaRPr lang="en-US" dirty="0"/>
          </a:p>
        </p:txBody>
      </p:sp>
    </p:spTree>
    <p:extLst>
      <p:ext uri="{BB962C8B-B14F-4D97-AF65-F5344CB8AC3E}">
        <p14:creationId xmlns:p14="http://schemas.microsoft.com/office/powerpoint/2010/main" val="3078043856"/>
      </p:ext>
    </p:extLst>
  </p:cSld>
  <p:clrMapOvr>
    <a:masterClrMapping/>
  </p:clrMapOvr>
</p:sld>
</file>

<file path=ppt/theme/theme1.xml><?xml version="1.0" encoding="utf-8"?>
<a:theme xmlns:a="http://schemas.openxmlformats.org/drawingml/2006/main" name="Face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19219</TotalTime>
  <Words>3035</Words>
  <Application>Microsoft Office PowerPoint</Application>
  <PresentationFormat>Widescreen</PresentationFormat>
  <Paragraphs>244</Paragraphs>
  <Slides>31</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Gill Sans MT</vt:lpstr>
      <vt:lpstr>system-ui</vt:lpstr>
      <vt:lpstr>Times New Roman</vt:lpstr>
      <vt:lpstr>Trebuchet MS</vt:lpstr>
      <vt:lpstr>Wingdings 3</vt:lpstr>
      <vt:lpstr>Facet</vt:lpstr>
      <vt:lpstr>PowerPoint Presentation</vt:lpstr>
      <vt:lpstr>COUC 505 Techniques &amp; The Helping Profession Week 8: Challenging Skills</vt:lpstr>
      <vt:lpstr>Learning Objectives </vt:lpstr>
      <vt:lpstr>Challenge: Biblical Example</vt:lpstr>
      <vt:lpstr>Challenge &amp; the Bible</vt:lpstr>
      <vt:lpstr>Skill 10: Challenge </vt:lpstr>
      <vt:lpstr>Challenge Discrepancies Between…</vt:lpstr>
      <vt:lpstr>Watch Clip</vt:lpstr>
      <vt:lpstr>What are the risks of using challenge?</vt:lpstr>
      <vt:lpstr>What are the multicultural issues related to challenging?</vt:lpstr>
      <vt:lpstr>Types of Challenging </vt:lpstr>
      <vt:lpstr>Challenge: Feedback</vt:lpstr>
      <vt:lpstr>Feedback Guidelines</vt:lpstr>
      <vt:lpstr>Giving Feedback: One Format</vt:lpstr>
      <vt:lpstr>Examples of Feedback</vt:lpstr>
      <vt:lpstr>Or you can use this format that combines skills you have already learned:</vt:lpstr>
      <vt:lpstr>Challenge Meets Empathy</vt:lpstr>
      <vt:lpstr>Challenge: Confrontation</vt:lpstr>
      <vt:lpstr>Challenge with Support Examples</vt:lpstr>
      <vt:lpstr>Potential Client Outcomes/Responses</vt:lpstr>
      <vt:lpstr>BREAK TIME – 15 Minutes</vt:lpstr>
      <vt:lpstr>Challenging</vt:lpstr>
      <vt:lpstr>PowerPoint Presentation</vt:lpstr>
      <vt:lpstr>PowerPoint Presentation</vt:lpstr>
      <vt:lpstr>What is immediacy?</vt:lpstr>
      <vt:lpstr>Why is it important for you to know what you’re feeling during a session? </vt:lpstr>
      <vt:lpstr>Relationship Immediacy</vt:lpstr>
      <vt:lpstr>When to Use Immediacy</vt:lpstr>
      <vt:lpstr>Discussion:  Questions/Comments</vt:lpstr>
      <vt:lpstr>Something to Ponder</vt:lpstr>
      <vt:lpstr>References</vt:lpstr>
    </vt:vector>
  </TitlesOfParts>
  <Company>Liberty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John Charles (Ctr for Counseling &amp; Family Studies)</dc:creator>
  <cp:lastModifiedBy>Erica Rhoads</cp:lastModifiedBy>
  <cp:revision>70</cp:revision>
  <dcterms:created xsi:type="dcterms:W3CDTF">2018-05-17T00:13:01Z</dcterms:created>
  <dcterms:modified xsi:type="dcterms:W3CDTF">2022-03-03T19:13:43Z</dcterms:modified>
</cp:coreProperties>
</file>