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272" r:id="rId6"/>
    <p:sldId id="274" r:id="rId7"/>
    <p:sldId id="284" r:id="rId8"/>
    <p:sldId id="285" r:id="rId9"/>
    <p:sldId id="278" r:id="rId10"/>
    <p:sldId id="259" r:id="rId11"/>
    <p:sldId id="261" r:id="rId12"/>
    <p:sldId id="283" r:id="rId13"/>
    <p:sldId id="282" r:id="rId14"/>
    <p:sldId id="281" r:id="rId15"/>
    <p:sldId id="280" r:id="rId16"/>
    <p:sldId id="267" r:id="rId17"/>
    <p:sldId id="273" r:id="rId18"/>
    <p:sldId id="269" r:id="rId19"/>
    <p:sldId id="268" r:id="rId20"/>
    <p:sldId id="279"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59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910C2-F066-4F11-B4B1-9D4FC805C22A}" v="15" dt="2022-10-04T18:27:38.900"/>
    <p1510:client id="{E775E8AE-78E8-4568-854A-C45F15B76481}" v="3483" dt="2022-10-04T23:27:03.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4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77E14F-BE69-435E-974A-A6A82275A5FF}" type="doc">
      <dgm:prSet loTypeId="urn:microsoft.com/office/officeart/2005/8/layout/hProcess4" loCatId="process" qsTypeId="urn:microsoft.com/office/officeart/2005/8/quickstyle/3d2" qsCatId="3D" csTypeId="urn:microsoft.com/office/officeart/2005/8/colors/accent0_3" csCatId="mainScheme" phldr="1"/>
      <dgm:spPr/>
      <dgm:t>
        <a:bodyPr/>
        <a:lstStyle/>
        <a:p>
          <a:endParaRPr lang="en-US"/>
        </a:p>
      </dgm:t>
    </dgm:pt>
    <dgm:pt modelId="{4EA2127E-7BF2-4496-91C5-28C03595F279}">
      <dgm:prSet phldrT="[Text]" phldr="0"/>
      <dgm:spPr/>
      <dgm:t>
        <a:bodyPr/>
        <a:lstStyle/>
        <a:p>
          <a:pPr algn="l" rtl="0">
            <a:lnSpc>
              <a:spcPct val="90000"/>
            </a:lnSpc>
          </a:pPr>
          <a:r>
            <a:rPr lang="en-US">
              <a:latin typeface="Calibri"/>
              <a:cs typeface="Calibri"/>
            </a:rPr>
            <a:t>2009</a:t>
          </a:r>
          <a:endParaRPr lang="en-US">
            <a:latin typeface="Calibri Light" panose="020F0302020204030204"/>
            <a:cs typeface="Calibri Light" panose="020F0302020204030204"/>
          </a:endParaRPr>
        </a:p>
      </dgm:t>
    </dgm:pt>
    <dgm:pt modelId="{2C35AC29-00E2-4C7D-9003-5754CE7C1C54}" type="parTrans" cxnId="{F458BEC5-D887-473B-A6A4-3C5984821388}">
      <dgm:prSet/>
      <dgm:spPr/>
      <dgm:t>
        <a:bodyPr/>
        <a:lstStyle/>
        <a:p>
          <a:endParaRPr lang="en-US"/>
        </a:p>
      </dgm:t>
    </dgm:pt>
    <dgm:pt modelId="{46125B8D-DB05-4966-B278-D9E9379D8C1B}" type="sibTrans" cxnId="{F458BEC5-D887-473B-A6A4-3C5984821388}">
      <dgm:prSet/>
      <dgm:spPr/>
      <dgm:t>
        <a:bodyPr/>
        <a:lstStyle/>
        <a:p>
          <a:endParaRPr lang="en-US"/>
        </a:p>
      </dgm:t>
    </dgm:pt>
    <dgm:pt modelId="{3905B35A-2507-44FD-91A6-146B8CB30D1E}">
      <dgm:prSet phldr="0"/>
      <dgm:spPr/>
      <dgm:t>
        <a:bodyPr/>
        <a:lstStyle/>
        <a:p>
          <a:pPr algn="l" rtl="0">
            <a:lnSpc>
              <a:spcPct val="90000"/>
            </a:lnSpc>
          </a:pPr>
          <a:r>
            <a:rPr lang="en-US">
              <a:latin typeface="Calibri"/>
              <a:cs typeface="Calibri"/>
            </a:rPr>
            <a:t>1972</a:t>
          </a:r>
        </a:p>
      </dgm:t>
    </dgm:pt>
    <dgm:pt modelId="{EB76F4C3-827D-4D6E-B423-80548BADDA80}" type="parTrans" cxnId="{AA1FAA7A-20BE-4A55-9FED-C57636E072C5}">
      <dgm:prSet/>
      <dgm:spPr/>
      <dgm:t>
        <a:bodyPr/>
        <a:lstStyle/>
        <a:p>
          <a:endParaRPr lang="en-US"/>
        </a:p>
      </dgm:t>
    </dgm:pt>
    <dgm:pt modelId="{DD6737E5-F9A4-4D3E-980A-A59E5D332728}" type="sibTrans" cxnId="{AA1FAA7A-20BE-4A55-9FED-C57636E072C5}">
      <dgm:prSet/>
      <dgm:spPr/>
      <dgm:t>
        <a:bodyPr/>
        <a:lstStyle/>
        <a:p>
          <a:endParaRPr lang="en-US"/>
        </a:p>
      </dgm:t>
    </dgm:pt>
    <dgm:pt modelId="{4056DBE6-285D-4FC8-B219-5DAD1FD902E8}">
      <dgm:prSet phldr="0"/>
      <dgm:spPr/>
      <dgm:t>
        <a:bodyPr/>
        <a:lstStyle/>
        <a:p>
          <a:pPr algn="l" rtl="0">
            <a:lnSpc>
              <a:spcPct val="90000"/>
            </a:lnSpc>
          </a:pPr>
          <a:r>
            <a:rPr lang="en-US">
              <a:latin typeface="Calibri"/>
              <a:cs typeface="Calibri"/>
            </a:rPr>
            <a:t>1979</a:t>
          </a:r>
          <a:endParaRPr lang="en-US">
            <a:latin typeface="Calibri Light" panose="020F0302020204030204"/>
            <a:cs typeface="Calibri Light" panose="020F0302020204030204"/>
          </a:endParaRPr>
        </a:p>
      </dgm:t>
    </dgm:pt>
    <dgm:pt modelId="{43EAEF41-BBC3-4A69-88EA-11B4FA95CB4B}" type="parTrans" cxnId="{0879A4B5-6DBB-4E25-A2CB-4365EED35E14}">
      <dgm:prSet/>
      <dgm:spPr/>
      <dgm:t>
        <a:bodyPr/>
        <a:lstStyle/>
        <a:p>
          <a:endParaRPr lang="en-US"/>
        </a:p>
      </dgm:t>
    </dgm:pt>
    <dgm:pt modelId="{71ECDD21-2CF7-4950-9597-FB1D30D4FF9B}" type="sibTrans" cxnId="{0879A4B5-6DBB-4E25-A2CB-4365EED35E14}">
      <dgm:prSet/>
      <dgm:spPr/>
      <dgm:t>
        <a:bodyPr/>
        <a:lstStyle/>
        <a:p>
          <a:endParaRPr lang="en-US"/>
        </a:p>
      </dgm:t>
    </dgm:pt>
    <dgm:pt modelId="{F76AAF06-3B84-416F-80BF-526386AD335F}">
      <dgm:prSet phldr="0"/>
      <dgm:spPr/>
      <dgm:t>
        <a:bodyPr/>
        <a:lstStyle/>
        <a:p>
          <a:pPr rtl="0"/>
          <a:r>
            <a:rPr lang="en-US">
              <a:latin typeface="Calibri"/>
              <a:cs typeface="Calibri"/>
            </a:rPr>
            <a:t>Social Learning Theory of Career Decision Making</a:t>
          </a:r>
        </a:p>
      </dgm:t>
    </dgm:pt>
    <dgm:pt modelId="{8019423F-286A-4E59-8AFF-F4D772B5B5AB}" type="parTrans" cxnId="{D97B21AD-3BF8-4190-8C61-AC69381B3940}">
      <dgm:prSet/>
      <dgm:spPr/>
      <dgm:t>
        <a:bodyPr/>
        <a:lstStyle/>
        <a:p>
          <a:endParaRPr lang="en-US"/>
        </a:p>
      </dgm:t>
    </dgm:pt>
    <dgm:pt modelId="{0775EF86-1EC1-4B4C-80EF-C47B01F3B1AF}" type="sibTrans" cxnId="{D97B21AD-3BF8-4190-8C61-AC69381B3940}">
      <dgm:prSet/>
      <dgm:spPr/>
      <dgm:t>
        <a:bodyPr/>
        <a:lstStyle/>
        <a:p>
          <a:endParaRPr lang="en-US"/>
        </a:p>
      </dgm:t>
    </dgm:pt>
    <dgm:pt modelId="{1FFF1F07-CC70-48E6-8C9E-DB0AE4EF505F}">
      <dgm:prSet phldr="0"/>
      <dgm:spPr/>
      <dgm:t>
        <a:bodyPr/>
        <a:lstStyle/>
        <a:p>
          <a:pPr rtl="0"/>
          <a:r>
            <a:rPr lang="en-US">
              <a:latin typeface="Calibri"/>
              <a:cs typeface="Calibri"/>
            </a:rPr>
            <a:t> Learning Theory of Career Counseling</a:t>
          </a:r>
        </a:p>
      </dgm:t>
    </dgm:pt>
    <dgm:pt modelId="{BE9FC83F-40BA-47DB-8E9C-98CBD4EA7C20}" type="parTrans" cxnId="{751953B4-8CDF-4AC0-8A6D-FE0D23BB02B8}">
      <dgm:prSet/>
      <dgm:spPr/>
      <dgm:t>
        <a:bodyPr/>
        <a:lstStyle/>
        <a:p>
          <a:endParaRPr lang="en-US"/>
        </a:p>
      </dgm:t>
    </dgm:pt>
    <dgm:pt modelId="{E0B1B4A1-975D-495D-AE36-BB13647CB3C9}" type="sibTrans" cxnId="{751953B4-8CDF-4AC0-8A6D-FE0D23BB02B8}">
      <dgm:prSet/>
      <dgm:spPr/>
      <dgm:t>
        <a:bodyPr/>
        <a:lstStyle/>
        <a:p>
          <a:endParaRPr lang="en-US"/>
        </a:p>
      </dgm:t>
    </dgm:pt>
    <dgm:pt modelId="{13FDF11B-2F34-4DC3-A791-C40F36D3A78A}">
      <dgm:prSet phldr="0"/>
      <dgm:spPr/>
      <dgm:t>
        <a:bodyPr/>
        <a:lstStyle/>
        <a:p>
          <a:r>
            <a:rPr lang="en-US">
              <a:latin typeface="Calibri"/>
              <a:cs typeface="Calibri"/>
            </a:rPr>
            <a:t>Happenstance Learning Theory</a:t>
          </a:r>
        </a:p>
      </dgm:t>
    </dgm:pt>
    <dgm:pt modelId="{419A2BAE-3B39-49D4-AF12-2B1149195A10}" type="parTrans" cxnId="{618379B7-78A2-4761-9392-A07C15E55D75}">
      <dgm:prSet/>
      <dgm:spPr/>
      <dgm:t>
        <a:bodyPr/>
        <a:lstStyle/>
        <a:p>
          <a:endParaRPr lang="en-US"/>
        </a:p>
      </dgm:t>
    </dgm:pt>
    <dgm:pt modelId="{36B8667A-E777-41D8-B8E8-EAE63E585268}" type="sibTrans" cxnId="{618379B7-78A2-4761-9392-A07C15E55D75}">
      <dgm:prSet/>
      <dgm:spPr/>
      <dgm:t>
        <a:bodyPr/>
        <a:lstStyle/>
        <a:p>
          <a:endParaRPr lang="en-US"/>
        </a:p>
      </dgm:t>
    </dgm:pt>
    <dgm:pt modelId="{1F760B25-CFA8-445A-BD14-1FD34AA40D43}" type="pres">
      <dgm:prSet presAssocID="{EF77E14F-BE69-435E-974A-A6A82275A5FF}" presName="Name0" presStyleCnt="0">
        <dgm:presLayoutVars>
          <dgm:dir/>
          <dgm:animLvl val="lvl"/>
          <dgm:resizeHandles val="exact"/>
        </dgm:presLayoutVars>
      </dgm:prSet>
      <dgm:spPr/>
    </dgm:pt>
    <dgm:pt modelId="{DE821422-1E2F-4F06-9CCF-511DEF4B917C}" type="pres">
      <dgm:prSet presAssocID="{EF77E14F-BE69-435E-974A-A6A82275A5FF}" presName="tSp" presStyleCnt="0"/>
      <dgm:spPr/>
    </dgm:pt>
    <dgm:pt modelId="{060806E1-A1CE-4096-8E33-B2BA25E83216}" type="pres">
      <dgm:prSet presAssocID="{EF77E14F-BE69-435E-974A-A6A82275A5FF}" presName="bSp" presStyleCnt="0"/>
      <dgm:spPr/>
    </dgm:pt>
    <dgm:pt modelId="{1D51298F-D389-463A-BF14-0CF1BA3ED406}" type="pres">
      <dgm:prSet presAssocID="{EF77E14F-BE69-435E-974A-A6A82275A5FF}" presName="process" presStyleCnt="0"/>
      <dgm:spPr/>
    </dgm:pt>
    <dgm:pt modelId="{D73AEE1A-54E5-4F55-B12A-3500D1D8DE26}" type="pres">
      <dgm:prSet presAssocID="{3905B35A-2507-44FD-91A6-146B8CB30D1E}" presName="composite1" presStyleCnt="0"/>
      <dgm:spPr/>
    </dgm:pt>
    <dgm:pt modelId="{B6524648-DC07-4AAC-A887-20F45A4E8B0E}" type="pres">
      <dgm:prSet presAssocID="{3905B35A-2507-44FD-91A6-146B8CB30D1E}" presName="dummyNode1" presStyleLbl="node1" presStyleIdx="0" presStyleCnt="3"/>
      <dgm:spPr/>
    </dgm:pt>
    <dgm:pt modelId="{044648D9-9FFB-4AF9-997A-4A9551BE7799}" type="pres">
      <dgm:prSet presAssocID="{3905B35A-2507-44FD-91A6-146B8CB30D1E}" presName="childNode1" presStyleLbl="bgAcc1" presStyleIdx="0" presStyleCnt="3">
        <dgm:presLayoutVars>
          <dgm:bulletEnabled val="1"/>
        </dgm:presLayoutVars>
      </dgm:prSet>
      <dgm:spPr/>
    </dgm:pt>
    <dgm:pt modelId="{210048DE-4A7A-4CB0-85CD-42466C05BE72}" type="pres">
      <dgm:prSet presAssocID="{3905B35A-2507-44FD-91A6-146B8CB30D1E}" presName="childNode1tx" presStyleLbl="bgAcc1" presStyleIdx="0" presStyleCnt="3">
        <dgm:presLayoutVars>
          <dgm:bulletEnabled val="1"/>
        </dgm:presLayoutVars>
      </dgm:prSet>
      <dgm:spPr/>
    </dgm:pt>
    <dgm:pt modelId="{78D2D7BF-8F66-4591-9D19-6A5FBDC8E77E}" type="pres">
      <dgm:prSet presAssocID="{3905B35A-2507-44FD-91A6-146B8CB30D1E}" presName="parentNode1" presStyleLbl="node1" presStyleIdx="0" presStyleCnt="3">
        <dgm:presLayoutVars>
          <dgm:chMax val="1"/>
          <dgm:bulletEnabled val="1"/>
        </dgm:presLayoutVars>
      </dgm:prSet>
      <dgm:spPr/>
    </dgm:pt>
    <dgm:pt modelId="{009389F6-0AC8-4DC5-999C-0A1C5AF05453}" type="pres">
      <dgm:prSet presAssocID="{3905B35A-2507-44FD-91A6-146B8CB30D1E}" presName="connSite1" presStyleCnt="0"/>
      <dgm:spPr/>
    </dgm:pt>
    <dgm:pt modelId="{D935D862-8441-4503-BBB9-AD795423F25D}" type="pres">
      <dgm:prSet presAssocID="{DD6737E5-F9A4-4D3E-980A-A59E5D332728}" presName="Name9" presStyleLbl="sibTrans2D1" presStyleIdx="0" presStyleCnt="2"/>
      <dgm:spPr/>
    </dgm:pt>
    <dgm:pt modelId="{AED3A15B-A24E-437D-821B-366C6031B657}" type="pres">
      <dgm:prSet presAssocID="{4056DBE6-285D-4FC8-B219-5DAD1FD902E8}" presName="composite2" presStyleCnt="0"/>
      <dgm:spPr/>
    </dgm:pt>
    <dgm:pt modelId="{9AC63929-A95B-4968-91C2-629814B22ED8}" type="pres">
      <dgm:prSet presAssocID="{4056DBE6-285D-4FC8-B219-5DAD1FD902E8}" presName="dummyNode2" presStyleLbl="node1" presStyleIdx="0" presStyleCnt="3"/>
      <dgm:spPr/>
    </dgm:pt>
    <dgm:pt modelId="{CCCD850C-DA2B-4311-AD57-DDECEF390AB3}" type="pres">
      <dgm:prSet presAssocID="{4056DBE6-285D-4FC8-B219-5DAD1FD902E8}" presName="childNode2" presStyleLbl="bgAcc1" presStyleIdx="1" presStyleCnt="3">
        <dgm:presLayoutVars>
          <dgm:bulletEnabled val="1"/>
        </dgm:presLayoutVars>
      </dgm:prSet>
      <dgm:spPr/>
    </dgm:pt>
    <dgm:pt modelId="{288D3867-0137-45FB-9C3B-2557D9F5AB48}" type="pres">
      <dgm:prSet presAssocID="{4056DBE6-285D-4FC8-B219-5DAD1FD902E8}" presName="childNode2tx" presStyleLbl="bgAcc1" presStyleIdx="1" presStyleCnt="3">
        <dgm:presLayoutVars>
          <dgm:bulletEnabled val="1"/>
        </dgm:presLayoutVars>
      </dgm:prSet>
      <dgm:spPr/>
    </dgm:pt>
    <dgm:pt modelId="{7D32046C-3590-441F-99E0-005364BA79B1}" type="pres">
      <dgm:prSet presAssocID="{4056DBE6-285D-4FC8-B219-5DAD1FD902E8}" presName="parentNode2" presStyleLbl="node1" presStyleIdx="1" presStyleCnt="3">
        <dgm:presLayoutVars>
          <dgm:chMax val="0"/>
          <dgm:bulletEnabled val="1"/>
        </dgm:presLayoutVars>
      </dgm:prSet>
      <dgm:spPr/>
    </dgm:pt>
    <dgm:pt modelId="{E74A9229-83A4-4863-9905-8423799DF7F5}" type="pres">
      <dgm:prSet presAssocID="{4056DBE6-285D-4FC8-B219-5DAD1FD902E8}" presName="connSite2" presStyleCnt="0"/>
      <dgm:spPr/>
    </dgm:pt>
    <dgm:pt modelId="{31099893-F738-4E26-BC0B-3879717125E1}" type="pres">
      <dgm:prSet presAssocID="{71ECDD21-2CF7-4950-9597-FB1D30D4FF9B}" presName="Name18" presStyleLbl="sibTrans2D1" presStyleIdx="1" presStyleCnt="2"/>
      <dgm:spPr/>
    </dgm:pt>
    <dgm:pt modelId="{D55C054E-D464-4A28-BA8D-B9DE38883962}" type="pres">
      <dgm:prSet presAssocID="{4EA2127E-7BF2-4496-91C5-28C03595F279}" presName="composite1" presStyleCnt="0"/>
      <dgm:spPr/>
    </dgm:pt>
    <dgm:pt modelId="{AB11F080-E226-4137-8946-3FE1A1DFA8CB}" type="pres">
      <dgm:prSet presAssocID="{4EA2127E-7BF2-4496-91C5-28C03595F279}" presName="dummyNode1" presStyleLbl="node1" presStyleIdx="1" presStyleCnt="3"/>
      <dgm:spPr/>
    </dgm:pt>
    <dgm:pt modelId="{9B846569-D022-48A9-81B5-8D522EE1D27D}" type="pres">
      <dgm:prSet presAssocID="{4EA2127E-7BF2-4496-91C5-28C03595F279}" presName="childNode1" presStyleLbl="bgAcc1" presStyleIdx="2" presStyleCnt="3">
        <dgm:presLayoutVars>
          <dgm:bulletEnabled val="1"/>
        </dgm:presLayoutVars>
      </dgm:prSet>
      <dgm:spPr/>
    </dgm:pt>
    <dgm:pt modelId="{49CD3531-C2C9-4F77-B8D5-703E6CFFD2C3}" type="pres">
      <dgm:prSet presAssocID="{4EA2127E-7BF2-4496-91C5-28C03595F279}" presName="childNode1tx" presStyleLbl="bgAcc1" presStyleIdx="2" presStyleCnt="3">
        <dgm:presLayoutVars>
          <dgm:bulletEnabled val="1"/>
        </dgm:presLayoutVars>
      </dgm:prSet>
      <dgm:spPr/>
    </dgm:pt>
    <dgm:pt modelId="{3FC39148-5E17-4C10-96AF-58EDF13D0EEF}" type="pres">
      <dgm:prSet presAssocID="{4EA2127E-7BF2-4496-91C5-28C03595F279}" presName="parentNode1" presStyleLbl="node1" presStyleIdx="2" presStyleCnt="3">
        <dgm:presLayoutVars>
          <dgm:chMax val="1"/>
          <dgm:bulletEnabled val="1"/>
        </dgm:presLayoutVars>
      </dgm:prSet>
      <dgm:spPr/>
    </dgm:pt>
    <dgm:pt modelId="{D898453F-DFC8-4857-B7B7-ED7B4A185FE4}" type="pres">
      <dgm:prSet presAssocID="{4EA2127E-7BF2-4496-91C5-28C03595F279}" presName="connSite1" presStyleCnt="0"/>
      <dgm:spPr/>
    </dgm:pt>
  </dgm:ptLst>
  <dgm:cxnLst>
    <dgm:cxn modelId="{47CAEA09-06B8-4C8A-B35D-33605DB10F59}" type="presOf" srcId="{4056DBE6-285D-4FC8-B219-5DAD1FD902E8}" destId="{7D32046C-3590-441F-99E0-005364BA79B1}" srcOrd="0" destOrd="0" presId="urn:microsoft.com/office/officeart/2005/8/layout/hProcess4"/>
    <dgm:cxn modelId="{B07CB64A-CFF7-4BA0-ACC0-301C9836F7C8}" type="presOf" srcId="{EF77E14F-BE69-435E-974A-A6A82275A5FF}" destId="{1F760B25-CFA8-445A-BD14-1FD34AA40D43}" srcOrd="0" destOrd="0" presId="urn:microsoft.com/office/officeart/2005/8/layout/hProcess4"/>
    <dgm:cxn modelId="{9FEE7554-1306-4CBB-8C68-92CCFF0CF9FF}" type="presOf" srcId="{71ECDD21-2CF7-4950-9597-FB1D30D4FF9B}" destId="{31099893-F738-4E26-BC0B-3879717125E1}" srcOrd="0" destOrd="0" presId="urn:microsoft.com/office/officeart/2005/8/layout/hProcess4"/>
    <dgm:cxn modelId="{AA1FAA7A-20BE-4A55-9FED-C57636E072C5}" srcId="{EF77E14F-BE69-435E-974A-A6A82275A5FF}" destId="{3905B35A-2507-44FD-91A6-146B8CB30D1E}" srcOrd="0" destOrd="0" parTransId="{EB76F4C3-827D-4D6E-B423-80548BADDA80}" sibTransId="{DD6737E5-F9A4-4D3E-980A-A59E5D332728}"/>
    <dgm:cxn modelId="{89F47480-7FC7-44CB-ABEB-7A17A97BC52F}" type="presOf" srcId="{1FFF1F07-CC70-48E6-8C9E-DB0AE4EF505F}" destId="{288D3867-0137-45FB-9C3B-2557D9F5AB48}" srcOrd="1" destOrd="0" presId="urn:microsoft.com/office/officeart/2005/8/layout/hProcess4"/>
    <dgm:cxn modelId="{6D85A38B-0CD8-4D34-B811-BCCD691DD5D0}" type="presOf" srcId="{3905B35A-2507-44FD-91A6-146B8CB30D1E}" destId="{78D2D7BF-8F66-4591-9D19-6A5FBDC8E77E}" srcOrd="0" destOrd="0" presId="urn:microsoft.com/office/officeart/2005/8/layout/hProcess4"/>
    <dgm:cxn modelId="{69206F8C-1B32-44DC-ADBD-DB3DCE0B836D}" type="presOf" srcId="{1FFF1F07-CC70-48E6-8C9E-DB0AE4EF505F}" destId="{CCCD850C-DA2B-4311-AD57-DDECEF390AB3}" srcOrd="0" destOrd="0" presId="urn:microsoft.com/office/officeart/2005/8/layout/hProcess4"/>
    <dgm:cxn modelId="{D97B21AD-3BF8-4190-8C61-AC69381B3940}" srcId="{3905B35A-2507-44FD-91A6-146B8CB30D1E}" destId="{F76AAF06-3B84-416F-80BF-526386AD335F}" srcOrd="0" destOrd="0" parTransId="{8019423F-286A-4E59-8AFF-F4D772B5B5AB}" sibTransId="{0775EF86-1EC1-4B4C-80EF-C47B01F3B1AF}"/>
    <dgm:cxn modelId="{751953B4-8CDF-4AC0-8A6D-FE0D23BB02B8}" srcId="{4056DBE6-285D-4FC8-B219-5DAD1FD902E8}" destId="{1FFF1F07-CC70-48E6-8C9E-DB0AE4EF505F}" srcOrd="0" destOrd="0" parTransId="{BE9FC83F-40BA-47DB-8E9C-98CBD4EA7C20}" sibTransId="{E0B1B4A1-975D-495D-AE36-BB13647CB3C9}"/>
    <dgm:cxn modelId="{0879A4B5-6DBB-4E25-A2CB-4365EED35E14}" srcId="{EF77E14F-BE69-435E-974A-A6A82275A5FF}" destId="{4056DBE6-285D-4FC8-B219-5DAD1FD902E8}" srcOrd="1" destOrd="0" parTransId="{43EAEF41-BBC3-4A69-88EA-11B4FA95CB4B}" sibTransId="{71ECDD21-2CF7-4950-9597-FB1D30D4FF9B}"/>
    <dgm:cxn modelId="{618379B7-78A2-4761-9392-A07C15E55D75}" srcId="{4EA2127E-7BF2-4496-91C5-28C03595F279}" destId="{13FDF11B-2F34-4DC3-A791-C40F36D3A78A}" srcOrd="0" destOrd="0" parTransId="{419A2BAE-3B39-49D4-AF12-2B1149195A10}" sibTransId="{36B8667A-E777-41D8-B8E8-EAE63E585268}"/>
    <dgm:cxn modelId="{9A0B44BF-2EAB-4599-ADB8-EC89E48CFDC2}" type="presOf" srcId="{4EA2127E-7BF2-4496-91C5-28C03595F279}" destId="{3FC39148-5E17-4C10-96AF-58EDF13D0EEF}" srcOrd="0" destOrd="0" presId="urn:microsoft.com/office/officeart/2005/8/layout/hProcess4"/>
    <dgm:cxn modelId="{F458BEC5-D887-473B-A6A4-3C5984821388}" srcId="{EF77E14F-BE69-435E-974A-A6A82275A5FF}" destId="{4EA2127E-7BF2-4496-91C5-28C03595F279}" srcOrd="2" destOrd="0" parTransId="{2C35AC29-00E2-4C7D-9003-5754CE7C1C54}" sibTransId="{46125B8D-DB05-4966-B278-D9E9379D8C1B}"/>
    <dgm:cxn modelId="{85F742CC-2B8E-47F3-ABC3-8B21CF732C40}" type="presOf" srcId="{F76AAF06-3B84-416F-80BF-526386AD335F}" destId="{210048DE-4A7A-4CB0-85CD-42466C05BE72}" srcOrd="1" destOrd="0" presId="urn:microsoft.com/office/officeart/2005/8/layout/hProcess4"/>
    <dgm:cxn modelId="{0ACF37D0-1540-4BD6-9895-50DBA31EA2D8}" type="presOf" srcId="{F76AAF06-3B84-416F-80BF-526386AD335F}" destId="{044648D9-9FFB-4AF9-997A-4A9551BE7799}" srcOrd="0" destOrd="0" presId="urn:microsoft.com/office/officeart/2005/8/layout/hProcess4"/>
    <dgm:cxn modelId="{825791D9-8751-4A7C-843E-42779DA7B2B2}" type="presOf" srcId="{13FDF11B-2F34-4DC3-A791-C40F36D3A78A}" destId="{9B846569-D022-48A9-81B5-8D522EE1D27D}" srcOrd="0" destOrd="0" presId="urn:microsoft.com/office/officeart/2005/8/layout/hProcess4"/>
    <dgm:cxn modelId="{5EDE30EB-244D-42C9-B48B-20BFDED4F18A}" type="presOf" srcId="{DD6737E5-F9A4-4D3E-980A-A59E5D332728}" destId="{D935D862-8441-4503-BBB9-AD795423F25D}" srcOrd="0" destOrd="0" presId="urn:microsoft.com/office/officeart/2005/8/layout/hProcess4"/>
    <dgm:cxn modelId="{4F09BAEE-7101-4535-8580-7A893A8128E5}" type="presOf" srcId="{13FDF11B-2F34-4DC3-A791-C40F36D3A78A}" destId="{49CD3531-C2C9-4F77-B8D5-703E6CFFD2C3}" srcOrd="1" destOrd="0" presId="urn:microsoft.com/office/officeart/2005/8/layout/hProcess4"/>
    <dgm:cxn modelId="{13DF683C-FA8E-48E1-B4B8-349406EE4A9D}" type="presParOf" srcId="{1F760B25-CFA8-445A-BD14-1FD34AA40D43}" destId="{DE821422-1E2F-4F06-9CCF-511DEF4B917C}" srcOrd="0" destOrd="0" presId="urn:microsoft.com/office/officeart/2005/8/layout/hProcess4"/>
    <dgm:cxn modelId="{D3E71A53-27C5-4D4F-B3AB-A45DDC394957}" type="presParOf" srcId="{1F760B25-CFA8-445A-BD14-1FD34AA40D43}" destId="{060806E1-A1CE-4096-8E33-B2BA25E83216}" srcOrd="1" destOrd="0" presId="urn:microsoft.com/office/officeart/2005/8/layout/hProcess4"/>
    <dgm:cxn modelId="{8AA62279-4937-4285-872F-31BD28C9E5B4}" type="presParOf" srcId="{1F760B25-CFA8-445A-BD14-1FD34AA40D43}" destId="{1D51298F-D389-463A-BF14-0CF1BA3ED406}" srcOrd="2" destOrd="0" presId="urn:microsoft.com/office/officeart/2005/8/layout/hProcess4"/>
    <dgm:cxn modelId="{6B7D07FD-2C78-4A70-A996-C4014CE28109}" type="presParOf" srcId="{1D51298F-D389-463A-BF14-0CF1BA3ED406}" destId="{D73AEE1A-54E5-4F55-B12A-3500D1D8DE26}" srcOrd="0" destOrd="0" presId="urn:microsoft.com/office/officeart/2005/8/layout/hProcess4"/>
    <dgm:cxn modelId="{0279B194-0406-4F4D-A7A0-A55EE42E9FE8}" type="presParOf" srcId="{D73AEE1A-54E5-4F55-B12A-3500D1D8DE26}" destId="{B6524648-DC07-4AAC-A887-20F45A4E8B0E}" srcOrd="0" destOrd="0" presId="urn:microsoft.com/office/officeart/2005/8/layout/hProcess4"/>
    <dgm:cxn modelId="{78D606F0-05A2-4031-8EE1-4BFE8AF331CA}" type="presParOf" srcId="{D73AEE1A-54E5-4F55-B12A-3500D1D8DE26}" destId="{044648D9-9FFB-4AF9-997A-4A9551BE7799}" srcOrd="1" destOrd="0" presId="urn:microsoft.com/office/officeart/2005/8/layout/hProcess4"/>
    <dgm:cxn modelId="{296E4B25-67A8-4612-8511-E991D5BBCB1A}" type="presParOf" srcId="{D73AEE1A-54E5-4F55-B12A-3500D1D8DE26}" destId="{210048DE-4A7A-4CB0-85CD-42466C05BE72}" srcOrd="2" destOrd="0" presId="urn:microsoft.com/office/officeart/2005/8/layout/hProcess4"/>
    <dgm:cxn modelId="{985C670D-DF53-4F11-947F-D85A26BCFC0E}" type="presParOf" srcId="{D73AEE1A-54E5-4F55-B12A-3500D1D8DE26}" destId="{78D2D7BF-8F66-4591-9D19-6A5FBDC8E77E}" srcOrd="3" destOrd="0" presId="urn:microsoft.com/office/officeart/2005/8/layout/hProcess4"/>
    <dgm:cxn modelId="{4425A665-C606-4634-AD28-0E32C8074771}" type="presParOf" srcId="{D73AEE1A-54E5-4F55-B12A-3500D1D8DE26}" destId="{009389F6-0AC8-4DC5-999C-0A1C5AF05453}" srcOrd="4" destOrd="0" presId="urn:microsoft.com/office/officeart/2005/8/layout/hProcess4"/>
    <dgm:cxn modelId="{B9440C73-0D0A-4DCA-AD4A-89704AEF7FD6}" type="presParOf" srcId="{1D51298F-D389-463A-BF14-0CF1BA3ED406}" destId="{D935D862-8441-4503-BBB9-AD795423F25D}" srcOrd="1" destOrd="0" presId="urn:microsoft.com/office/officeart/2005/8/layout/hProcess4"/>
    <dgm:cxn modelId="{1EFC5D3E-1EA1-404C-A1F1-1F2E8A675380}" type="presParOf" srcId="{1D51298F-D389-463A-BF14-0CF1BA3ED406}" destId="{AED3A15B-A24E-437D-821B-366C6031B657}" srcOrd="2" destOrd="0" presId="urn:microsoft.com/office/officeart/2005/8/layout/hProcess4"/>
    <dgm:cxn modelId="{6C30D99F-1D27-4B43-804B-37648F8DF154}" type="presParOf" srcId="{AED3A15B-A24E-437D-821B-366C6031B657}" destId="{9AC63929-A95B-4968-91C2-629814B22ED8}" srcOrd="0" destOrd="0" presId="urn:microsoft.com/office/officeart/2005/8/layout/hProcess4"/>
    <dgm:cxn modelId="{D4435DF0-239E-4D62-BDFE-BA9356778E9F}" type="presParOf" srcId="{AED3A15B-A24E-437D-821B-366C6031B657}" destId="{CCCD850C-DA2B-4311-AD57-DDECEF390AB3}" srcOrd="1" destOrd="0" presId="urn:microsoft.com/office/officeart/2005/8/layout/hProcess4"/>
    <dgm:cxn modelId="{775ADD84-0F60-4FB0-B246-B68963D6DE74}" type="presParOf" srcId="{AED3A15B-A24E-437D-821B-366C6031B657}" destId="{288D3867-0137-45FB-9C3B-2557D9F5AB48}" srcOrd="2" destOrd="0" presId="urn:microsoft.com/office/officeart/2005/8/layout/hProcess4"/>
    <dgm:cxn modelId="{355BF8BB-8344-4446-A9F5-5E986BCED6A1}" type="presParOf" srcId="{AED3A15B-A24E-437D-821B-366C6031B657}" destId="{7D32046C-3590-441F-99E0-005364BA79B1}" srcOrd="3" destOrd="0" presId="urn:microsoft.com/office/officeart/2005/8/layout/hProcess4"/>
    <dgm:cxn modelId="{61331716-4734-45DC-B758-D34104A521D6}" type="presParOf" srcId="{AED3A15B-A24E-437D-821B-366C6031B657}" destId="{E74A9229-83A4-4863-9905-8423799DF7F5}" srcOrd="4" destOrd="0" presId="urn:microsoft.com/office/officeart/2005/8/layout/hProcess4"/>
    <dgm:cxn modelId="{F559980D-79A7-45F6-A000-9FD0E66C11C4}" type="presParOf" srcId="{1D51298F-D389-463A-BF14-0CF1BA3ED406}" destId="{31099893-F738-4E26-BC0B-3879717125E1}" srcOrd="3" destOrd="0" presId="urn:microsoft.com/office/officeart/2005/8/layout/hProcess4"/>
    <dgm:cxn modelId="{6310FB68-2200-42AD-98D3-FFC0A2E75C0C}" type="presParOf" srcId="{1D51298F-D389-463A-BF14-0CF1BA3ED406}" destId="{D55C054E-D464-4A28-BA8D-B9DE38883962}" srcOrd="4" destOrd="0" presId="urn:microsoft.com/office/officeart/2005/8/layout/hProcess4"/>
    <dgm:cxn modelId="{65416B58-AB2A-475B-AD14-21FBED264EBA}" type="presParOf" srcId="{D55C054E-D464-4A28-BA8D-B9DE38883962}" destId="{AB11F080-E226-4137-8946-3FE1A1DFA8CB}" srcOrd="0" destOrd="0" presId="urn:microsoft.com/office/officeart/2005/8/layout/hProcess4"/>
    <dgm:cxn modelId="{FEE005FC-D44C-4A81-AA28-B2985DAFD01B}" type="presParOf" srcId="{D55C054E-D464-4A28-BA8D-B9DE38883962}" destId="{9B846569-D022-48A9-81B5-8D522EE1D27D}" srcOrd="1" destOrd="0" presId="urn:microsoft.com/office/officeart/2005/8/layout/hProcess4"/>
    <dgm:cxn modelId="{40602E16-491D-4D96-A878-AED25581C9B3}" type="presParOf" srcId="{D55C054E-D464-4A28-BA8D-B9DE38883962}" destId="{49CD3531-C2C9-4F77-B8D5-703E6CFFD2C3}" srcOrd="2" destOrd="0" presId="urn:microsoft.com/office/officeart/2005/8/layout/hProcess4"/>
    <dgm:cxn modelId="{8ED6A91E-D672-4B5C-B782-7012BA7B246C}" type="presParOf" srcId="{D55C054E-D464-4A28-BA8D-B9DE38883962}" destId="{3FC39148-5E17-4C10-96AF-58EDF13D0EEF}" srcOrd="3" destOrd="0" presId="urn:microsoft.com/office/officeart/2005/8/layout/hProcess4"/>
    <dgm:cxn modelId="{5427A886-F4F9-47A7-A5F8-9AA0DDBEF089}" type="presParOf" srcId="{D55C054E-D464-4A28-BA8D-B9DE38883962}" destId="{D898453F-DFC8-4857-B7B7-ED7B4A185FE4}"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C4CD2F-0431-4D98-9EA0-2E32C5A4A107}" type="doc">
      <dgm:prSet loTypeId="urn:microsoft.com/office/officeart/2005/8/layout/hierarchy4" loCatId="list" qsTypeId="urn:microsoft.com/office/officeart/2005/8/quickstyle/simple1" qsCatId="simple" csTypeId="urn:microsoft.com/office/officeart/2005/8/colors/accent1_5" csCatId="accent1" phldr="1"/>
      <dgm:spPr/>
      <dgm:t>
        <a:bodyPr/>
        <a:lstStyle/>
        <a:p>
          <a:endParaRPr lang="en-US"/>
        </a:p>
      </dgm:t>
    </dgm:pt>
    <dgm:pt modelId="{2CA044DA-6E5F-42E9-A400-ACA1BC3B758A}">
      <dgm:prSet phldrT="[Text]"/>
      <dgm:spPr/>
      <dgm:t>
        <a:bodyPr/>
        <a:lstStyle/>
        <a:p>
          <a:r>
            <a:rPr lang="en-US" dirty="0"/>
            <a:t>Environment and Conditions and Events</a:t>
          </a:r>
        </a:p>
      </dgm:t>
    </dgm:pt>
    <dgm:pt modelId="{778612BB-D79F-4CE5-A54F-43E9D5EAF22C}" type="parTrans" cxnId="{1C25607C-01CD-4ED6-A792-BCC9C2073672}">
      <dgm:prSet/>
      <dgm:spPr/>
      <dgm:t>
        <a:bodyPr/>
        <a:lstStyle/>
        <a:p>
          <a:endParaRPr lang="en-US"/>
        </a:p>
      </dgm:t>
    </dgm:pt>
    <dgm:pt modelId="{9F6CA503-32C5-4B68-AD6D-770FE9D89DA0}" type="sibTrans" cxnId="{1C25607C-01CD-4ED6-A792-BCC9C2073672}">
      <dgm:prSet/>
      <dgm:spPr/>
      <dgm:t>
        <a:bodyPr/>
        <a:lstStyle/>
        <a:p>
          <a:endParaRPr lang="en-US"/>
        </a:p>
      </dgm:t>
    </dgm:pt>
    <dgm:pt modelId="{7197C0BE-184A-4BF0-8C26-AC98922746F0}">
      <dgm:prSet phldrT="[Text]" custT="1"/>
      <dgm:spPr/>
      <dgm:t>
        <a:bodyPr/>
        <a:lstStyle/>
        <a:p>
          <a:r>
            <a:rPr lang="en-US" sz="2400" dirty="0"/>
            <a:t># of Job Opportunities</a:t>
          </a:r>
        </a:p>
      </dgm:t>
    </dgm:pt>
    <dgm:pt modelId="{DA62E946-9B99-41D9-B1C6-4F69C7F0BC98}" type="parTrans" cxnId="{925080B0-68D0-4349-85D1-5422DACB97CA}">
      <dgm:prSet/>
      <dgm:spPr/>
      <dgm:t>
        <a:bodyPr/>
        <a:lstStyle/>
        <a:p>
          <a:endParaRPr lang="en-US"/>
        </a:p>
      </dgm:t>
    </dgm:pt>
    <dgm:pt modelId="{B134F035-7249-49F6-963C-1A14139F9A10}" type="sibTrans" cxnId="{925080B0-68D0-4349-85D1-5422DACB97CA}">
      <dgm:prSet/>
      <dgm:spPr/>
      <dgm:t>
        <a:bodyPr/>
        <a:lstStyle/>
        <a:p>
          <a:endParaRPr lang="en-US"/>
        </a:p>
      </dgm:t>
    </dgm:pt>
    <dgm:pt modelId="{E55C5C75-E662-4FF4-81E4-2FDC8CA7B28B}">
      <dgm:prSet phldrT="[Text]" custT="1"/>
      <dgm:spPr/>
      <dgm:t>
        <a:bodyPr/>
        <a:lstStyle/>
        <a:p>
          <a:r>
            <a:rPr lang="en-US" sz="2400" dirty="0"/>
            <a:t>Labor Laws</a:t>
          </a:r>
        </a:p>
      </dgm:t>
    </dgm:pt>
    <dgm:pt modelId="{4F322FD1-0529-4D8E-887B-E67F1171B25C}" type="parTrans" cxnId="{2722CA57-C56D-4E35-8201-BCD7F8ECE7CB}">
      <dgm:prSet/>
      <dgm:spPr/>
      <dgm:t>
        <a:bodyPr/>
        <a:lstStyle/>
        <a:p>
          <a:endParaRPr lang="en-US"/>
        </a:p>
      </dgm:t>
    </dgm:pt>
    <dgm:pt modelId="{03D27D64-1F3D-4C98-9A9C-CB6A6297EC4C}" type="sibTrans" cxnId="{2722CA57-C56D-4E35-8201-BCD7F8ECE7CB}">
      <dgm:prSet/>
      <dgm:spPr/>
      <dgm:t>
        <a:bodyPr/>
        <a:lstStyle/>
        <a:p>
          <a:endParaRPr lang="en-US"/>
        </a:p>
      </dgm:t>
    </dgm:pt>
    <dgm:pt modelId="{A33AF7C7-859A-4BE2-ABD9-888C2904391C}">
      <dgm:prSet phldrT="[Text]" custT="1"/>
      <dgm:spPr/>
      <dgm:t>
        <a:bodyPr/>
        <a:lstStyle/>
        <a:p>
          <a:r>
            <a:rPr lang="en-US" sz="2200" dirty="0"/>
            <a:t>Educational System</a:t>
          </a:r>
        </a:p>
      </dgm:t>
    </dgm:pt>
    <dgm:pt modelId="{E4355EF1-FB08-4E2B-A4D5-6AEE2A3114B5}" type="parTrans" cxnId="{4CAB0032-D2F6-489B-A9C2-05A1B4FB4E88}">
      <dgm:prSet/>
      <dgm:spPr/>
      <dgm:t>
        <a:bodyPr/>
        <a:lstStyle/>
        <a:p>
          <a:endParaRPr lang="en-US"/>
        </a:p>
      </dgm:t>
    </dgm:pt>
    <dgm:pt modelId="{65D66BD6-FE99-4E51-B12D-7469051CB82D}" type="sibTrans" cxnId="{4CAB0032-D2F6-489B-A9C2-05A1B4FB4E88}">
      <dgm:prSet/>
      <dgm:spPr/>
      <dgm:t>
        <a:bodyPr/>
        <a:lstStyle/>
        <a:p>
          <a:endParaRPr lang="en-US"/>
        </a:p>
      </dgm:t>
    </dgm:pt>
    <dgm:pt modelId="{87C476FB-EABB-483E-8741-33E07436C42B}">
      <dgm:prSet phldrT="[Text]"/>
      <dgm:spPr/>
      <dgm:t>
        <a:bodyPr/>
        <a:lstStyle/>
        <a:p>
          <a:r>
            <a:rPr lang="en-US" dirty="0"/>
            <a:t>Social Organizations	</a:t>
          </a:r>
        </a:p>
      </dgm:t>
    </dgm:pt>
    <dgm:pt modelId="{9284007B-37C3-40D4-95F8-D1AF480DD0A9}" type="parTrans" cxnId="{B48ACD69-217C-4E22-A63B-23385B3A03A2}">
      <dgm:prSet/>
      <dgm:spPr/>
      <dgm:t>
        <a:bodyPr/>
        <a:lstStyle/>
        <a:p>
          <a:endParaRPr lang="en-US"/>
        </a:p>
      </dgm:t>
    </dgm:pt>
    <dgm:pt modelId="{7121C4E1-2E11-4BEF-99D3-A1109584BE3A}" type="sibTrans" cxnId="{B48ACD69-217C-4E22-A63B-23385B3A03A2}">
      <dgm:prSet/>
      <dgm:spPr/>
      <dgm:t>
        <a:bodyPr/>
        <a:lstStyle/>
        <a:p>
          <a:endParaRPr lang="en-US"/>
        </a:p>
      </dgm:t>
    </dgm:pt>
    <dgm:pt modelId="{8B268160-F79F-4D66-9816-FD9E5983D587}">
      <dgm:prSet phldrT="[Text]" custT="1"/>
      <dgm:spPr/>
      <dgm:t>
        <a:bodyPr/>
        <a:lstStyle/>
        <a:p>
          <a:r>
            <a:rPr lang="en-US" sz="2200" dirty="0"/>
            <a:t>Community</a:t>
          </a:r>
          <a:r>
            <a:rPr lang="en-US" sz="2000" dirty="0"/>
            <a:t> Influence</a:t>
          </a:r>
        </a:p>
      </dgm:t>
    </dgm:pt>
    <dgm:pt modelId="{49F93545-6ECB-48F5-9402-AFBE683B6782}" type="parTrans" cxnId="{F3E45BC9-7173-4CAC-AD4F-8C2E3728B236}">
      <dgm:prSet/>
      <dgm:spPr/>
      <dgm:t>
        <a:bodyPr/>
        <a:lstStyle/>
        <a:p>
          <a:endParaRPr lang="en-US"/>
        </a:p>
      </dgm:t>
    </dgm:pt>
    <dgm:pt modelId="{1A227632-6202-448C-B9D7-8EFB77525E3A}" type="sibTrans" cxnId="{F3E45BC9-7173-4CAC-AD4F-8C2E3728B236}">
      <dgm:prSet/>
      <dgm:spPr/>
      <dgm:t>
        <a:bodyPr/>
        <a:lstStyle/>
        <a:p>
          <a:endParaRPr lang="en-US"/>
        </a:p>
      </dgm:t>
    </dgm:pt>
    <dgm:pt modelId="{38029E62-9C37-4707-8031-502C5AD625A1}" type="pres">
      <dgm:prSet presAssocID="{50C4CD2F-0431-4D98-9EA0-2E32C5A4A107}" presName="Name0" presStyleCnt="0">
        <dgm:presLayoutVars>
          <dgm:chPref val="1"/>
          <dgm:dir/>
          <dgm:animOne val="branch"/>
          <dgm:animLvl val="lvl"/>
          <dgm:resizeHandles/>
        </dgm:presLayoutVars>
      </dgm:prSet>
      <dgm:spPr/>
    </dgm:pt>
    <dgm:pt modelId="{A31AE806-1514-4D5A-BA53-188169E6339A}" type="pres">
      <dgm:prSet presAssocID="{2CA044DA-6E5F-42E9-A400-ACA1BC3B758A}" presName="vertOne" presStyleCnt="0"/>
      <dgm:spPr/>
    </dgm:pt>
    <dgm:pt modelId="{9F408DC3-117C-4099-8248-D83CE644D3CB}" type="pres">
      <dgm:prSet presAssocID="{2CA044DA-6E5F-42E9-A400-ACA1BC3B758A}" presName="txOne" presStyleLbl="node0" presStyleIdx="0" presStyleCnt="1">
        <dgm:presLayoutVars>
          <dgm:chPref val="3"/>
        </dgm:presLayoutVars>
      </dgm:prSet>
      <dgm:spPr/>
    </dgm:pt>
    <dgm:pt modelId="{1A9D3586-17F9-45D4-869A-CE098431D4F1}" type="pres">
      <dgm:prSet presAssocID="{2CA044DA-6E5F-42E9-A400-ACA1BC3B758A}" presName="parTransOne" presStyleCnt="0"/>
      <dgm:spPr/>
    </dgm:pt>
    <dgm:pt modelId="{E8389928-CF31-4DD2-8694-36965BBFF098}" type="pres">
      <dgm:prSet presAssocID="{2CA044DA-6E5F-42E9-A400-ACA1BC3B758A}" presName="horzOne" presStyleCnt="0"/>
      <dgm:spPr/>
    </dgm:pt>
    <dgm:pt modelId="{57ED1B46-50C9-4B22-98D3-789D6E46E940}" type="pres">
      <dgm:prSet presAssocID="{7197C0BE-184A-4BF0-8C26-AC98922746F0}" presName="vertTwo" presStyleCnt="0"/>
      <dgm:spPr/>
    </dgm:pt>
    <dgm:pt modelId="{05AE3EA3-86A3-4A1D-BE2D-671E4598E12E}" type="pres">
      <dgm:prSet presAssocID="{7197C0BE-184A-4BF0-8C26-AC98922746F0}" presName="txTwo" presStyleLbl="node2" presStyleIdx="0" presStyleCnt="2">
        <dgm:presLayoutVars>
          <dgm:chPref val="3"/>
        </dgm:presLayoutVars>
      </dgm:prSet>
      <dgm:spPr/>
    </dgm:pt>
    <dgm:pt modelId="{5BC927AF-A92D-4FAF-B001-E216E68D6C48}" type="pres">
      <dgm:prSet presAssocID="{7197C0BE-184A-4BF0-8C26-AC98922746F0}" presName="parTransTwo" presStyleCnt="0"/>
      <dgm:spPr/>
    </dgm:pt>
    <dgm:pt modelId="{414C5F22-E6CA-4E17-BB38-C310CF9FE7D9}" type="pres">
      <dgm:prSet presAssocID="{7197C0BE-184A-4BF0-8C26-AC98922746F0}" presName="horzTwo" presStyleCnt="0"/>
      <dgm:spPr/>
    </dgm:pt>
    <dgm:pt modelId="{205447E4-083F-4633-BDA0-9B808B01CF47}" type="pres">
      <dgm:prSet presAssocID="{E55C5C75-E662-4FF4-81E4-2FDC8CA7B28B}" presName="vertThree" presStyleCnt="0"/>
      <dgm:spPr/>
    </dgm:pt>
    <dgm:pt modelId="{D87139CA-3B40-4194-9B8E-D34460507949}" type="pres">
      <dgm:prSet presAssocID="{E55C5C75-E662-4FF4-81E4-2FDC8CA7B28B}" presName="txThree" presStyleLbl="node3" presStyleIdx="0" presStyleCnt="3">
        <dgm:presLayoutVars>
          <dgm:chPref val="3"/>
        </dgm:presLayoutVars>
      </dgm:prSet>
      <dgm:spPr/>
    </dgm:pt>
    <dgm:pt modelId="{C6C3A68D-3AB3-4A48-A52D-24DC0FE9CD57}" type="pres">
      <dgm:prSet presAssocID="{E55C5C75-E662-4FF4-81E4-2FDC8CA7B28B}" presName="horzThree" presStyleCnt="0"/>
      <dgm:spPr/>
    </dgm:pt>
    <dgm:pt modelId="{74C36734-B8B0-4567-9C60-62D0FA43A215}" type="pres">
      <dgm:prSet presAssocID="{03D27D64-1F3D-4C98-9A9C-CB6A6297EC4C}" presName="sibSpaceThree" presStyleCnt="0"/>
      <dgm:spPr/>
    </dgm:pt>
    <dgm:pt modelId="{344B58FD-86B6-4023-8028-D7334CD4A91C}" type="pres">
      <dgm:prSet presAssocID="{A33AF7C7-859A-4BE2-ABD9-888C2904391C}" presName="vertThree" presStyleCnt="0"/>
      <dgm:spPr/>
    </dgm:pt>
    <dgm:pt modelId="{0E80C458-EBD6-4A2A-A9E2-166226AA31E3}" type="pres">
      <dgm:prSet presAssocID="{A33AF7C7-859A-4BE2-ABD9-888C2904391C}" presName="txThree" presStyleLbl="node3" presStyleIdx="1" presStyleCnt="3">
        <dgm:presLayoutVars>
          <dgm:chPref val="3"/>
        </dgm:presLayoutVars>
      </dgm:prSet>
      <dgm:spPr/>
    </dgm:pt>
    <dgm:pt modelId="{B7DECE4E-8B92-4CA8-A7C1-323A97FB5263}" type="pres">
      <dgm:prSet presAssocID="{A33AF7C7-859A-4BE2-ABD9-888C2904391C}" presName="horzThree" presStyleCnt="0"/>
      <dgm:spPr/>
    </dgm:pt>
    <dgm:pt modelId="{FD0D021B-2F61-437F-9091-61ABEEADA35E}" type="pres">
      <dgm:prSet presAssocID="{B134F035-7249-49F6-963C-1A14139F9A10}" presName="sibSpaceTwo" presStyleCnt="0"/>
      <dgm:spPr/>
    </dgm:pt>
    <dgm:pt modelId="{CFEB2571-0D74-4572-8A90-A7F575449B67}" type="pres">
      <dgm:prSet presAssocID="{87C476FB-EABB-483E-8741-33E07436C42B}" presName="vertTwo" presStyleCnt="0"/>
      <dgm:spPr/>
    </dgm:pt>
    <dgm:pt modelId="{1D65BFFB-B0C5-4D90-9CF0-98BB1B77CF52}" type="pres">
      <dgm:prSet presAssocID="{87C476FB-EABB-483E-8741-33E07436C42B}" presName="txTwo" presStyleLbl="node2" presStyleIdx="1" presStyleCnt="2">
        <dgm:presLayoutVars>
          <dgm:chPref val="3"/>
        </dgm:presLayoutVars>
      </dgm:prSet>
      <dgm:spPr/>
    </dgm:pt>
    <dgm:pt modelId="{261D3B9A-E131-4258-B112-759DBF6C917E}" type="pres">
      <dgm:prSet presAssocID="{87C476FB-EABB-483E-8741-33E07436C42B}" presName="parTransTwo" presStyleCnt="0"/>
      <dgm:spPr/>
    </dgm:pt>
    <dgm:pt modelId="{051B4E1D-21B3-452F-B9E0-9D62DBE98988}" type="pres">
      <dgm:prSet presAssocID="{87C476FB-EABB-483E-8741-33E07436C42B}" presName="horzTwo" presStyleCnt="0"/>
      <dgm:spPr/>
    </dgm:pt>
    <dgm:pt modelId="{E81FF7B5-5990-4904-883A-35DB3E607312}" type="pres">
      <dgm:prSet presAssocID="{8B268160-F79F-4D66-9816-FD9E5983D587}" presName="vertThree" presStyleCnt="0"/>
      <dgm:spPr/>
    </dgm:pt>
    <dgm:pt modelId="{E7F864E2-4877-455E-84C3-FD328A480B4A}" type="pres">
      <dgm:prSet presAssocID="{8B268160-F79F-4D66-9816-FD9E5983D587}" presName="txThree" presStyleLbl="node3" presStyleIdx="2" presStyleCnt="3">
        <dgm:presLayoutVars>
          <dgm:chPref val="3"/>
        </dgm:presLayoutVars>
      </dgm:prSet>
      <dgm:spPr/>
    </dgm:pt>
    <dgm:pt modelId="{DCF8D78B-10FB-4BFB-9AA8-60CAEC120AF1}" type="pres">
      <dgm:prSet presAssocID="{8B268160-F79F-4D66-9816-FD9E5983D587}" presName="horzThree" presStyleCnt="0"/>
      <dgm:spPr/>
    </dgm:pt>
  </dgm:ptLst>
  <dgm:cxnLst>
    <dgm:cxn modelId="{82031306-3B23-4B8A-A25D-E9ABF7304CC6}" type="presOf" srcId="{50C4CD2F-0431-4D98-9EA0-2E32C5A4A107}" destId="{38029E62-9C37-4707-8031-502C5AD625A1}" srcOrd="0" destOrd="0" presId="urn:microsoft.com/office/officeart/2005/8/layout/hierarchy4"/>
    <dgm:cxn modelId="{4CAB0032-D2F6-489B-A9C2-05A1B4FB4E88}" srcId="{7197C0BE-184A-4BF0-8C26-AC98922746F0}" destId="{A33AF7C7-859A-4BE2-ABD9-888C2904391C}" srcOrd="1" destOrd="0" parTransId="{E4355EF1-FB08-4E2B-A4D5-6AEE2A3114B5}" sibTransId="{65D66BD6-FE99-4E51-B12D-7469051CB82D}"/>
    <dgm:cxn modelId="{CD69E63A-80F9-4B4D-8EE1-65A03D3EC9C4}" type="presOf" srcId="{2CA044DA-6E5F-42E9-A400-ACA1BC3B758A}" destId="{9F408DC3-117C-4099-8248-D83CE644D3CB}" srcOrd="0" destOrd="0" presId="urn:microsoft.com/office/officeart/2005/8/layout/hierarchy4"/>
    <dgm:cxn modelId="{8A112E63-86C4-4096-AEBB-B5916DD997F4}" type="presOf" srcId="{A33AF7C7-859A-4BE2-ABD9-888C2904391C}" destId="{0E80C458-EBD6-4A2A-A9E2-166226AA31E3}" srcOrd="0" destOrd="0" presId="urn:microsoft.com/office/officeart/2005/8/layout/hierarchy4"/>
    <dgm:cxn modelId="{99812065-AC81-4B9D-BE1E-5E421E241752}" type="presOf" srcId="{8B268160-F79F-4D66-9816-FD9E5983D587}" destId="{E7F864E2-4877-455E-84C3-FD328A480B4A}" srcOrd="0" destOrd="0" presId="urn:microsoft.com/office/officeart/2005/8/layout/hierarchy4"/>
    <dgm:cxn modelId="{B48ACD69-217C-4E22-A63B-23385B3A03A2}" srcId="{2CA044DA-6E5F-42E9-A400-ACA1BC3B758A}" destId="{87C476FB-EABB-483E-8741-33E07436C42B}" srcOrd="1" destOrd="0" parTransId="{9284007B-37C3-40D4-95F8-D1AF480DD0A9}" sibTransId="{7121C4E1-2E11-4BEF-99D3-A1109584BE3A}"/>
    <dgm:cxn modelId="{D47BE64D-FB27-461C-ACEF-0E2A463600C1}" type="presOf" srcId="{E55C5C75-E662-4FF4-81E4-2FDC8CA7B28B}" destId="{D87139CA-3B40-4194-9B8E-D34460507949}" srcOrd="0" destOrd="0" presId="urn:microsoft.com/office/officeart/2005/8/layout/hierarchy4"/>
    <dgm:cxn modelId="{68992974-5894-47C5-8E96-7FDF3AA10A7C}" type="presOf" srcId="{87C476FB-EABB-483E-8741-33E07436C42B}" destId="{1D65BFFB-B0C5-4D90-9CF0-98BB1B77CF52}" srcOrd="0" destOrd="0" presId="urn:microsoft.com/office/officeart/2005/8/layout/hierarchy4"/>
    <dgm:cxn modelId="{2722CA57-C56D-4E35-8201-BCD7F8ECE7CB}" srcId="{7197C0BE-184A-4BF0-8C26-AC98922746F0}" destId="{E55C5C75-E662-4FF4-81E4-2FDC8CA7B28B}" srcOrd="0" destOrd="0" parTransId="{4F322FD1-0529-4D8E-887B-E67F1171B25C}" sibTransId="{03D27D64-1F3D-4C98-9A9C-CB6A6297EC4C}"/>
    <dgm:cxn modelId="{1C25607C-01CD-4ED6-A792-BCC9C2073672}" srcId="{50C4CD2F-0431-4D98-9EA0-2E32C5A4A107}" destId="{2CA044DA-6E5F-42E9-A400-ACA1BC3B758A}" srcOrd="0" destOrd="0" parTransId="{778612BB-D79F-4CE5-A54F-43E9D5EAF22C}" sibTransId="{9F6CA503-32C5-4B68-AD6D-770FE9D89DA0}"/>
    <dgm:cxn modelId="{925080B0-68D0-4349-85D1-5422DACB97CA}" srcId="{2CA044DA-6E5F-42E9-A400-ACA1BC3B758A}" destId="{7197C0BE-184A-4BF0-8C26-AC98922746F0}" srcOrd="0" destOrd="0" parTransId="{DA62E946-9B99-41D9-B1C6-4F69C7F0BC98}" sibTransId="{B134F035-7249-49F6-963C-1A14139F9A10}"/>
    <dgm:cxn modelId="{F3E45BC9-7173-4CAC-AD4F-8C2E3728B236}" srcId="{87C476FB-EABB-483E-8741-33E07436C42B}" destId="{8B268160-F79F-4D66-9816-FD9E5983D587}" srcOrd="0" destOrd="0" parTransId="{49F93545-6ECB-48F5-9402-AFBE683B6782}" sibTransId="{1A227632-6202-448C-B9D7-8EFB77525E3A}"/>
    <dgm:cxn modelId="{D0B2E1F8-7F03-49D0-8A5A-C05D4CDCC3AA}" type="presOf" srcId="{7197C0BE-184A-4BF0-8C26-AC98922746F0}" destId="{05AE3EA3-86A3-4A1D-BE2D-671E4598E12E}" srcOrd="0" destOrd="0" presId="urn:microsoft.com/office/officeart/2005/8/layout/hierarchy4"/>
    <dgm:cxn modelId="{CA2E56FE-7DE7-4981-9B42-FFEFC4BA302C}" type="presParOf" srcId="{38029E62-9C37-4707-8031-502C5AD625A1}" destId="{A31AE806-1514-4D5A-BA53-188169E6339A}" srcOrd="0" destOrd="0" presId="urn:microsoft.com/office/officeart/2005/8/layout/hierarchy4"/>
    <dgm:cxn modelId="{C782AC2B-5CB2-4AAE-B109-92A240E41DA9}" type="presParOf" srcId="{A31AE806-1514-4D5A-BA53-188169E6339A}" destId="{9F408DC3-117C-4099-8248-D83CE644D3CB}" srcOrd="0" destOrd="0" presId="urn:microsoft.com/office/officeart/2005/8/layout/hierarchy4"/>
    <dgm:cxn modelId="{3BC80309-4ED2-4A9C-B84F-CBC0EDA00709}" type="presParOf" srcId="{A31AE806-1514-4D5A-BA53-188169E6339A}" destId="{1A9D3586-17F9-45D4-869A-CE098431D4F1}" srcOrd="1" destOrd="0" presId="urn:microsoft.com/office/officeart/2005/8/layout/hierarchy4"/>
    <dgm:cxn modelId="{15D732ED-9BB1-4593-8D9F-6D21F9121321}" type="presParOf" srcId="{A31AE806-1514-4D5A-BA53-188169E6339A}" destId="{E8389928-CF31-4DD2-8694-36965BBFF098}" srcOrd="2" destOrd="0" presId="urn:microsoft.com/office/officeart/2005/8/layout/hierarchy4"/>
    <dgm:cxn modelId="{712B9EED-3269-48CB-AC47-814F139A6339}" type="presParOf" srcId="{E8389928-CF31-4DD2-8694-36965BBFF098}" destId="{57ED1B46-50C9-4B22-98D3-789D6E46E940}" srcOrd="0" destOrd="0" presId="urn:microsoft.com/office/officeart/2005/8/layout/hierarchy4"/>
    <dgm:cxn modelId="{C2CB3D84-A549-473D-9F3C-8452AF9D420A}" type="presParOf" srcId="{57ED1B46-50C9-4B22-98D3-789D6E46E940}" destId="{05AE3EA3-86A3-4A1D-BE2D-671E4598E12E}" srcOrd="0" destOrd="0" presId="urn:microsoft.com/office/officeart/2005/8/layout/hierarchy4"/>
    <dgm:cxn modelId="{03A39671-C7E4-4838-9CBC-F9281FB49097}" type="presParOf" srcId="{57ED1B46-50C9-4B22-98D3-789D6E46E940}" destId="{5BC927AF-A92D-4FAF-B001-E216E68D6C48}" srcOrd="1" destOrd="0" presId="urn:microsoft.com/office/officeart/2005/8/layout/hierarchy4"/>
    <dgm:cxn modelId="{43A90611-A269-43AC-B57D-69986CFA7BF4}" type="presParOf" srcId="{57ED1B46-50C9-4B22-98D3-789D6E46E940}" destId="{414C5F22-E6CA-4E17-BB38-C310CF9FE7D9}" srcOrd="2" destOrd="0" presId="urn:microsoft.com/office/officeart/2005/8/layout/hierarchy4"/>
    <dgm:cxn modelId="{5F716209-D519-4B43-A747-880906ADC90B}" type="presParOf" srcId="{414C5F22-E6CA-4E17-BB38-C310CF9FE7D9}" destId="{205447E4-083F-4633-BDA0-9B808B01CF47}" srcOrd="0" destOrd="0" presId="urn:microsoft.com/office/officeart/2005/8/layout/hierarchy4"/>
    <dgm:cxn modelId="{7B31BEE4-F8C4-4E2B-90F6-4C7AD0B469AF}" type="presParOf" srcId="{205447E4-083F-4633-BDA0-9B808B01CF47}" destId="{D87139CA-3B40-4194-9B8E-D34460507949}" srcOrd="0" destOrd="0" presId="urn:microsoft.com/office/officeart/2005/8/layout/hierarchy4"/>
    <dgm:cxn modelId="{32EA0CDA-23ED-4FC7-B775-903643DBB42C}" type="presParOf" srcId="{205447E4-083F-4633-BDA0-9B808B01CF47}" destId="{C6C3A68D-3AB3-4A48-A52D-24DC0FE9CD57}" srcOrd="1" destOrd="0" presId="urn:microsoft.com/office/officeart/2005/8/layout/hierarchy4"/>
    <dgm:cxn modelId="{E66075AB-90C6-46A7-B923-CCE269AAEA85}" type="presParOf" srcId="{414C5F22-E6CA-4E17-BB38-C310CF9FE7D9}" destId="{74C36734-B8B0-4567-9C60-62D0FA43A215}" srcOrd="1" destOrd="0" presId="urn:microsoft.com/office/officeart/2005/8/layout/hierarchy4"/>
    <dgm:cxn modelId="{9B8D0091-3FC8-4909-8C5A-30CC961AEFCB}" type="presParOf" srcId="{414C5F22-E6CA-4E17-BB38-C310CF9FE7D9}" destId="{344B58FD-86B6-4023-8028-D7334CD4A91C}" srcOrd="2" destOrd="0" presId="urn:microsoft.com/office/officeart/2005/8/layout/hierarchy4"/>
    <dgm:cxn modelId="{298B0FA9-6A9A-4BC7-B4BB-FE706B3595CE}" type="presParOf" srcId="{344B58FD-86B6-4023-8028-D7334CD4A91C}" destId="{0E80C458-EBD6-4A2A-A9E2-166226AA31E3}" srcOrd="0" destOrd="0" presId="urn:microsoft.com/office/officeart/2005/8/layout/hierarchy4"/>
    <dgm:cxn modelId="{1B8A5672-8755-416E-A21B-FA09C4DED6F5}" type="presParOf" srcId="{344B58FD-86B6-4023-8028-D7334CD4A91C}" destId="{B7DECE4E-8B92-4CA8-A7C1-323A97FB5263}" srcOrd="1" destOrd="0" presId="urn:microsoft.com/office/officeart/2005/8/layout/hierarchy4"/>
    <dgm:cxn modelId="{B2EAAD39-4324-438E-8F7C-897742707F95}" type="presParOf" srcId="{E8389928-CF31-4DD2-8694-36965BBFF098}" destId="{FD0D021B-2F61-437F-9091-61ABEEADA35E}" srcOrd="1" destOrd="0" presId="urn:microsoft.com/office/officeart/2005/8/layout/hierarchy4"/>
    <dgm:cxn modelId="{F89C5C6A-5828-41CE-B6CD-3F06B1DD4042}" type="presParOf" srcId="{E8389928-CF31-4DD2-8694-36965BBFF098}" destId="{CFEB2571-0D74-4572-8A90-A7F575449B67}" srcOrd="2" destOrd="0" presId="urn:microsoft.com/office/officeart/2005/8/layout/hierarchy4"/>
    <dgm:cxn modelId="{88BB4D3D-338C-4449-AC36-15ABA36F6BFB}" type="presParOf" srcId="{CFEB2571-0D74-4572-8A90-A7F575449B67}" destId="{1D65BFFB-B0C5-4D90-9CF0-98BB1B77CF52}" srcOrd="0" destOrd="0" presId="urn:microsoft.com/office/officeart/2005/8/layout/hierarchy4"/>
    <dgm:cxn modelId="{10E344B9-ADB6-42BC-BE1E-CE746B2EBF4A}" type="presParOf" srcId="{CFEB2571-0D74-4572-8A90-A7F575449B67}" destId="{261D3B9A-E131-4258-B112-759DBF6C917E}" srcOrd="1" destOrd="0" presId="urn:microsoft.com/office/officeart/2005/8/layout/hierarchy4"/>
    <dgm:cxn modelId="{E0AABF3B-18C3-4928-9A37-622590F8BF08}" type="presParOf" srcId="{CFEB2571-0D74-4572-8A90-A7F575449B67}" destId="{051B4E1D-21B3-452F-B9E0-9D62DBE98988}" srcOrd="2" destOrd="0" presId="urn:microsoft.com/office/officeart/2005/8/layout/hierarchy4"/>
    <dgm:cxn modelId="{53D1CEB7-156F-40EB-AEB1-55E8DCE31C59}" type="presParOf" srcId="{051B4E1D-21B3-452F-B9E0-9D62DBE98988}" destId="{E81FF7B5-5990-4904-883A-35DB3E607312}" srcOrd="0" destOrd="0" presId="urn:microsoft.com/office/officeart/2005/8/layout/hierarchy4"/>
    <dgm:cxn modelId="{C533E6AC-C8CE-4CB9-AB8C-16DC8630D8B2}" type="presParOf" srcId="{E81FF7B5-5990-4904-883A-35DB3E607312}" destId="{E7F864E2-4877-455E-84C3-FD328A480B4A}" srcOrd="0" destOrd="0" presId="urn:microsoft.com/office/officeart/2005/8/layout/hierarchy4"/>
    <dgm:cxn modelId="{92E17A06-17E1-46CB-BB88-7258F837F533}" type="presParOf" srcId="{E81FF7B5-5990-4904-883A-35DB3E607312}" destId="{DCF8D78B-10FB-4BFB-9AA8-60CAEC120AF1}"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E0842F-EC87-4C27-8580-0BB6AB29ACD2}" type="doc">
      <dgm:prSet loTypeId="urn:microsoft.com/office/officeart/2005/8/layout/hierarchy4" loCatId="relationship" qsTypeId="urn:microsoft.com/office/officeart/2005/8/quickstyle/simple1" qsCatId="simple" csTypeId="urn:microsoft.com/office/officeart/2005/8/colors/accent1_5" csCatId="accent1" phldr="1"/>
      <dgm:spPr/>
      <dgm:t>
        <a:bodyPr/>
        <a:lstStyle/>
        <a:p>
          <a:endParaRPr lang="en-US"/>
        </a:p>
      </dgm:t>
    </dgm:pt>
    <dgm:pt modelId="{149A00B7-74F1-4928-858C-790E805CC7E5}">
      <dgm:prSet phldrT="[Text]"/>
      <dgm:spPr/>
      <dgm:t>
        <a:bodyPr/>
        <a:lstStyle/>
        <a:p>
          <a:r>
            <a:rPr lang="en-US" dirty="0"/>
            <a:t>Genetic Endowments and Special Abilities</a:t>
          </a:r>
        </a:p>
      </dgm:t>
    </dgm:pt>
    <dgm:pt modelId="{2B4EFF57-911F-4CD3-ACFF-5ACC9533D3CF}" type="parTrans" cxnId="{8ADCC79F-405E-4C37-AF1E-BB6FDDBD10D2}">
      <dgm:prSet/>
      <dgm:spPr/>
      <dgm:t>
        <a:bodyPr/>
        <a:lstStyle/>
        <a:p>
          <a:endParaRPr lang="en-US"/>
        </a:p>
      </dgm:t>
    </dgm:pt>
    <dgm:pt modelId="{2C4779BD-94CA-425C-90FA-9E13CF3541D1}" type="sibTrans" cxnId="{8ADCC79F-405E-4C37-AF1E-BB6FDDBD10D2}">
      <dgm:prSet/>
      <dgm:spPr/>
      <dgm:t>
        <a:bodyPr/>
        <a:lstStyle/>
        <a:p>
          <a:endParaRPr lang="en-US"/>
        </a:p>
      </dgm:t>
    </dgm:pt>
    <dgm:pt modelId="{FF7A2F24-421D-4709-B27C-702B17065483}">
      <dgm:prSet phldrT="[Text]"/>
      <dgm:spPr/>
      <dgm:t>
        <a:bodyPr/>
        <a:lstStyle/>
        <a:p>
          <a:r>
            <a:rPr lang="en-US" dirty="0"/>
            <a:t>Physical Appearance</a:t>
          </a:r>
        </a:p>
      </dgm:t>
    </dgm:pt>
    <dgm:pt modelId="{5578EC8D-4708-4BED-AB8A-C401B4770031}" type="parTrans" cxnId="{E4A273E9-68E5-42BD-BE3A-F83549112A21}">
      <dgm:prSet/>
      <dgm:spPr/>
      <dgm:t>
        <a:bodyPr/>
        <a:lstStyle/>
        <a:p>
          <a:endParaRPr lang="en-US"/>
        </a:p>
      </dgm:t>
    </dgm:pt>
    <dgm:pt modelId="{327076F8-22B6-4782-915E-6BA7F5CD73A1}" type="sibTrans" cxnId="{E4A273E9-68E5-42BD-BE3A-F83549112A21}">
      <dgm:prSet/>
      <dgm:spPr/>
      <dgm:t>
        <a:bodyPr/>
        <a:lstStyle/>
        <a:p>
          <a:endParaRPr lang="en-US"/>
        </a:p>
      </dgm:t>
    </dgm:pt>
    <dgm:pt modelId="{0C265F89-3C8E-421A-9DA0-FAF736EBE47E}">
      <dgm:prSet phldrT="[Text]"/>
      <dgm:spPr/>
      <dgm:t>
        <a:bodyPr/>
        <a:lstStyle/>
        <a:p>
          <a:r>
            <a:rPr lang="en-US" dirty="0"/>
            <a:t>Handicaps</a:t>
          </a:r>
        </a:p>
      </dgm:t>
    </dgm:pt>
    <dgm:pt modelId="{DE7EC767-F314-4205-A88B-4EF2D3828777}" type="parTrans" cxnId="{1B091DC9-509B-454C-A200-73ADDB0F50BF}">
      <dgm:prSet/>
      <dgm:spPr/>
      <dgm:t>
        <a:bodyPr/>
        <a:lstStyle/>
        <a:p>
          <a:endParaRPr lang="en-US"/>
        </a:p>
      </dgm:t>
    </dgm:pt>
    <dgm:pt modelId="{B7903690-6E59-4009-9B0B-B1304AFA30E2}" type="sibTrans" cxnId="{1B091DC9-509B-454C-A200-73ADDB0F50BF}">
      <dgm:prSet/>
      <dgm:spPr/>
      <dgm:t>
        <a:bodyPr/>
        <a:lstStyle/>
        <a:p>
          <a:endParaRPr lang="en-US"/>
        </a:p>
      </dgm:t>
    </dgm:pt>
    <dgm:pt modelId="{A21F08CB-B72D-4C4E-B9E1-634518F45C98}">
      <dgm:prSet phldrT="[Text]"/>
      <dgm:spPr/>
      <dgm:t>
        <a:bodyPr/>
        <a:lstStyle/>
        <a:p>
          <a:r>
            <a:rPr lang="en-US" dirty="0"/>
            <a:t>Sex</a:t>
          </a:r>
        </a:p>
      </dgm:t>
    </dgm:pt>
    <dgm:pt modelId="{ED5A00B1-A199-473B-8AB9-3645ACC61576}" type="parTrans" cxnId="{8028C2A4-4FA7-45FD-8716-11B5C50669FC}">
      <dgm:prSet/>
      <dgm:spPr/>
      <dgm:t>
        <a:bodyPr/>
        <a:lstStyle/>
        <a:p>
          <a:endParaRPr lang="en-US"/>
        </a:p>
      </dgm:t>
    </dgm:pt>
    <dgm:pt modelId="{6FACE81B-288C-4E43-99CD-0390778AFE25}" type="sibTrans" cxnId="{8028C2A4-4FA7-45FD-8716-11B5C50669FC}">
      <dgm:prSet/>
      <dgm:spPr/>
      <dgm:t>
        <a:bodyPr/>
        <a:lstStyle/>
        <a:p>
          <a:endParaRPr lang="en-US"/>
        </a:p>
      </dgm:t>
    </dgm:pt>
    <dgm:pt modelId="{12838FC1-ED9B-4B1B-B87F-C51CBCC39D8B}">
      <dgm:prSet phldrT="[Text]"/>
      <dgm:spPr/>
      <dgm:t>
        <a:bodyPr/>
        <a:lstStyle/>
        <a:p>
          <a:r>
            <a:rPr lang="en-US" dirty="0"/>
            <a:t>Race</a:t>
          </a:r>
        </a:p>
      </dgm:t>
    </dgm:pt>
    <dgm:pt modelId="{483A48CC-F6AB-4EB8-A6F2-03ED459F4B9A}" type="parTrans" cxnId="{A7D556FE-3743-4DCF-9FCD-7C17BB314F1B}">
      <dgm:prSet/>
      <dgm:spPr/>
      <dgm:t>
        <a:bodyPr/>
        <a:lstStyle/>
        <a:p>
          <a:endParaRPr lang="en-US"/>
        </a:p>
      </dgm:t>
    </dgm:pt>
    <dgm:pt modelId="{BA4F06F4-97F1-4759-BC18-37CE3F27F50B}" type="sibTrans" cxnId="{A7D556FE-3743-4DCF-9FCD-7C17BB314F1B}">
      <dgm:prSet/>
      <dgm:spPr/>
      <dgm:t>
        <a:bodyPr/>
        <a:lstStyle/>
        <a:p>
          <a:endParaRPr lang="en-US"/>
        </a:p>
      </dgm:t>
    </dgm:pt>
    <dgm:pt modelId="{FFFEF375-1DBE-4EDF-8D22-2996BCD52134}" type="pres">
      <dgm:prSet presAssocID="{44E0842F-EC87-4C27-8580-0BB6AB29ACD2}" presName="Name0" presStyleCnt="0">
        <dgm:presLayoutVars>
          <dgm:chPref val="1"/>
          <dgm:dir/>
          <dgm:animOne val="branch"/>
          <dgm:animLvl val="lvl"/>
          <dgm:resizeHandles/>
        </dgm:presLayoutVars>
      </dgm:prSet>
      <dgm:spPr/>
    </dgm:pt>
    <dgm:pt modelId="{F59CACDD-959D-453A-B43D-AE38D096D034}" type="pres">
      <dgm:prSet presAssocID="{149A00B7-74F1-4928-858C-790E805CC7E5}" presName="vertOne" presStyleCnt="0"/>
      <dgm:spPr/>
    </dgm:pt>
    <dgm:pt modelId="{8CFB3B75-A3F2-40C6-A5EE-0C23A4FA0CA7}" type="pres">
      <dgm:prSet presAssocID="{149A00B7-74F1-4928-858C-790E805CC7E5}" presName="txOne" presStyleLbl="node0" presStyleIdx="0" presStyleCnt="1">
        <dgm:presLayoutVars>
          <dgm:chPref val="3"/>
        </dgm:presLayoutVars>
      </dgm:prSet>
      <dgm:spPr/>
    </dgm:pt>
    <dgm:pt modelId="{90881E43-8B6A-4B32-BEFA-6DE982CCB070}" type="pres">
      <dgm:prSet presAssocID="{149A00B7-74F1-4928-858C-790E805CC7E5}" presName="parTransOne" presStyleCnt="0"/>
      <dgm:spPr/>
    </dgm:pt>
    <dgm:pt modelId="{1AE61BC4-F60E-42AC-A6E0-8B8E022A3F07}" type="pres">
      <dgm:prSet presAssocID="{149A00B7-74F1-4928-858C-790E805CC7E5}" presName="horzOne" presStyleCnt="0"/>
      <dgm:spPr/>
    </dgm:pt>
    <dgm:pt modelId="{B53C9D20-3903-4513-8646-CA416B4D1347}" type="pres">
      <dgm:prSet presAssocID="{FF7A2F24-421D-4709-B27C-702B17065483}" presName="vertTwo" presStyleCnt="0"/>
      <dgm:spPr/>
    </dgm:pt>
    <dgm:pt modelId="{ADD0B085-2EB6-4339-B145-044EBA977311}" type="pres">
      <dgm:prSet presAssocID="{FF7A2F24-421D-4709-B27C-702B17065483}" presName="txTwo" presStyleLbl="node2" presStyleIdx="0" presStyleCnt="2">
        <dgm:presLayoutVars>
          <dgm:chPref val="3"/>
        </dgm:presLayoutVars>
      </dgm:prSet>
      <dgm:spPr/>
    </dgm:pt>
    <dgm:pt modelId="{FB1ADBC6-719D-4C49-A877-123E011E545E}" type="pres">
      <dgm:prSet presAssocID="{FF7A2F24-421D-4709-B27C-702B17065483}" presName="parTransTwo" presStyleCnt="0"/>
      <dgm:spPr/>
    </dgm:pt>
    <dgm:pt modelId="{30DE2A7E-B654-4D76-9CF7-A241AD689E8C}" type="pres">
      <dgm:prSet presAssocID="{FF7A2F24-421D-4709-B27C-702B17065483}" presName="horzTwo" presStyleCnt="0"/>
      <dgm:spPr/>
    </dgm:pt>
    <dgm:pt modelId="{E5C67D9A-FA24-4BCC-9DED-8A06AE6FA4F0}" type="pres">
      <dgm:prSet presAssocID="{0C265F89-3C8E-421A-9DA0-FAF736EBE47E}" presName="vertThree" presStyleCnt="0"/>
      <dgm:spPr/>
    </dgm:pt>
    <dgm:pt modelId="{B9438CA0-0012-4160-8839-2CB70AC7C42A}" type="pres">
      <dgm:prSet presAssocID="{0C265F89-3C8E-421A-9DA0-FAF736EBE47E}" presName="txThree" presStyleLbl="node3" presStyleIdx="0" presStyleCnt="2">
        <dgm:presLayoutVars>
          <dgm:chPref val="3"/>
        </dgm:presLayoutVars>
      </dgm:prSet>
      <dgm:spPr/>
    </dgm:pt>
    <dgm:pt modelId="{C4C2A7D7-0A92-4E4C-BE4A-5CC2EF99C5DA}" type="pres">
      <dgm:prSet presAssocID="{0C265F89-3C8E-421A-9DA0-FAF736EBE47E}" presName="horzThree" presStyleCnt="0"/>
      <dgm:spPr/>
    </dgm:pt>
    <dgm:pt modelId="{A73C2B64-90BE-4B51-9892-94DB692768D8}" type="pres">
      <dgm:prSet presAssocID="{327076F8-22B6-4782-915E-6BA7F5CD73A1}" presName="sibSpaceTwo" presStyleCnt="0"/>
      <dgm:spPr/>
    </dgm:pt>
    <dgm:pt modelId="{AD2465FE-56F1-43EB-B650-8FF5E7AA831C}" type="pres">
      <dgm:prSet presAssocID="{A21F08CB-B72D-4C4E-B9E1-634518F45C98}" presName="vertTwo" presStyleCnt="0"/>
      <dgm:spPr/>
    </dgm:pt>
    <dgm:pt modelId="{306B50B1-5DC9-4904-A227-60B289F4BC90}" type="pres">
      <dgm:prSet presAssocID="{A21F08CB-B72D-4C4E-B9E1-634518F45C98}" presName="txTwo" presStyleLbl="node2" presStyleIdx="1" presStyleCnt="2">
        <dgm:presLayoutVars>
          <dgm:chPref val="3"/>
        </dgm:presLayoutVars>
      </dgm:prSet>
      <dgm:spPr/>
    </dgm:pt>
    <dgm:pt modelId="{4D41C030-38B0-4BCC-B749-54F9AC32A57A}" type="pres">
      <dgm:prSet presAssocID="{A21F08CB-B72D-4C4E-B9E1-634518F45C98}" presName="parTransTwo" presStyleCnt="0"/>
      <dgm:spPr/>
    </dgm:pt>
    <dgm:pt modelId="{3D78B3A8-86D6-49B5-AE9E-ADE32A60A9BE}" type="pres">
      <dgm:prSet presAssocID="{A21F08CB-B72D-4C4E-B9E1-634518F45C98}" presName="horzTwo" presStyleCnt="0"/>
      <dgm:spPr/>
    </dgm:pt>
    <dgm:pt modelId="{661B7659-CCA7-4EA8-A0E2-9BE9BCE25006}" type="pres">
      <dgm:prSet presAssocID="{12838FC1-ED9B-4B1B-B87F-C51CBCC39D8B}" presName="vertThree" presStyleCnt="0"/>
      <dgm:spPr/>
    </dgm:pt>
    <dgm:pt modelId="{3ABF5ACC-8E46-4984-9A2E-7C36F29D4A08}" type="pres">
      <dgm:prSet presAssocID="{12838FC1-ED9B-4B1B-B87F-C51CBCC39D8B}" presName="txThree" presStyleLbl="node3" presStyleIdx="1" presStyleCnt="2">
        <dgm:presLayoutVars>
          <dgm:chPref val="3"/>
        </dgm:presLayoutVars>
      </dgm:prSet>
      <dgm:spPr/>
    </dgm:pt>
    <dgm:pt modelId="{423118D1-1035-4C58-91AC-1B098ADA8CE6}" type="pres">
      <dgm:prSet presAssocID="{12838FC1-ED9B-4B1B-B87F-C51CBCC39D8B}" presName="horzThree" presStyleCnt="0"/>
      <dgm:spPr/>
    </dgm:pt>
  </dgm:ptLst>
  <dgm:cxnLst>
    <dgm:cxn modelId="{E50E5622-7D7F-4306-89D3-9713529AE097}" type="presOf" srcId="{149A00B7-74F1-4928-858C-790E805CC7E5}" destId="{8CFB3B75-A3F2-40C6-A5EE-0C23A4FA0CA7}" srcOrd="0" destOrd="0" presId="urn:microsoft.com/office/officeart/2005/8/layout/hierarchy4"/>
    <dgm:cxn modelId="{DD398133-D984-4C70-AE81-80B7EC4AEAA1}" type="presOf" srcId="{12838FC1-ED9B-4B1B-B87F-C51CBCC39D8B}" destId="{3ABF5ACC-8E46-4984-9A2E-7C36F29D4A08}" srcOrd="0" destOrd="0" presId="urn:microsoft.com/office/officeart/2005/8/layout/hierarchy4"/>
    <dgm:cxn modelId="{5542C63F-D47C-4A13-8723-2F12D1728A4F}" type="presOf" srcId="{FF7A2F24-421D-4709-B27C-702B17065483}" destId="{ADD0B085-2EB6-4339-B145-044EBA977311}" srcOrd="0" destOrd="0" presId="urn:microsoft.com/office/officeart/2005/8/layout/hierarchy4"/>
    <dgm:cxn modelId="{02DB8B41-BEEC-4E4C-8517-60DDC9891488}" type="presOf" srcId="{A21F08CB-B72D-4C4E-B9E1-634518F45C98}" destId="{306B50B1-5DC9-4904-A227-60B289F4BC90}" srcOrd="0" destOrd="0" presId="urn:microsoft.com/office/officeart/2005/8/layout/hierarchy4"/>
    <dgm:cxn modelId="{DB6A6F4F-0429-4410-A4E9-726EE298ECC6}" type="presOf" srcId="{0C265F89-3C8E-421A-9DA0-FAF736EBE47E}" destId="{B9438CA0-0012-4160-8839-2CB70AC7C42A}" srcOrd="0" destOrd="0" presId="urn:microsoft.com/office/officeart/2005/8/layout/hierarchy4"/>
    <dgm:cxn modelId="{8ADCC79F-405E-4C37-AF1E-BB6FDDBD10D2}" srcId="{44E0842F-EC87-4C27-8580-0BB6AB29ACD2}" destId="{149A00B7-74F1-4928-858C-790E805CC7E5}" srcOrd="0" destOrd="0" parTransId="{2B4EFF57-911F-4CD3-ACFF-5ACC9533D3CF}" sibTransId="{2C4779BD-94CA-425C-90FA-9E13CF3541D1}"/>
    <dgm:cxn modelId="{8028C2A4-4FA7-45FD-8716-11B5C50669FC}" srcId="{149A00B7-74F1-4928-858C-790E805CC7E5}" destId="{A21F08CB-B72D-4C4E-B9E1-634518F45C98}" srcOrd="1" destOrd="0" parTransId="{ED5A00B1-A199-473B-8AB9-3645ACC61576}" sibTransId="{6FACE81B-288C-4E43-99CD-0390778AFE25}"/>
    <dgm:cxn modelId="{1B091DC9-509B-454C-A200-73ADDB0F50BF}" srcId="{FF7A2F24-421D-4709-B27C-702B17065483}" destId="{0C265F89-3C8E-421A-9DA0-FAF736EBE47E}" srcOrd="0" destOrd="0" parTransId="{DE7EC767-F314-4205-A88B-4EF2D3828777}" sibTransId="{B7903690-6E59-4009-9B0B-B1304AFA30E2}"/>
    <dgm:cxn modelId="{E0806ACD-C92A-4512-BEB1-6542524F7B9E}" type="presOf" srcId="{44E0842F-EC87-4C27-8580-0BB6AB29ACD2}" destId="{FFFEF375-1DBE-4EDF-8D22-2996BCD52134}" srcOrd="0" destOrd="0" presId="urn:microsoft.com/office/officeart/2005/8/layout/hierarchy4"/>
    <dgm:cxn modelId="{E4A273E9-68E5-42BD-BE3A-F83549112A21}" srcId="{149A00B7-74F1-4928-858C-790E805CC7E5}" destId="{FF7A2F24-421D-4709-B27C-702B17065483}" srcOrd="0" destOrd="0" parTransId="{5578EC8D-4708-4BED-AB8A-C401B4770031}" sibTransId="{327076F8-22B6-4782-915E-6BA7F5CD73A1}"/>
    <dgm:cxn modelId="{A7D556FE-3743-4DCF-9FCD-7C17BB314F1B}" srcId="{A21F08CB-B72D-4C4E-B9E1-634518F45C98}" destId="{12838FC1-ED9B-4B1B-B87F-C51CBCC39D8B}" srcOrd="0" destOrd="0" parTransId="{483A48CC-F6AB-4EB8-A6F2-03ED459F4B9A}" sibTransId="{BA4F06F4-97F1-4759-BC18-37CE3F27F50B}"/>
    <dgm:cxn modelId="{43A07EBE-9D48-4537-A55E-12FEEFA2C112}" type="presParOf" srcId="{FFFEF375-1DBE-4EDF-8D22-2996BCD52134}" destId="{F59CACDD-959D-453A-B43D-AE38D096D034}" srcOrd="0" destOrd="0" presId="urn:microsoft.com/office/officeart/2005/8/layout/hierarchy4"/>
    <dgm:cxn modelId="{A511BF94-8DE5-40AC-A4EA-917A26A211B8}" type="presParOf" srcId="{F59CACDD-959D-453A-B43D-AE38D096D034}" destId="{8CFB3B75-A3F2-40C6-A5EE-0C23A4FA0CA7}" srcOrd="0" destOrd="0" presId="urn:microsoft.com/office/officeart/2005/8/layout/hierarchy4"/>
    <dgm:cxn modelId="{6B7F5DF5-EED6-460E-825D-699C446E6B5D}" type="presParOf" srcId="{F59CACDD-959D-453A-B43D-AE38D096D034}" destId="{90881E43-8B6A-4B32-BEFA-6DE982CCB070}" srcOrd="1" destOrd="0" presId="urn:microsoft.com/office/officeart/2005/8/layout/hierarchy4"/>
    <dgm:cxn modelId="{A378FEC6-D978-451F-A344-2A85D51F72CC}" type="presParOf" srcId="{F59CACDD-959D-453A-B43D-AE38D096D034}" destId="{1AE61BC4-F60E-42AC-A6E0-8B8E022A3F07}" srcOrd="2" destOrd="0" presId="urn:microsoft.com/office/officeart/2005/8/layout/hierarchy4"/>
    <dgm:cxn modelId="{899CBB2A-EDD2-4527-A8F1-FCBE478D9D2C}" type="presParOf" srcId="{1AE61BC4-F60E-42AC-A6E0-8B8E022A3F07}" destId="{B53C9D20-3903-4513-8646-CA416B4D1347}" srcOrd="0" destOrd="0" presId="urn:microsoft.com/office/officeart/2005/8/layout/hierarchy4"/>
    <dgm:cxn modelId="{C5ED4FF8-4401-4BA9-A97E-61151E72F582}" type="presParOf" srcId="{B53C9D20-3903-4513-8646-CA416B4D1347}" destId="{ADD0B085-2EB6-4339-B145-044EBA977311}" srcOrd="0" destOrd="0" presId="urn:microsoft.com/office/officeart/2005/8/layout/hierarchy4"/>
    <dgm:cxn modelId="{85A184B9-4C45-4224-B6B8-0819C446C775}" type="presParOf" srcId="{B53C9D20-3903-4513-8646-CA416B4D1347}" destId="{FB1ADBC6-719D-4C49-A877-123E011E545E}" srcOrd="1" destOrd="0" presId="urn:microsoft.com/office/officeart/2005/8/layout/hierarchy4"/>
    <dgm:cxn modelId="{0B85434A-418B-42D4-B438-73A46CB51533}" type="presParOf" srcId="{B53C9D20-3903-4513-8646-CA416B4D1347}" destId="{30DE2A7E-B654-4D76-9CF7-A241AD689E8C}" srcOrd="2" destOrd="0" presId="urn:microsoft.com/office/officeart/2005/8/layout/hierarchy4"/>
    <dgm:cxn modelId="{C699303A-4F50-4B73-B32B-F1F88D2AE5F1}" type="presParOf" srcId="{30DE2A7E-B654-4D76-9CF7-A241AD689E8C}" destId="{E5C67D9A-FA24-4BCC-9DED-8A06AE6FA4F0}" srcOrd="0" destOrd="0" presId="urn:microsoft.com/office/officeart/2005/8/layout/hierarchy4"/>
    <dgm:cxn modelId="{13AD4B1D-172B-4523-B832-5C4C0A81BE67}" type="presParOf" srcId="{E5C67D9A-FA24-4BCC-9DED-8A06AE6FA4F0}" destId="{B9438CA0-0012-4160-8839-2CB70AC7C42A}" srcOrd="0" destOrd="0" presId="urn:microsoft.com/office/officeart/2005/8/layout/hierarchy4"/>
    <dgm:cxn modelId="{E34F01F5-DB5D-4FCE-B532-0E9327C1F24C}" type="presParOf" srcId="{E5C67D9A-FA24-4BCC-9DED-8A06AE6FA4F0}" destId="{C4C2A7D7-0A92-4E4C-BE4A-5CC2EF99C5DA}" srcOrd="1" destOrd="0" presId="urn:microsoft.com/office/officeart/2005/8/layout/hierarchy4"/>
    <dgm:cxn modelId="{A0E93715-6C61-4D5F-A9F7-8D05418A8114}" type="presParOf" srcId="{1AE61BC4-F60E-42AC-A6E0-8B8E022A3F07}" destId="{A73C2B64-90BE-4B51-9892-94DB692768D8}" srcOrd="1" destOrd="0" presId="urn:microsoft.com/office/officeart/2005/8/layout/hierarchy4"/>
    <dgm:cxn modelId="{7489C205-D223-45F1-B689-77E5D13A0D04}" type="presParOf" srcId="{1AE61BC4-F60E-42AC-A6E0-8B8E022A3F07}" destId="{AD2465FE-56F1-43EB-B650-8FF5E7AA831C}" srcOrd="2" destOrd="0" presId="urn:microsoft.com/office/officeart/2005/8/layout/hierarchy4"/>
    <dgm:cxn modelId="{FB6C8DFE-6CC7-489F-9E63-BF7E455C51FA}" type="presParOf" srcId="{AD2465FE-56F1-43EB-B650-8FF5E7AA831C}" destId="{306B50B1-5DC9-4904-A227-60B289F4BC90}" srcOrd="0" destOrd="0" presId="urn:microsoft.com/office/officeart/2005/8/layout/hierarchy4"/>
    <dgm:cxn modelId="{27EDC099-1707-40DC-825D-78E952890273}" type="presParOf" srcId="{AD2465FE-56F1-43EB-B650-8FF5E7AA831C}" destId="{4D41C030-38B0-4BCC-B749-54F9AC32A57A}" srcOrd="1" destOrd="0" presId="urn:microsoft.com/office/officeart/2005/8/layout/hierarchy4"/>
    <dgm:cxn modelId="{7EACAAE5-FB92-4F4E-83C0-AC89EA745301}" type="presParOf" srcId="{AD2465FE-56F1-43EB-B650-8FF5E7AA831C}" destId="{3D78B3A8-86D6-49B5-AE9E-ADE32A60A9BE}" srcOrd="2" destOrd="0" presId="urn:microsoft.com/office/officeart/2005/8/layout/hierarchy4"/>
    <dgm:cxn modelId="{95D9CEBB-2DC9-49D7-990B-5D3C8428B984}" type="presParOf" srcId="{3D78B3A8-86D6-49B5-AE9E-ADE32A60A9BE}" destId="{661B7659-CCA7-4EA8-A0E2-9BE9BCE25006}" srcOrd="0" destOrd="0" presId="urn:microsoft.com/office/officeart/2005/8/layout/hierarchy4"/>
    <dgm:cxn modelId="{C424C1CD-AEAC-4F12-8DCD-A8F80C4B4462}" type="presParOf" srcId="{661B7659-CCA7-4EA8-A0E2-9BE9BCE25006}" destId="{3ABF5ACC-8E46-4984-9A2E-7C36F29D4A08}" srcOrd="0" destOrd="0" presId="urn:microsoft.com/office/officeart/2005/8/layout/hierarchy4"/>
    <dgm:cxn modelId="{255C5A52-04CB-4D86-8454-1D313ED6CEA3}" type="presParOf" srcId="{661B7659-CCA7-4EA8-A0E2-9BE9BCE25006}" destId="{423118D1-1035-4C58-91AC-1B098ADA8CE6}"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C4CD2F-0431-4D98-9EA0-2E32C5A4A107}" type="doc">
      <dgm:prSet loTypeId="urn:microsoft.com/office/officeart/2005/8/layout/hierarchy4" loCatId="list" qsTypeId="urn:microsoft.com/office/officeart/2005/8/quickstyle/simple1" qsCatId="simple" csTypeId="urn:microsoft.com/office/officeart/2005/8/colors/accent1_5" csCatId="accent1" phldr="1"/>
      <dgm:spPr/>
      <dgm:t>
        <a:bodyPr/>
        <a:lstStyle/>
        <a:p>
          <a:endParaRPr lang="en-US"/>
        </a:p>
      </dgm:t>
    </dgm:pt>
    <dgm:pt modelId="{2CA044DA-6E5F-42E9-A400-ACA1BC3B758A}">
      <dgm:prSet phldrT="[Text]"/>
      <dgm:spPr/>
      <dgm:t>
        <a:bodyPr/>
        <a:lstStyle/>
        <a:p>
          <a:r>
            <a:rPr lang="en-US" dirty="0"/>
            <a:t>Task Approach Skills</a:t>
          </a:r>
        </a:p>
      </dgm:t>
    </dgm:pt>
    <dgm:pt modelId="{778612BB-D79F-4CE5-A54F-43E9D5EAF22C}" type="parTrans" cxnId="{1C25607C-01CD-4ED6-A792-BCC9C2073672}">
      <dgm:prSet/>
      <dgm:spPr/>
      <dgm:t>
        <a:bodyPr/>
        <a:lstStyle/>
        <a:p>
          <a:endParaRPr lang="en-US"/>
        </a:p>
      </dgm:t>
    </dgm:pt>
    <dgm:pt modelId="{9F6CA503-32C5-4B68-AD6D-770FE9D89DA0}" type="sibTrans" cxnId="{1C25607C-01CD-4ED6-A792-BCC9C2073672}">
      <dgm:prSet/>
      <dgm:spPr/>
      <dgm:t>
        <a:bodyPr/>
        <a:lstStyle/>
        <a:p>
          <a:endParaRPr lang="en-US"/>
        </a:p>
      </dgm:t>
    </dgm:pt>
    <dgm:pt modelId="{E55C5C75-E662-4FF4-81E4-2FDC8CA7B28B}">
      <dgm:prSet phldrT="[Text]"/>
      <dgm:spPr/>
      <dgm:t>
        <a:bodyPr/>
        <a:lstStyle/>
        <a:p>
          <a:r>
            <a:rPr lang="en-US" dirty="0"/>
            <a:t>Perceptual &amp; Cognitive Processes</a:t>
          </a:r>
        </a:p>
      </dgm:t>
    </dgm:pt>
    <dgm:pt modelId="{4F322FD1-0529-4D8E-887B-E67F1171B25C}" type="parTrans" cxnId="{2722CA57-C56D-4E35-8201-BCD7F8ECE7CB}">
      <dgm:prSet/>
      <dgm:spPr/>
      <dgm:t>
        <a:bodyPr/>
        <a:lstStyle/>
        <a:p>
          <a:endParaRPr lang="en-US"/>
        </a:p>
      </dgm:t>
    </dgm:pt>
    <dgm:pt modelId="{03D27D64-1F3D-4C98-9A9C-CB6A6297EC4C}" type="sibTrans" cxnId="{2722CA57-C56D-4E35-8201-BCD7F8ECE7CB}">
      <dgm:prSet/>
      <dgm:spPr/>
      <dgm:t>
        <a:bodyPr/>
        <a:lstStyle/>
        <a:p>
          <a:endParaRPr lang="en-US"/>
        </a:p>
      </dgm:t>
    </dgm:pt>
    <dgm:pt modelId="{A33AF7C7-859A-4BE2-ABD9-888C2904391C}">
      <dgm:prSet phldrT="[Text]"/>
      <dgm:spPr/>
      <dgm:t>
        <a:bodyPr/>
        <a:lstStyle/>
        <a:p>
          <a:r>
            <a:rPr lang="en-US" dirty="0"/>
            <a:t>Emotional Responses</a:t>
          </a:r>
        </a:p>
      </dgm:t>
    </dgm:pt>
    <dgm:pt modelId="{E4355EF1-FB08-4E2B-A4D5-6AEE2A3114B5}" type="parTrans" cxnId="{4CAB0032-D2F6-489B-A9C2-05A1B4FB4E88}">
      <dgm:prSet/>
      <dgm:spPr/>
      <dgm:t>
        <a:bodyPr/>
        <a:lstStyle/>
        <a:p>
          <a:endParaRPr lang="en-US"/>
        </a:p>
      </dgm:t>
    </dgm:pt>
    <dgm:pt modelId="{65D66BD6-FE99-4E51-B12D-7469051CB82D}" type="sibTrans" cxnId="{4CAB0032-D2F6-489B-A9C2-05A1B4FB4E88}">
      <dgm:prSet/>
      <dgm:spPr/>
      <dgm:t>
        <a:bodyPr/>
        <a:lstStyle/>
        <a:p>
          <a:endParaRPr lang="en-US"/>
        </a:p>
      </dgm:t>
    </dgm:pt>
    <dgm:pt modelId="{87C476FB-EABB-483E-8741-33E07436C42B}">
      <dgm:prSet phldrT="[Text]"/>
      <dgm:spPr/>
      <dgm:t>
        <a:bodyPr/>
        <a:lstStyle/>
        <a:p>
          <a:r>
            <a:rPr lang="en-US" dirty="0"/>
            <a:t>Work Ethic</a:t>
          </a:r>
        </a:p>
      </dgm:t>
    </dgm:pt>
    <dgm:pt modelId="{9284007B-37C3-40D4-95F8-D1AF480DD0A9}" type="parTrans" cxnId="{B48ACD69-217C-4E22-A63B-23385B3A03A2}">
      <dgm:prSet/>
      <dgm:spPr/>
      <dgm:t>
        <a:bodyPr/>
        <a:lstStyle/>
        <a:p>
          <a:endParaRPr lang="en-US"/>
        </a:p>
      </dgm:t>
    </dgm:pt>
    <dgm:pt modelId="{7121C4E1-2E11-4BEF-99D3-A1109584BE3A}" type="sibTrans" cxnId="{B48ACD69-217C-4E22-A63B-23385B3A03A2}">
      <dgm:prSet/>
      <dgm:spPr/>
      <dgm:t>
        <a:bodyPr/>
        <a:lstStyle/>
        <a:p>
          <a:endParaRPr lang="en-US"/>
        </a:p>
      </dgm:t>
    </dgm:pt>
    <dgm:pt modelId="{8B268160-F79F-4D66-9816-FD9E5983D587}">
      <dgm:prSet phldrT="[Text]"/>
      <dgm:spPr/>
      <dgm:t>
        <a:bodyPr/>
        <a:lstStyle/>
        <a:p>
          <a:r>
            <a:rPr lang="en-US" dirty="0"/>
            <a:t>Attending</a:t>
          </a:r>
        </a:p>
      </dgm:t>
    </dgm:pt>
    <dgm:pt modelId="{49F93545-6ECB-48F5-9402-AFBE683B6782}" type="parTrans" cxnId="{F3E45BC9-7173-4CAC-AD4F-8C2E3728B236}">
      <dgm:prSet/>
      <dgm:spPr/>
      <dgm:t>
        <a:bodyPr/>
        <a:lstStyle/>
        <a:p>
          <a:endParaRPr lang="en-US"/>
        </a:p>
      </dgm:t>
    </dgm:pt>
    <dgm:pt modelId="{1A227632-6202-448C-B9D7-8EFB77525E3A}" type="sibTrans" cxnId="{F3E45BC9-7173-4CAC-AD4F-8C2E3728B236}">
      <dgm:prSet/>
      <dgm:spPr/>
      <dgm:t>
        <a:bodyPr/>
        <a:lstStyle/>
        <a:p>
          <a:endParaRPr lang="en-US"/>
        </a:p>
      </dgm:t>
    </dgm:pt>
    <dgm:pt modelId="{38029E62-9C37-4707-8031-502C5AD625A1}" type="pres">
      <dgm:prSet presAssocID="{50C4CD2F-0431-4D98-9EA0-2E32C5A4A107}" presName="Name0" presStyleCnt="0">
        <dgm:presLayoutVars>
          <dgm:chPref val="1"/>
          <dgm:dir/>
          <dgm:animOne val="branch"/>
          <dgm:animLvl val="lvl"/>
          <dgm:resizeHandles/>
        </dgm:presLayoutVars>
      </dgm:prSet>
      <dgm:spPr/>
    </dgm:pt>
    <dgm:pt modelId="{A31AE806-1514-4D5A-BA53-188169E6339A}" type="pres">
      <dgm:prSet presAssocID="{2CA044DA-6E5F-42E9-A400-ACA1BC3B758A}" presName="vertOne" presStyleCnt="0"/>
      <dgm:spPr/>
    </dgm:pt>
    <dgm:pt modelId="{9F408DC3-117C-4099-8248-D83CE644D3CB}" type="pres">
      <dgm:prSet presAssocID="{2CA044DA-6E5F-42E9-A400-ACA1BC3B758A}" presName="txOne" presStyleLbl="node0" presStyleIdx="0" presStyleCnt="1">
        <dgm:presLayoutVars>
          <dgm:chPref val="3"/>
        </dgm:presLayoutVars>
      </dgm:prSet>
      <dgm:spPr/>
    </dgm:pt>
    <dgm:pt modelId="{1A9D3586-17F9-45D4-869A-CE098431D4F1}" type="pres">
      <dgm:prSet presAssocID="{2CA044DA-6E5F-42E9-A400-ACA1BC3B758A}" presName="parTransOne" presStyleCnt="0"/>
      <dgm:spPr/>
    </dgm:pt>
    <dgm:pt modelId="{E8389928-CF31-4DD2-8694-36965BBFF098}" type="pres">
      <dgm:prSet presAssocID="{2CA044DA-6E5F-42E9-A400-ACA1BC3B758A}" presName="horzOne" presStyleCnt="0"/>
      <dgm:spPr/>
    </dgm:pt>
    <dgm:pt modelId="{71A3EEA2-36F3-40D4-9AEF-23FDAAA1C4FB}" type="pres">
      <dgm:prSet presAssocID="{E55C5C75-E662-4FF4-81E4-2FDC8CA7B28B}" presName="vertTwo" presStyleCnt="0"/>
      <dgm:spPr/>
    </dgm:pt>
    <dgm:pt modelId="{106693D8-2599-4287-BAF2-3BDCA50F6193}" type="pres">
      <dgm:prSet presAssocID="{E55C5C75-E662-4FF4-81E4-2FDC8CA7B28B}" presName="txTwo" presStyleLbl="node2" presStyleIdx="0" presStyleCnt="2">
        <dgm:presLayoutVars>
          <dgm:chPref val="3"/>
        </dgm:presLayoutVars>
      </dgm:prSet>
      <dgm:spPr/>
    </dgm:pt>
    <dgm:pt modelId="{40A32974-D517-4D32-B100-106922B509C1}" type="pres">
      <dgm:prSet presAssocID="{E55C5C75-E662-4FF4-81E4-2FDC8CA7B28B}" presName="parTransTwo" presStyleCnt="0"/>
      <dgm:spPr/>
    </dgm:pt>
    <dgm:pt modelId="{2EC48BBD-0C66-47E1-B843-88D4D1CA78D5}" type="pres">
      <dgm:prSet presAssocID="{E55C5C75-E662-4FF4-81E4-2FDC8CA7B28B}" presName="horzTwo" presStyleCnt="0"/>
      <dgm:spPr/>
    </dgm:pt>
    <dgm:pt modelId="{344B58FD-86B6-4023-8028-D7334CD4A91C}" type="pres">
      <dgm:prSet presAssocID="{A33AF7C7-859A-4BE2-ABD9-888C2904391C}" presName="vertThree" presStyleCnt="0"/>
      <dgm:spPr/>
    </dgm:pt>
    <dgm:pt modelId="{0E80C458-EBD6-4A2A-A9E2-166226AA31E3}" type="pres">
      <dgm:prSet presAssocID="{A33AF7C7-859A-4BE2-ABD9-888C2904391C}" presName="txThree" presStyleLbl="node3" presStyleIdx="0" presStyleCnt="2">
        <dgm:presLayoutVars>
          <dgm:chPref val="3"/>
        </dgm:presLayoutVars>
      </dgm:prSet>
      <dgm:spPr/>
    </dgm:pt>
    <dgm:pt modelId="{B7DECE4E-8B92-4CA8-A7C1-323A97FB5263}" type="pres">
      <dgm:prSet presAssocID="{A33AF7C7-859A-4BE2-ABD9-888C2904391C}" presName="horzThree" presStyleCnt="0"/>
      <dgm:spPr/>
    </dgm:pt>
    <dgm:pt modelId="{7D270838-57BC-4CFE-80A4-1CF17A1FA23F}" type="pres">
      <dgm:prSet presAssocID="{03D27D64-1F3D-4C98-9A9C-CB6A6297EC4C}" presName="sibSpaceTwo" presStyleCnt="0"/>
      <dgm:spPr/>
    </dgm:pt>
    <dgm:pt modelId="{CFEB2571-0D74-4572-8A90-A7F575449B67}" type="pres">
      <dgm:prSet presAssocID="{87C476FB-EABB-483E-8741-33E07436C42B}" presName="vertTwo" presStyleCnt="0"/>
      <dgm:spPr/>
    </dgm:pt>
    <dgm:pt modelId="{1D65BFFB-B0C5-4D90-9CF0-98BB1B77CF52}" type="pres">
      <dgm:prSet presAssocID="{87C476FB-EABB-483E-8741-33E07436C42B}" presName="txTwo" presStyleLbl="node2" presStyleIdx="1" presStyleCnt="2">
        <dgm:presLayoutVars>
          <dgm:chPref val="3"/>
        </dgm:presLayoutVars>
      </dgm:prSet>
      <dgm:spPr/>
    </dgm:pt>
    <dgm:pt modelId="{261D3B9A-E131-4258-B112-759DBF6C917E}" type="pres">
      <dgm:prSet presAssocID="{87C476FB-EABB-483E-8741-33E07436C42B}" presName="parTransTwo" presStyleCnt="0"/>
      <dgm:spPr/>
    </dgm:pt>
    <dgm:pt modelId="{051B4E1D-21B3-452F-B9E0-9D62DBE98988}" type="pres">
      <dgm:prSet presAssocID="{87C476FB-EABB-483E-8741-33E07436C42B}" presName="horzTwo" presStyleCnt="0"/>
      <dgm:spPr/>
    </dgm:pt>
    <dgm:pt modelId="{E81FF7B5-5990-4904-883A-35DB3E607312}" type="pres">
      <dgm:prSet presAssocID="{8B268160-F79F-4D66-9816-FD9E5983D587}" presName="vertThree" presStyleCnt="0"/>
      <dgm:spPr/>
    </dgm:pt>
    <dgm:pt modelId="{E7F864E2-4877-455E-84C3-FD328A480B4A}" type="pres">
      <dgm:prSet presAssocID="{8B268160-F79F-4D66-9816-FD9E5983D587}" presName="txThree" presStyleLbl="node3" presStyleIdx="1" presStyleCnt="2">
        <dgm:presLayoutVars>
          <dgm:chPref val="3"/>
        </dgm:presLayoutVars>
      </dgm:prSet>
      <dgm:spPr/>
    </dgm:pt>
    <dgm:pt modelId="{DCF8D78B-10FB-4BFB-9AA8-60CAEC120AF1}" type="pres">
      <dgm:prSet presAssocID="{8B268160-F79F-4D66-9816-FD9E5983D587}" presName="horzThree" presStyleCnt="0"/>
      <dgm:spPr/>
    </dgm:pt>
  </dgm:ptLst>
  <dgm:cxnLst>
    <dgm:cxn modelId="{82031306-3B23-4B8A-A25D-E9ABF7304CC6}" type="presOf" srcId="{50C4CD2F-0431-4D98-9EA0-2E32C5A4A107}" destId="{38029E62-9C37-4707-8031-502C5AD625A1}" srcOrd="0" destOrd="0" presId="urn:microsoft.com/office/officeart/2005/8/layout/hierarchy4"/>
    <dgm:cxn modelId="{4CAB0032-D2F6-489B-A9C2-05A1B4FB4E88}" srcId="{E55C5C75-E662-4FF4-81E4-2FDC8CA7B28B}" destId="{A33AF7C7-859A-4BE2-ABD9-888C2904391C}" srcOrd="0" destOrd="0" parTransId="{E4355EF1-FB08-4E2B-A4D5-6AEE2A3114B5}" sibTransId="{65D66BD6-FE99-4E51-B12D-7469051CB82D}"/>
    <dgm:cxn modelId="{CD69E63A-80F9-4B4D-8EE1-65A03D3EC9C4}" type="presOf" srcId="{2CA044DA-6E5F-42E9-A400-ACA1BC3B758A}" destId="{9F408DC3-117C-4099-8248-D83CE644D3CB}" srcOrd="0" destOrd="0" presId="urn:microsoft.com/office/officeart/2005/8/layout/hierarchy4"/>
    <dgm:cxn modelId="{99812065-AC81-4B9D-BE1E-5E421E241752}" type="presOf" srcId="{8B268160-F79F-4D66-9816-FD9E5983D587}" destId="{E7F864E2-4877-455E-84C3-FD328A480B4A}" srcOrd="0" destOrd="0" presId="urn:microsoft.com/office/officeart/2005/8/layout/hierarchy4"/>
    <dgm:cxn modelId="{B48ACD69-217C-4E22-A63B-23385B3A03A2}" srcId="{2CA044DA-6E5F-42E9-A400-ACA1BC3B758A}" destId="{87C476FB-EABB-483E-8741-33E07436C42B}" srcOrd="1" destOrd="0" parTransId="{9284007B-37C3-40D4-95F8-D1AF480DD0A9}" sibTransId="{7121C4E1-2E11-4BEF-99D3-A1109584BE3A}"/>
    <dgm:cxn modelId="{68992974-5894-47C5-8E96-7FDF3AA10A7C}" type="presOf" srcId="{87C476FB-EABB-483E-8741-33E07436C42B}" destId="{1D65BFFB-B0C5-4D90-9CF0-98BB1B77CF52}" srcOrd="0" destOrd="0" presId="urn:microsoft.com/office/officeart/2005/8/layout/hierarchy4"/>
    <dgm:cxn modelId="{2722CA57-C56D-4E35-8201-BCD7F8ECE7CB}" srcId="{2CA044DA-6E5F-42E9-A400-ACA1BC3B758A}" destId="{E55C5C75-E662-4FF4-81E4-2FDC8CA7B28B}" srcOrd="0" destOrd="0" parTransId="{4F322FD1-0529-4D8E-887B-E67F1171B25C}" sibTransId="{03D27D64-1F3D-4C98-9A9C-CB6A6297EC4C}"/>
    <dgm:cxn modelId="{1C25607C-01CD-4ED6-A792-BCC9C2073672}" srcId="{50C4CD2F-0431-4D98-9EA0-2E32C5A4A107}" destId="{2CA044DA-6E5F-42E9-A400-ACA1BC3B758A}" srcOrd="0" destOrd="0" parTransId="{778612BB-D79F-4CE5-A54F-43E9D5EAF22C}" sibTransId="{9F6CA503-32C5-4B68-AD6D-770FE9D89DA0}"/>
    <dgm:cxn modelId="{F1DAE9BF-4EBC-4D2C-9757-5D80980B7490}" type="presOf" srcId="{E55C5C75-E662-4FF4-81E4-2FDC8CA7B28B}" destId="{106693D8-2599-4287-BAF2-3BDCA50F6193}" srcOrd="0" destOrd="0" presId="urn:microsoft.com/office/officeart/2005/8/layout/hierarchy4"/>
    <dgm:cxn modelId="{F3E45BC9-7173-4CAC-AD4F-8C2E3728B236}" srcId="{87C476FB-EABB-483E-8741-33E07436C42B}" destId="{8B268160-F79F-4D66-9816-FD9E5983D587}" srcOrd="0" destOrd="0" parTransId="{49F93545-6ECB-48F5-9402-AFBE683B6782}" sibTransId="{1A227632-6202-448C-B9D7-8EFB77525E3A}"/>
    <dgm:cxn modelId="{6E8010DA-E5FF-404A-840B-1F7C20676900}" type="presOf" srcId="{A33AF7C7-859A-4BE2-ABD9-888C2904391C}" destId="{0E80C458-EBD6-4A2A-A9E2-166226AA31E3}" srcOrd="0" destOrd="0" presId="urn:microsoft.com/office/officeart/2005/8/layout/hierarchy4"/>
    <dgm:cxn modelId="{CA2E56FE-7DE7-4981-9B42-FFEFC4BA302C}" type="presParOf" srcId="{38029E62-9C37-4707-8031-502C5AD625A1}" destId="{A31AE806-1514-4D5A-BA53-188169E6339A}" srcOrd="0" destOrd="0" presId="urn:microsoft.com/office/officeart/2005/8/layout/hierarchy4"/>
    <dgm:cxn modelId="{C782AC2B-5CB2-4AAE-B109-92A240E41DA9}" type="presParOf" srcId="{A31AE806-1514-4D5A-BA53-188169E6339A}" destId="{9F408DC3-117C-4099-8248-D83CE644D3CB}" srcOrd="0" destOrd="0" presId="urn:microsoft.com/office/officeart/2005/8/layout/hierarchy4"/>
    <dgm:cxn modelId="{3BC80309-4ED2-4A9C-B84F-CBC0EDA00709}" type="presParOf" srcId="{A31AE806-1514-4D5A-BA53-188169E6339A}" destId="{1A9D3586-17F9-45D4-869A-CE098431D4F1}" srcOrd="1" destOrd="0" presId="urn:microsoft.com/office/officeart/2005/8/layout/hierarchy4"/>
    <dgm:cxn modelId="{15D732ED-9BB1-4593-8D9F-6D21F9121321}" type="presParOf" srcId="{A31AE806-1514-4D5A-BA53-188169E6339A}" destId="{E8389928-CF31-4DD2-8694-36965BBFF098}" srcOrd="2" destOrd="0" presId="urn:microsoft.com/office/officeart/2005/8/layout/hierarchy4"/>
    <dgm:cxn modelId="{6A8BDCA6-498F-4890-A7A6-0B6A44B16D00}" type="presParOf" srcId="{E8389928-CF31-4DD2-8694-36965BBFF098}" destId="{71A3EEA2-36F3-40D4-9AEF-23FDAAA1C4FB}" srcOrd="0" destOrd="0" presId="urn:microsoft.com/office/officeart/2005/8/layout/hierarchy4"/>
    <dgm:cxn modelId="{B6CA0C8F-143E-4E03-A600-D09BF2173B2D}" type="presParOf" srcId="{71A3EEA2-36F3-40D4-9AEF-23FDAAA1C4FB}" destId="{106693D8-2599-4287-BAF2-3BDCA50F6193}" srcOrd="0" destOrd="0" presId="urn:microsoft.com/office/officeart/2005/8/layout/hierarchy4"/>
    <dgm:cxn modelId="{2A3E43CC-5E00-4D89-9828-E5EE616478EF}" type="presParOf" srcId="{71A3EEA2-36F3-40D4-9AEF-23FDAAA1C4FB}" destId="{40A32974-D517-4D32-B100-106922B509C1}" srcOrd="1" destOrd="0" presId="urn:microsoft.com/office/officeart/2005/8/layout/hierarchy4"/>
    <dgm:cxn modelId="{47F99B10-D9BC-4FDA-9F37-552B8FD78FB9}" type="presParOf" srcId="{71A3EEA2-36F3-40D4-9AEF-23FDAAA1C4FB}" destId="{2EC48BBD-0C66-47E1-B843-88D4D1CA78D5}" srcOrd="2" destOrd="0" presId="urn:microsoft.com/office/officeart/2005/8/layout/hierarchy4"/>
    <dgm:cxn modelId="{60BB17DB-D985-4E2F-8582-DE3DCDBDA53B}" type="presParOf" srcId="{2EC48BBD-0C66-47E1-B843-88D4D1CA78D5}" destId="{344B58FD-86B6-4023-8028-D7334CD4A91C}" srcOrd="0" destOrd="0" presId="urn:microsoft.com/office/officeart/2005/8/layout/hierarchy4"/>
    <dgm:cxn modelId="{9F62E3FB-95F0-4A7A-BE6E-5A4F5B619820}" type="presParOf" srcId="{344B58FD-86B6-4023-8028-D7334CD4A91C}" destId="{0E80C458-EBD6-4A2A-A9E2-166226AA31E3}" srcOrd="0" destOrd="0" presId="urn:microsoft.com/office/officeart/2005/8/layout/hierarchy4"/>
    <dgm:cxn modelId="{57C40878-5AC9-446F-9E33-2A63C198A567}" type="presParOf" srcId="{344B58FD-86B6-4023-8028-D7334CD4A91C}" destId="{B7DECE4E-8B92-4CA8-A7C1-323A97FB5263}" srcOrd="1" destOrd="0" presId="urn:microsoft.com/office/officeart/2005/8/layout/hierarchy4"/>
    <dgm:cxn modelId="{2C1BDFED-21F9-4E15-8A7A-6A0A3B329106}" type="presParOf" srcId="{E8389928-CF31-4DD2-8694-36965BBFF098}" destId="{7D270838-57BC-4CFE-80A4-1CF17A1FA23F}" srcOrd="1" destOrd="0" presId="urn:microsoft.com/office/officeart/2005/8/layout/hierarchy4"/>
    <dgm:cxn modelId="{F89C5C6A-5828-41CE-B6CD-3F06B1DD4042}" type="presParOf" srcId="{E8389928-CF31-4DD2-8694-36965BBFF098}" destId="{CFEB2571-0D74-4572-8A90-A7F575449B67}" srcOrd="2" destOrd="0" presId="urn:microsoft.com/office/officeart/2005/8/layout/hierarchy4"/>
    <dgm:cxn modelId="{88BB4D3D-338C-4449-AC36-15ABA36F6BFB}" type="presParOf" srcId="{CFEB2571-0D74-4572-8A90-A7F575449B67}" destId="{1D65BFFB-B0C5-4D90-9CF0-98BB1B77CF52}" srcOrd="0" destOrd="0" presId="urn:microsoft.com/office/officeart/2005/8/layout/hierarchy4"/>
    <dgm:cxn modelId="{10E344B9-ADB6-42BC-BE1E-CE746B2EBF4A}" type="presParOf" srcId="{CFEB2571-0D74-4572-8A90-A7F575449B67}" destId="{261D3B9A-E131-4258-B112-759DBF6C917E}" srcOrd="1" destOrd="0" presId="urn:microsoft.com/office/officeart/2005/8/layout/hierarchy4"/>
    <dgm:cxn modelId="{E0AABF3B-18C3-4928-9A37-622590F8BF08}" type="presParOf" srcId="{CFEB2571-0D74-4572-8A90-A7F575449B67}" destId="{051B4E1D-21B3-452F-B9E0-9D62DBE98988}" srcOrd="2" destOrd="0" presId="urn:microsoft.com/office/officeart/2005/8/layout/hierarchy4"/>
    <dgm:cxn modelId="{53D1CEB7-156F-40EB-AEB1-55E8DCE31C59}" type="presParOf" srcId="{051B4E1D-21B3-452F-B9E0-9D62DBE98988}" destId="{E81FF7B5-5990-4904-883A-35DB3E607312}" srcOrd="0" destOrd="0" presId="urn:microsoft.com/office/officeart/2005/8/layout/hierarchy4"/>
    <dgm:cxn modelId="{C533E6AC-C8CE-4CB9-AB8C-16DC8630D8B2}" type="presParOf" srcId="{E81FF7B5-5990-4904-883A-35DB3E607312}" destId="{E7F864E2-4877-455E-84C3-FD328A480B4A}" srcOrd="0" destOrd="0" presId="urn:microsoft.com/office/officeart/2005/8/layout/hierarchy4"/>
    <dgm:cxn modelId="{92E17A06-17E1-46CB-BB88-7258F837F533}" type="presParOf" srcId="{E81FF7B5-5990-4904-883A-35DB3E607312}" destId="{DCF8D78B-10FB-4BFB-9AA8-60CAEC120AF1}"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E0842F-EC87-4C27-8580-0BB6AB29ACD2}" type="doc">
      <dgm:prSet loTypeId="urn:microsoft.com/office/officeart/2005/8/layout/hierarchy4" loCatId="relationship" qsTypeId="urn:microsoft.com/office/officeart/2005/8/quickstyle/simple1" qsCatId="simple" csTypeId="urn:microsoft.com/office/officeart/2005/8/colors/accent1_5" csCatId="accent1" phldr="1"/>
      <dgm:spPr/>
      <dgm:t>
        <a:bodyPr/>
        <a:lstStyle/>
        <a:p>
          <a:endParaRPr lang="en-US"/>
        </a:p>
      </dgm:t>
    </dgm:pt>
    <dgm:pt modelId="{149A00B7-74F1-4928-858C-790E805CC7E5}">
      <dgm:prSet phldrT="[Text]"/>
      <dgm:spPr>
        <a:ln>
          <a:solidFill>
            <a:srgbClr val="0070C0"/>
          </a:solidFill>
        </a:ln>
      </dgm:spPr>
      <dgm:t>
        <a:bodyPr/>
        <a:lstStyle/>
        <a:p>
          <a:r>
            <a:rPr lang="en-US" dirty="0"/>
            <a:t>Learning Experiences</a:t>
          </a:r>
        </a:p>
      </dgm:t>
    </dgm:pt>
    <dgm:pt modelId="{2B4EFF57-911F-4CD3-ACFF-5ACC9533D3CF}" type="parTrans" cxnId="{8ADCC79F-405E-4C37-AF1E-BB6FDDBD10D2}">
      <dgm:prSet/>
      <dgm:spPr/>
      <dgm:t>
        <a:bodyPr/>
        <a:lstStyle/>
        <a:p>
          <a:endParaRPr lang="en-US"/>
        </a:p>
      </dgm:t>
    </dgm:pt>
    <dgm:pt modelId="{2C4779BD-94CA-425C-90FA-9E13CF3541D1}" type="sibTrans" cxnId="{8ADCC79F-405E-4C37-AF1E-BB6FDDBD10D2}">
      <dgm:prSet/>
      <dgm:spPr/>
      <dgm:t>
        <a:bodyPr/>
        <a:lstStyle/>
        <a:p>
          <a:endParaRPr lang="en-US"/>
        </a:p>
      </dgm:t>
    </dgm:pt>
    <dgm:pt modelId="{FF7A2F24-421D-4709-B27C-702B17065483}">
      <dgm:prSet phldrT="[Text]"/>
      <dgm:spPr>
        <a:ln>
          <a:solidFill>
            <a:schemeClr val="tx2">
              <a:lumMod val="60000"/>
              <a:lumOff val="40000"/>
            </a:schemeClr>
          </a:solidFill>
        </a:ln>
      </dgm:spPr>
      <dgm:t>
        <a:bodyPr/>
        <a:lstStyle/>
        <a:p>
          <a:pPr>
            <a:buFont typeface="Arial" panose="020B0604020202020204" pitchFamily="34" charset="0"/>
            <a:buChar char="•"/>
          </a:pPr>
          <a:r>
            <a:rPr lang="en-US" dirty="0"/>
            <a:t>Instrumental Learning</a:t>
          </a:r>
        </a:p>
      </dgm:t>
    </dgm:pt>
    <dgm:pt modelId="{5578EC8D-4708-4BED-AB8A-C401B4770031}" type="parTrans" cxnId="{E4A273E9-68E5-42BD-BE3A-F83549112A21}">
      <dgm:prSet/>
      <dgm:spPr/>
      <dgm:t>
        <a:bodyPr/>
        <a:lstStyle/>
        <a:p>
          <a:endParaRPr lang="en-US"/>
        </a:p>
      </dgm:t>
    </dgm:pt>
    <dgm:pt modelId="{327076F8-22B6-4782-915E-6BA7F5CD73A1}" type="sibTrans" cxnId="{E4A273E9-68E5-42BD-BE3A-F83549112A21}">
      <dgm:prSet/>
      <dgm:spPr/>
      <dgm:t>
        <a:bodyPr/>
        <a:lstStyle/>
        <a:p>
          <a:endParaRPr lang="en-US"/>
        </a:p>
      </dgm:t>
    </dgm:pt>
    <dgm:pt modelId="{0C265F89-3C8E-421A-9DA0-FAF736EBE47E}">
      <dgm:prSet phldrT="[Text]"/>
      <dgm:spPr/>
      <dgm:t>
        <a:bodyPr/>
        <a:lstStyle/>
        <a:p>
          <a:r>
            <a:rPr lang="en-US" dirty="0"/>
            <a:t>Associative Learning</a:t>
          </a:r>
        </a:p>
      </dgm:t>
    </dgm:pt>
    <dgm:pt modelId="{DE7EC767-F314-4205-A88B-4EF2D3828777}" type="parTrans" cxnId="{1B091DC9-509B-454C-A200-73ADDB0F50BF}">
      <dgm:prSet/>
      <dgm:spPr/>
      <dgm:t>
        <a:bodyPr/>
        <a:lstStyle/>
        <a:p>
          <a:endParaRPr lang="en-US"/>
        </a:p>
      </dgm:t>
    </dgm:pt>
    <dgm:pt modelId="{B7903690-6E59-4009-9B0B-B1304AFA30E2}" type="sibTrans" cxnId="{1B091DC9-509B-454C-A200-73ADDB0F50BF}">
      <dgm:prSet/>
      <dgm:spPr/>
      <dgm:t>
        <a:bodyPr/>
        <a:lstStyle/>
        <a:p>
          <a:endParaRPr lang="en-US"/>
        </a:p>
      </dgm:t>
    </dgm:pt>
    <dgm:pt modelId="{FFFEF375-1DBE-4EDF-8D22-2996BCD52134}" type="pres">
      <dgm:prSet presAssocID="{44E0842F-EC87-4C27-8580-0BB6AB29ACD2}" presName="Name0" presStyleCnt="0">
        <dgm:presLayoutVars>
          <dgm:chPref val="1"/>
          <dgm:dir/>
          <dgm:animOne val="branch"/>
          <dgm:animLvl val="lvl"/>
          <dgm:resizeHandles/>
        </dgm:presLayoutVars>
      </dgm:prSet>
      <dgm:spPr/>
    </dgm:pt>
    <dgm:pt modelId="{F59CACDD-959D-453A-B43D-AE38D096D034}" type="pres">
      <dgm:prSet presAssocID="{149A00B7-74F1-4928-858C-790E805CC7E5}" presName="vertOne" presStyleCnt="0"/>
      <dgm:spPr/>
    </dgm:pt>
    <dgm:pt modelId="{8CFB3B75-A3F2-40C6-A5EE-0C23A4FA0CA7}" type="pres">
      <dgm:prSet presAssocID="{149A00B7-74F1-4928-858C-790E805CC7E5}" presName="txOne" presStyleLbl="node0" presStyleIdx="0" presStyleCnt="1">
        <dgm:presLayoutVars>
          <dgm:chPref val="3"/>
        </dgm:presLayoutVars>
      </dgm:prSet>
      <dgm:spPr/>
    </dgm:pt>
    <dgm:pt modelId="{90881E43-8B6A-4B32-BEFA-6DE982CCB070}" type="pres">
      <dgm:prSet presAssocID="{149A00B7-74F1-4928-858C-790E805CC7E5}" presName="parTransOne" presStyleCnt="0"/>
      <dgm:spPr/>
    </dgm:pt>
    <dgm:pt modelId="{1AE61BC4-F60E-42AC-A6E0-8B8E022A3F07}" type="pres">
      <dgm:prSet presAssocID="{149A00B7-74F1-4928-858C-790E805CC7E5}" presName="horzOne" presStyleCnt="0"/>
      <dgm:spPr/>
    </dgm:pt>
    <dgm:pt modelId="{B53C9D20-3903-4513-8646-CA416B4D1347}" type="pres">
      <dgm:prSet presAssocID="{FF7A2F24-421D-4709-B27C-702B17065483}" presName="vertTwo" presStyleCnt="0"/>
      <dgm:spPr/>
    </dgm:pt>
    <dgm:pt modelId="{ADD0B085-2EB6-4339-B145-044EBA977311}" type="pres">
      <dgm:prSet presAssocID="{FF7A2F24-421D-4709-B27C-702B17065483}" presName="txTwo" presStyleLbl="node2" presStyleIdx="0" presStyleCnt="1">
        <dgm:presLayoutVars>
          <dgm:chPref val="3"/>
        </dgm:presLayoutVars>
      </dgm:prSet>
      <dgm:spPr/>
    </dgm:pt>
    <dgm:pt modelId="{FB1ADBC6-719D-4C49-A877-123E011E545E}" type="pres">
      <dgm:prSet presAssocID="{FF7A2F24-421D-4709-B27C-702B17065483}" presName="parTransTwo" presStyleCnt="0"/>
      <dgm:spPr/>
    </dgm:pt>
    <dgm:pt modelId="{30DE2A7E-B654-4D76-9CF7-A241AD689E8C}" type="pres">
      <dgm:prSet presAssocID="{FF7A2F24-421D-4709-B27C-702B17065483}" presName="horzTwo" presStyleCnt="0"/>
      <dgm:spPr/>
    </dgm:pt>
    <dgm:pt modelId="{E5C67D9A-FA24-4BCC-9DED-8A06AE6FA4F0}" type="pres">
      <dgm:prSet presAssocID="{0C265F89-3C8E-421A-9DA0-FAF736EBE47E}" presName="vertThree" presStyleCnt="0"/>
      <dgm:spPr/>
    </dgm:pt>
    <dgm:pt modelId="{B9438CA0-0012-4160-8839-2CB70AC7C42A}" type="pres">
      <dgm:prSet presAssocID="{0C265F89-3C8E-421A-9DA0-FAF736EBE47E}" presName="txThree" presStyleLbl="node3" presStyleIdx="0" presStyleCnt="1">
        <dgm:presLayoutVars>
          <dgm:chPref val="3"/>
        </dgm:presLayoutVars>
      </dgm:prSet>
      <dgm:spPr/>
    </dgm:pt>
    <dgm:pt modelId="{C4C2A7D7-0A92-4E4C-BE4A-5CC2EF99C5DA}" type="pres">
      <dgm:prSet presAssocID="{0C265F89-3C8E-421A-9DA0-FAF736EBE47E}" presName="horzThree" presStyleCnt="0"/>
      <dgm:spPr/>
    </dgm:pt>
  </dgm:ptLst>
  <dgm:cxnLst>
    <dgm:cxn modelId="{E50E5622-7D7F-4306-89D3-9713529AE097}" type="presOf" srcId="{149A00B7-74F1-4928-858C-790E805CC7E5}" destId="{8CFB3B75-A3F2-40C6-A5EE-0C23A4FA0CA7}" srcOrd="0" destOrd="0" presId="urn:microsoft.com/office/officeart/2005/8/layout/hierarchy4"/>
    <dgm:cxn modelId="{5542C63F-D47C-4A13-8723-2F12D1728A4F}" type="presOf" srcId="{FF7A2F24-421D-4709-B27C-702B17065483}" destId="{ADD0B085-2EB6-4339-B145-044EBA977311}" srcOrd="0" destOrd="0" presId="urn:microsoft.com/office/officeart/2005/8/layout/hierarchy4"/>
    <dgm:cxn modelId="{DB6A6F4F-0429-4410-A4E9-726EE298ECC6}" type="presOf" srcId="{0C265F89-3C8E-421A-9DA0-FAF736EBE47E}" destId="{B9438CA0-0012-4160-8839-2CB70AC7C42A}" srcOrd="0" destOrd="0" presId="urn:microsoft.com/office/officeart/2005/8/layout/hierarchy4"/>
    <dgm:cxn modelId="{8ADCC79F-405E-4C37-AF1E-BB6FDDBD10D2}" srcId="{44E0842F-EC87-4C27-8580-0BB6AB29ACD2}" destId="{149A00B7-74F1-4928-858C-790E805CC7E5}" srcOrd="0" destOrd="0" parTransId="{2B4EFF57-911F-4CD3-ACFF-5ACC9533D3CF}" sibTransId="{2C4779BD-94CA-425C-90FA-9E13CF3541D1}"/>
    <dgm:cxn modelId="{1B091DC9-509B-454C-A200-73ADDB0F50BF}" srcId="{FF7A2F24-421D-4709-B27C-702B17065483}" destId="{0C265F89-3C8E-421A-9DA0-FAF736EBE47E}" srcOrd="0" destOrd="0" parTransId="{DE7EC767-F314-4205-A88B-4EF2D3828777}" sibTransId="{B7903690-6E59-4009-9B0B-B1304AFA30E2}"/>
    <dgm:cxn modelId="{E0806ACD-C92A-4512-BEB1-6542524F7B9E}" type="presOf" srcId="{44E0842F-EC87-4C27-8580-0BB6AB29ACD2}" destId="{FFFEF375-1DBE-4EDF-8D22-2996BCD52134}" srcOrd="0" destOrd="0" presId="urn:microsoft.com/office/officeart/2005/8/layout/hierarchy4"/>
    <dgm:cxn modelId="{E4A273E9-68E5-42BD-BE3A-F83549112A21}" srcId="{149A00B7-74F1-4928-858C-790E805CC7E5}" destId="{FF7A2F24-421D-4709-B27C-702B17065483}" srcOrd="0" destOrd="0" parTransId="{5578EC8D-4708-4BED-AB8A-C401B4770031}" sibTransId="{327076F8-22B6-4782-915E-6BA7F5CD73A1}"/>
    <dgm:cxn modelId="{43A07EBE-9D48-4537-A55E-12FEEFA2C112}" type="presParOf" srcId="{FFFEF375-1DBE-4EDF-8D22-2996BCD52134}" destId="{F59CACDD-959D-453A-B43D-AE38D096D034}" srcOrd="0" destOrd="0" presId="urn:microsoft.com/office/officeart/2005/8/layout/hierarchy4"/>
    <dgm:cxn modelId="{A511BF94-8DE5-40AC-A4EA-917A26A211B8}" type="presParOf" srcId="{F59CACDD-959D-453A-B43D-AE38D096D034}" destId="{8CFB3B75-A3F2-40C6-A5EE-0C23A4FA0CA7}" srcOrd="0" destOrd="0" presId="urn:microsoft.com/office/officeart/2005/8/layout/hierarchy4"/>
    <dgm:cxn modelId="{6B7F5DF5-EED6-460E-825D-699C446E6B5D}" type="presParOf" srcId="{F59CACDD-959D-453A-B43D-AE38D096D034}" destId="{90881E43-8B6A-4B32-BEFA-6DE982CCB070}" srcOrd="1" destOrd="0" presId="urn:microsoft.com/office/officeart/2005/8/layout/hierarchy4"/>
    <dgm:cxn modelId="{A378FEC6-D978-451F-A344-2A85D51F72CC}" type="presParOf" srcId="{F59CACDD-959D-453A-B43D-AE38D096D034}" destId="{1AE61BC4-F60E-42AC-A6E0-8B8E022A3F07}" srcOrd="2" destOrd="0" presId="urn:microsoft.com/office/officeart/2005/8/layout/hierarchy4"/>
    <dgm:cxn modelId="{899CBB2A-EDD2-4527-A8F1-FCBE478D9D2C}" type="presParOf" srcId="{1AE61BC4-F60E-42AC-A6E0-8B8E022A3F07}" destId="{B53C9D20-3903-4513-8646-CA416B4D1347}" srcOrd="0" destOrd="0" presId="urn:microsoft.com/office/officeart/2005/8/layout/hierarchy4"/>
    <dgm:cxn modelId="{C5ED4FF8-4401-4BA9-A97E-61151E72F582}" type="presParOf" srcId="{B53C9D20-3903-4513-8646-CA416B4D1347}" destId="{ADD0B085-2EB6-4339-B145-044EBA977311}" srcOrd="0" destOrd="0" presId="urn:microsoft.com/office/officeart/2005/8/layout/hierarchy4"/>
    <dgm:cxn modelId="{85A184B9-4C45-4224-B6B8-0819C446C775}" type="presParOf" srcId="{B53C9D20-3903-4513-8646-CA416B4D1347}" destId="{FB1ADBC6-719D-4C49-A877-123E011E545E}" srcOrd="1" destOrd="0" presId="urn:microsoft.com/office/officeart/2005/8/layout/hierarchy4"/>
    <dgm:cxn modelId="{0B85434A-418B-42D4-B438-73A46CB51533}" type="presParOf" srcId="{B53C9D20-3903-4513-8646-CA416B4D1347}" destId="{30DE2A7E-B654-4D76-9CF7-A241AD689E8C}" srcOrd="2" destOrd="0" presId="urn:microsoft.com/office/officeart/2005/8/layout/hierarchy4"/>
    <dgm:cxn modelId="{C699303A-4F50-4B73-B32B-F1F88D2AE5F1}" type="presParOf" srcId="{30DE2A7E-B654-4D76-9CF7-A241AD689E8C}" destId="{E5C67D9A-FA24-4BCC-9DED-8A06AE6FA4F0}" srcOrd="0" destOrd="0" presId="urn:microsoft.com/office/officeart/2005/8/layout/hierarchy4"/>
    <dgm:cxn modelId="{13AD4B1D-172B-4523-B832-5C4C0A81BE67}" type="presParOf" srcId="{E5C67D9A-FA24-4BCC-9DED-8A06AE6FA4F0}" destId="{B9438CA0-0012-4160-8839-2CB70AC7C42A}" srcOrd="0" destOrd="0" presId="urn:microsoft.com/office/officeart/2005/8/layout/hierarchy4"/>
    <dgm:cxn modelId="{E34F01F5-DB5D-4FCE-B532-0E9327C1F24C}" type="presParOf" srcId="{E5C67D9A-FA24-4BCC-9DED-8A06AE6FA4F0}" destId="{C4C2A7D7-0A92-4E4C-BE4A-5CC2EF99C5DA}"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0A3A58-F4EE-4864-A2EE-DE5FD1FA7F96}"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DC19AD34-94EC-4F91-9EC0-6E15B1478BC6}" type="pres">
      <dgm:prSet presAssocID="{790A3A58-F4EE-4864-A2EE-DE5FD1FA7F96}" presName="Name0" presStyleCnt="0">
        <dgm:presLayoutVars>
          <dgm:chMax val="3"/>
          <dgm:chPref val="1"/>
          <dgm:dir/>
          <dgm:animLvl val="lvl"/>
          <dgm:resizeHandles/>
        </dgm:presLayoutVars>
      </dgm:prSet>
      <dgm:spPr/>
    </dgm:pt>
  </dgm:ptLst>
  <dgm:cxnLst>
    <dgm:cxn modelId="{6393E6F0-E0A7-49CA-981A-6A1A6CF2AEC9}" type="presOf" srcId="{790A3A58-F4EE-4864-A2EE-DE5FD1FA7F96}" destId="{DC19AD34-94EC-4F91-9EC0-6E15B1478BC6}"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209C481-4972-4577-9A95-0BFF7976B485}"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A437F59D-9917-4AB3-8627-760D9D3B256E}">
      <dgm:prSet phldrT="[Text]">
        <dgm:style>
          <a:lnRef idx="1">
            <a:schemeClr val="accent1"/>
          </a:lnRef>
          <a:fillRef idx="2">
            <a:schemeClr val="accent1"/>
          </a:fillRef>
          <a:effectRef idx="1">
            <a:schemeClr val="accent1"/>
          </a:effectRef>
          <a:fontRef idx="minor">
            <a:schemeClr val="dk1"/>
          </a:fontRef>
        </dgm:style>
      </dgm:prSet>
      <dgm:spPr/>
      <dgm:t>
        <a:bodyPr/>
        <a:lstStyle/>
        <a:p>
          <a:pPr algn="ctr"/>
          <a:r>
            <a:rPr lang="en-US"/>
            <a:t>Multicultural and Social Justice</a:t>
          </a:r>
        </a:p>
      </dgm:t>
    </dgm:pt>
    <dgm:pt modelId="{DCF838DF-46BA-4A01-8758-2513E2495B14}" type="parTrans" cxnId="{212CC2B5-F1A1-4D23-BC73-54CF2909A716}">
      <dgm:prSet/>
      <dgm:spPr/>
      <dgm:t>
        <a:bodyPr/>
        <a:lstStyle/>
        <a:p>
          <a:endParaRPr lang="en-US"/>
        </a:p>
      </dgm:t>
    </dgm:pt>
    <dgm:pt modelId="{EFD85827-BD6D-4C0B-9F35-E75C9FEDE545}" type="sibTrans" cxnId="{212CC2B5-F1A1-4D23-BC73-54CF2909A716}">
      <dgm:prSet/>
      <dgm:spPr/>
      <dgm:t>
        <a:bodyPr/>
        <a:lstStyle/>
        <a:p>
          <a:endParaRPr lang="en-US"/>
        </a:p>
      </dgm:t>
    </dgm:pt>
    <dgm:pt modelId="{1FCDDB21-153B-4F99-A3B2-2BC4DAB3BDB1}">
      <dgm:prSet phldrT="[Text]"/>
      <dgm:spPr>
        <a:solidFill>
          <a:schemeClr val="accent1">
            <a:lumMod val="20000"/>
            <a:lumOff val="80000"/>
            <a:alpha val="90000"/>
          </a:schemeClr>
        </a:solidFill>
      </dgm:spPr>
      <dgm:t>
        <a:bodyPr/>
        <a:lstStyle/>
        <a:p>
          <a:r>
            <a:rPr lang="en-US"/>
            <a:t>Counselor</a:t>
          </a:r>
        </a:p>
      </dgm:t>
    </dgm:pt>
    <dgm:pt modelId="{F4C824A6-01C3-42D1-90B3-2E1D1C37AAB6}" type="parTrans" cxnId="{5B6E7C3E-7471-4618-B302-607F1795B7BD}">
      <dgm:prSet/>
      <dgm:spPr/>
      <dgm:t>
        <a:bodyPr/>
        <a:lstStyle/>
        <a:p>
          <a:endParaRPr lang="en-US"/>
        </a:p>
      </dgm:t>
    </dgm:pt>
    <dgm:pt modelId="{7018ACB3-BDA3-488D-8E0C-2276331C7920}" type="sibTrans" cxnId="{5B6E7C3E-7471-4618-B302-607F1795B7BD}">
      <dgm:prSet/>
      <dgm:spPr/>
      <dgm:t>
        <a:bodyPr/>
        <a:lstStyle/>
        <a:p>
          <a:endParaRPr lang="en-US"/>
        </a:p>
      </dgm:t>
    </dgm:pt>
    <dgm:pt modelId="{39FA0F05-2164-4528-BEAA-5FA38992AC6F}">
      <dgm:prSet phldrT="[Text]"/>
      <dgm:spPr>
        <a:solidFill>
          <a:schemeClr val="bg2">
            <a:lumMod val="40000"/>
            <a:lumOff val="60000"/>
            <a:alpha val="90000"/>
          </a:schemeClr>
        </a:solidFill>
      </dgm:spPr>
      <dgm:t>
        <a:bodyPr/>
        <a:lstStyle/>
        <a:p>
          <a:r>
            <a:rPr lang="en-US"/>
            <a:t>Client</a:t>
          </a:r>
        </a:p>
      </dgm:t>
    </dgm:pt>
    <dgm:pt modelId="{9DB4AE33-8FA4-491B-8911-14FBC3C9A2CA}" type="parTrans" cxnId="{D8AAFB36-20E3-4C7D-B3E3-E97576CDF240}">
      <dgm:prSet/>
      <dgm:spPr/>
      <dgm:t>
        <a:bodyPr/>
        <a:lstStyle/>
        <a:p>
          <a:endParaRPr lang="en-US"/>
        </a:p>
      </dgm:t>
    </dgm:pt>
    <dgm:pt modelId="{49666F16-31AE-4E0F-9F07-0CE1CF30EA92}" type="sibTrans" cxnId="{D8AAFB36-20E3-4C7D-B3E3-E97576CDF240}">
      <dgm:prSet/>
      <dgm:spPr/>
      <dgm:t>
        <a:bodyPr/>
        <a:lstStyle/>
        <a:p>
          <a:endParaRPr lang="en-US"/>
        </a:p>
      </dgm:t>
    </dgm:pt>
    <dgm:pt modelId="{4998E01E-1358-4DC0-A46B-FBEF07EBD7DE}">
      <dgm:prSet phldrT="[Text]" phldr="1"/>
      <dgm:spPr/>
      <dgm:t>
        <a:bodyPr/>
        <a:lstStyle/>
        <a:p>
          <a:endParaRPr lang="en-US"/>
        </a:p>
      </dgm:t>
    </dgm:pt>
    <dgm:pt modelId="{0125274E-22C4-4331-AEEE-4CC63CA30DBD}" type="parTrans" cxnId="{A7E1C4EA-4365-4B37-808D-885164A4E594}">
      <dgm:prSet/>
      <dgm:spPr/>
      <dgm:t>
        <a:bodyPr/>
        <a:lstStyle/>
        <a:p>
          <a:endParaRPr lang="en-US"/>
        </a:p>
      </dgm:t>
    </dgm:pt>
    <dgm:pt modelId="{B45E0714-D187-491C-9639-BC520F2FCB3B}" type="sibTrans" cxnId="{A7E1C4EA-4365-4B37-808D-885164A4E594}">
      <dgm:prSet/>
      <dgm:spPr/>
      <dgm:t>
        <a:bodyPr/>
        <a:lstStyle/>
        <a:p>
          <a:endParaRPr lang="en-US"/>
        </a:p>
      </dgm:t>
    </dgm:pt>
    <dgm:pt modelId="{B431A91E-25B7-48FF-88A1-34853B3B0675}">
      <dgm:prSet phldrT="[Text]" phldr="1"/>
      <dgm:spPr/>
      <dgm:t>
        <a:bodyPr/>
        <a:lstStyle/>
        <a:p>
          <a:endParaRPr lang="en-US"/>
        </a:p>
      </dgm:t>
    </dgm:pt>
    <dgm:pt modelId="{769FE5CE-41A1-47DA-981B-061609DBC576}" type="parTrans" cxnId="{B6557187-5D11-44DC-ABBC-576906E61B23}">
      <dgm:prSet/>
      <dgm:spPr/>
      <dgm:t>
        <a:bodyPr/>
        <a:lstStyle/>
        <a:p>
          <a:endParaRPr lang="en-US"/>
        </a:p>
      </dgm:t>
    </dgm:pt>
    <dgm:pt modelId="{6397078F-71F9-4F96-9204-8F790E71170B}" type="sibTrans" cxnId="{B6557187-5D11-44DC-ABBC-576906E61B23}">
      <dgm:prSet/>
      <dgm:spPr/>
      <dgm:t>
        <a:bodyPr/>
        <a:lstStyle/>
        <a:p>
          <a:endParaRPr lang="en-US"/>
        </a:p>
      </dgm:t>
    </dgm:pt>
    <dgm:pt modelId="{9BE0D885-787B-433A-B2E1-325DF74DC2CA}">
      <dgm:prSet phldrT="[Text]" phldr="1"/>
      <dgm:spPr/>
      <dgm:t>
        <a:bodyPr/>
        <a:lstStyle/>
        <a:p>
          <a:endParaRPr lang="en-US"/>
        </a:p>
      </dgm:t>
    </dgm:pt>
    <dgm:pt modelId="{C8ACD4C7-AA5A-41AE-B402-BEB6C7C704A5}" type="parTrans" cxnId="{71EA4332-A936-4837-AE1F-99CB6DD2DD2C}">
      <dgm:prSet/>
      <dgm:spPr/>
      <dgm:t>
        <a:bodyPr/>
        <a:lstStyle/>
        <a:p>
          <a:endParaRPr lang="en-US"/>
        </a:p>
      </dgm:t>
    </dgm:pt>
    <dgm:pt modelId="{79588E2E-150F-4C5F-93FB-BCA1B501820C}" type="sibTrans" cxnId="{71EA4332-A936-4837-AE1F-99CB6DD2DD2C}">
      <dgm:prSet/>
      <dgm:spPr/>
      <dgm:t>
        <a:bodyPr/>
        <a:lstStyle/>
        <a:p>
          <a:endParaRPr lang="en-US"/>
        </a:p>
      </dgm:t>
    </dgm:pt>
    <dgm:pt modelId="{F8BC90EA-173A-4563-8F70-009DF5FA3514}">
      <dgm:prSet phldrT="[Text]" phldr="1"/>
      <dgm:spPr/>
      <dgm:t>
        <a:bodyPr/>
        <a:lstStyle/>
        <a:p>
          <a:endParaRPr lang="en-US"/>
        </a:p>
      </dgm:t>
    </dgm:pt>
    <dgm:pt modelId="{4D7032DE-0EDA-4858-9026-AA7AEA63DCC8}" type="parTrans" cxnId="{54FF8F49-0F34-405C-8664-8BBC1292D25B}">
      <dgm:prSet/>
      <dgm:spPr/>
      <dgm:t>
        <a:bodyPr/>
        <a:lstStyle/>
        <a:p>
          <a:endParaRPr lang="en-US"/>
        </a:p>
      </dgm:t>
    </dgm:pt>
    <dgm:pt modelId="{9F358546-49C0-4868-BE7D-40EE011632DA}" type="sibTrans" cxnId="{54FF8F49-0F34-405C-8664-8BBC1292D25B}">
      <dgm:prSet/>
      <dgm:spPr/>
      <dgm:t>
        <a:bodyPr/>
        <a:lstStyle/>
        <a:p>
          <a:endParaRPr lang="en-US"/>
        </a:p>
      </dgm:t>
    </dgm:pt>
    <dgm:pt modelId="{052FB36D-735A-4BD0-ACF7-BFD2C3D9555D}">
      <dgm:prSet phldrT="[Text]" phldr="1"/>
      <dgm:spPr/>
      <dgm:t>
        <a:bodyPr/>
        <a:lstStyle/>
        <a:p>
          <a:endParaRPr lang="en-US"/>
        </a:p>
      </dgm:t>
    </dgm:pt>
    <dgm:pt modelId="{3D7F53BD-383A-49E2-9756-0FD66175B164}" type="parTrans" cxnId="{96943B31-4913-4FDD-9225-C643708B1982}">
      <dgm:prSet/>
      <dgm:spPr/>
      <dgm:t>
        <a:bodyPr/>
        <a:lstStyle/>
        <a:p>
          <a:endParaRPr lang="en-US"/>
        </a:p>
      </dgm:t>
    </dgm:pt>
    <dgm:pt modelId="{C75E172D-2619-40AB-8CDB-9EFCE3A37E61}" type="sibTrans" cxnId="{96943B31-4913-4FDD-9225-C643708B1982}">
      <dgm:prSet/>
      <dgm:spPr/>
      <dgm:t>
        <a:bodyPr/>
        <a:lstStyle/>
        <a:p>
          <a:endParaRPr lang="en-US"/>
        </a:p>
      </dgm:t>
    </dgm:pt>
    <dgm:pt modelId="{4BED1467-8324-4175-99C9-A2C39257592D}">
      <dgm:prSet phldrT="[Text]" phldr="1"/>
      <dgm:spPr/>
      <dgm:t>
        <a:bodyPr/>
        <a:lstStyle/>
        <a:p>
          <a:endParaRPr lang="en-US"/>
        </a:p>
      </dgm:t>
    </dgm:pt>
    <dgm:pt modelId="{550E8AB3-3175-4254-958F-CEC131B23250}" type="parTrans" cxnId="{942752E1-B346-4743-BB83-C8D0C34BE237}">
      <dgm:prSet/>
      <dgm:spPr/>
      <dgm:t>
        <a:bodyPr/>
        <a:lstStyle/>
        <a:p>
          <a:endParaRPr lang="en-US"/>
        </a:p>
      </dgm:t>
    </dgm:pt>
    <dgm:pt modelId="{C333B062-2544-47F1-9D6F-CC767B2DA415}" type="sibTrans" cxnId="{942752E1-B346-4743-BB83-C8D0C34BE237}">
      <dgm:prSet/>
      <dgm:spPr/>
      <dgm:t>
        <a:bodyPr/>
        <a:lstStyle/>
        <a:p>
          <a:endParaRPr lang="en-US"/>
        </a:p>
      </dgm:t>
    </dgm:pt>
    <dgm:pt modelId="{07CFEF21-D25C-47E8-9629-80D09A491E50}">
      <dgm:prSet/>
      <dgm:spPr>
        <a:solidFill>
          <a:srgbClr val="3259A0"/>
        </a:solidFill>
      </dgm:spPr>
      <dgm:t>
        <a:bodyPr/>
        <a:lstStyle/>
        <a:p>
          <a:r>
            <a:rPr lang="en-US"/>
            <a:t>Environment, Experiences Values, Advantages/Disadvantages, Barriers, Perspectives, and Biases</a:t>
          </a:r>
        </a:p>
      </dgm:t>
    </dgm:pt>
    <dgm:pt modelId="{718AB0FE-84DC-42E8-9621-92EA209525D6}" type="parTrans" cxnId="{B3B3BC39-A2D8-47B5-A0CA-7E3226D9DB69}">
      <dgm:prSet/>
      <dgm:spPr/>
      <dgm:t>
        <a:bodyPr/>
        <a:lstStyle/>
        <a:p>
          <a:endParaRPr lang="en-US"/>
        </a:p>
      </dgm:t>
    </dgm:pt>
    <dgm:pt modelId="{33BF312D-167A-4B0E-8E03-DFC45CAE0C61}" type="sibTrans" cxnId="{B3B3BC39-A2D8-47B5-A0CA-7E3226D9DB69}">
      <dgm:prSet/>
      <dgm:spPr/>
      <dgm:t>
        <a:bodyPr/>
        <a:lstStyle/>
        <a:p>
          <a:endParaRPr lang="en-US"/>
        </a:p>
      </dgm:t>
    </dgm:pt>
    <dgm:pt modelId="{1C4AB751-43CA-47BB-9EF3-B256127B55AE}">
      <dgm:prSet/>
      <dgm:spPr>
        <a:solidFill>
          <a:schemeClr val="bg2">
            <a:lumMod val="60000"/>
            <a:lumOff val="40000"/>
          </a:schemeClr>
        </a:solidFill>
      </dgm:spPr>
      <dgm:t>
        <a:bodyPr/>
        <a:lstStyle/>
        <a:p>
          <a:pPr algn="ctr"/>
          <a:r>
            <a:rPr lang="en-US"/>
            <a:t>Sensitivity for the Individual Experience </a:t>
          </a:r>
        </a:p>
      </dgm:t>
    </dgm:pt>
    <dgm:pt modelId="{D0477078-EA82-450C-AE32-A619C04E69ED}" type="parTrans" cxnId="{C759AD31-D2EA-4833-AC3E-12400195F9B0}">
      <dgm:prSet/>
      <dgm:spPr/>
      <dgm:t>
        <a:bodyPr/>
        <a:lstStyle/>
        <a:p>
          <a:endParaRPr lang="en-US"/>
        </a:p>
      </dgm:t>
    </dgm:pt>
    <dgm:pt modelId="{D8A91D32-26FC-410D-89ED-5263212FA19D}" type="sibTrans" cxnId="{C759AD31-D2EA-4833-AC3E-12400195F9B0}">
      <dgm:prSet/>
      <dgm:spPr/>
      <dgm:t>
        <a:bodyPr/>
        <a:lstStyle/>
        <a:p>
          <a:endParaRPr lang="en-US"/>
        </a:p>
      </dgm:t>
    </dgm:pt>
    <dgm:pt modelId="{3E6C11BC-8BA8-4C78-8D9F-DC4F81CC6870}">
      <dgm:prSet/>
      <dgm:spPr/>
      <dgm:t>
        <a:bodyPr/>
        <a:lstStyle/>
        <a:p>
          <a:endParaRPr lang="en-US"/>
        </a:p>
      </dgm:t>
    </dgm:pt>
    <dgm:pt modelId="{291E9211-5C58-468D-A083-174BF1AC777F}" type="parTrans" cxnId="{ED590355-9628-4FBC-B605-F129789010C3}">
      <dgm:prSet/>
      <dgm:spPr/>
      <dgm:t>
        <a:bodyPr/>
        <a:lstStyle/>
        <a:p>
          <a:endParaRPr lang="en-US"/>
        </a:p>
      </dgm:t>
    </dgm:pt>
    <dgm:pt modelId="{AC4D234F-BC4A-4FCF-9861-78E1D486D26E}" type="sibTrans" cxnId="{ED590355-9628-4FBC-B605-F129789010C3}">
      <dgm:prSet/>
      <dgm:spPr/>
      <dgm:t>
        <a:bodyPr/>
        <a:lstStyle/>
        <a:p>
          <a:endParaRPr lang="en-US"/>
        </a:p>
      </dgm:t>
    </dgm:pt>
    <dgm:pt modelId="{2C6D9CAA-3851-4B21-8B22-ABCEF7F8642D}" type="pres">
      <dgm:prSet presAssocID="{7209C481-4972-4577-9A95-0BFF7976B485}" presName="Name0" presStyleCnt="0">
        <dgm:presLayoutVars>
          <dgm:chMax val="3"/>
          <dgm:chPref val="1"/>
          <dgm:dir/>
          <dgm:animLvl val="lvl"/>
          <dgm:resizeHandles/>
        </dgm:presLayoutVars>
      </dgm:prSet>
      <dgm:spPr/>
    </dgm:pt>
    <dgm:pt modelId="{B3F884ED-EA2B-4C9B-B8D4-4181B550A872}" type="pres">
      <dgm:prSet presAssocID="{7209C481-4972-4577-9A95-0BFF7976B485}" presName="outerBox" presStyleCnt="0"/>
      <dgm:spPr/>
    </dgm:pt>
    <dgm:pt modelId="{072013D0-2B04-445A-90D0-BF173322383A}" type="pres">
      <dgm:prSet presAssocID="{7209C481-4972-4577-9A95-0BFF7976B485}" presName="outerBoxParent" presStyleLbl="node1" presStyleIdx="0" presStyleCnt="3" custLinFactNeighborX="161"/>
      <dgm:spPr/>
    </dgm:pt>
    <dgm:pt modelId="{170BB885-A3B3-45EB-8868-915624C305F4}" type="pres">
      <dgm:prSet presAssocID="{7209C481-4972-4577-9A95-0BFF7976B485}" presName="outerBoxChildren" presStyleCnt="0"/>
      <dgm:spPr/>
    </dgm:pt>
    <dgm:pt modelId="{A0FB150A-5927-4418-A587-1D6D51CDBD91}" type="pres">
      <dgm:prSet presAssocID="{7209C481-4972-4577-9A95-0BFF7976B485}" presName="middleBox" presStyleCnt="0"/>
      <dgm:spPr/>
    </dgm:pt>
    <dgm:pt modelId="{C9A38588-BE76-450F-8136-10C1EF10F2EC}" type="pres">
      <dgm:prSet presAssocID="{7209C481-4972-4577-9A95-0BFF7976B485}" presName="middleBoxParent" presStyleLbl="node1" presStyleIdx="1" presStyleCnt="3"/>
      <dgm:spPr/>
    </dgm:pt>
    <dgm:pt modelId="{7BEBFB90-F1D5-4D7A-AA0C-F64C754FFACC}" type="pres">
      <dgm:prSet presAssocID="{7209C481-4972-4577-9A95-0BFF7976B485}" presName="middleBoxChildren" presStyleCnt="0"/>
      <dgm:spPr/>
    </dgm:pt>
    <dgm:pt modelId="{8F7C5714-E9CF-482D-81A9-F6A560056556}" type="pres">
      <dgm:prSet presAssocID="{1FCDDB21-153B-4F99-A3B2-2BC4DAB3BDB1}" presName="mChild" presStyleLbl="fgAcc1" presStyleIdx="0" presStyleCnt="2">
        <dgm:presLayoutVars>
          <dgm:bulletEnabled val="1"/>
        </dgm:presLayoutVars>
      </dgm:prSet>
      <dgm:spPr/>
    </dgm:pt>
    <dgm:pt modelId="{EFFD4E16-2749-4A30-90B1-2C73644EF0BF}" type="pres">
      <dgm:prSet presAssocID="{7018ACB3-BDA3-488D-8E0C-2276331C7920}" presName="middleSibTrans" presStyleCnt="0"/>
      <dgm:spPr/>
    </dgm:pt>
    <dgm:pt modelId="{BB3D6A41-27BA-40B0-82CE-6D31C99DD1BC}" type="pres">
      <dgm:prSet presAssocID="{39FA0F05-2164-4528-BEAA-5FA38992AC6F}" presName="mChild" presStyleLbl="fgAcc1" presStyleIdx="1" presStyleCnt="2">
        <dgm:presLayoutVars>
          <dgm:bulletEnabled val="1"/>
        </dgm:presLayoutVars>
      </dgm:prSet>
      <dgm:spPr/>
    </dgm:pt>
    <dgm:pt modelId="{8446BB75-37A2-4E9F-982A-8A673113CB53}" type="pres">
      <dgm:prSet presAssocID="{7209C481-4972-4577-9A95-0BFF7976B485}" presName="centerBox" presStyleCnt="0"/>
      <dgm:spPr/>
    </dgm:pt>
    <dgm:pt modelId="{1ECFE37D-8650-4E07-89CD-A72BFCAA8D7A}" type="pres">
      <dgm:prSet presAssocID="{7209C481-4972-4577-9A95-0BFF7976B485}" presName="centerBoxParent" presStyleLbl="node1" presStyleIdx="2" presStyleCnt="3"/>
      <dgm:spPr/>
    </dgm:pt>
  </dgm:ptLst>
  <dgm:cxnLst>
    <dgm:cxn modelId="{96943B31-4913-4FDD-9225-C643708B1982}" srcId="{F8BC90EA-173A-4563-8F70-009DF5FA3514}" destId="{052FB36D-735A-4BD0-ACF7-BFD2C3D9555D}" srcOrd="0" destOrd="0" parTransId="{3D7F53BD-383A-49E2-9756-0FD66175B164}" sibTransId="{C75E172D-2619-40AB-8CDB-9EFCE3A37E61}"/>
    <dgm:cxn modelId="{C759AD31-D2EA-4833-AC3E-12400195F9B0}" srcId="{7209C481-4972-4577-9A95-0BFF7976B485}" destId="{1C4AB751-43CA-47BB-9EF3-B256127B55AE}" srcOrd="1" destOrd="0" parTransId="{D0477078-EA82-450C-AE32-A619C04E69ED}" sibTransId="{D8A91D32-26FC-410D-89ED-5263212FA19D}"/>
    <dgm:cxn modelId="{71EA4332-A936-4837-AE1F-99CB6DD2DD2C}" srcId="{4998E01E-1358-4DC0-A46B-FBEF07EBD7DE}" destId="{9BE0D885-787B-433A-B2E1-325DF74DC2CA}" srcOrd="1" destOrd="0" parTransId="{C8ACD4C7-AA5A-41AE-B402-BEB6C7C704A5}" sibTransId="{79588E2E-150F-4C5F-93FB-BCA1B501820C}"/>
    <dgm:cxn modelId="{D8AAFB36-20E3-4C7D-B3E3-E97576CDF240}" srcId="{1C4AB751-43CA-47BB-9EF3-B256127B55AE}" destId="{39FA0F05-2164-4528-BEAA-5FA38992AC6F}" srcOrd="1" destOrd="0" parTransId="{9DB4AE33-8FA4-491B-8911-14FBC3C9A2CA}" sibTransId="{49666F16-31AE-4E0F-9F07-0CE1CF30EA92}"/>
    <dgm:cxn modelId="{B3B3BC39-A2D8-47B5-A0CA-7E3226D9DB69}" srcId="{7209C481-4972-4577-9A95-0BFF7976B485}" destId="{07CFEF21-D25C-47E8-9629-80D09A491E50}" srcOrd="2" destOrd="0" parTransId="{718AB0FE-84DC-42E8-9621-92EA209525D6}" sibTransId="{33BF312D-167A-4B0E-8E03-DFC45CAE0C61}"/>
    <dgm:cxn modelId="{5B6E7C3E-7471-4618-B302-607F1795B7BD}" srcId="{1C4AB751-43CA-47BB-9EF3-B256127B55AE}" destId="{1FCDDB21-153B-4F99-A3B2-2BC4DAB3BDB1}" srcOrd="0" destOrd="0" parTransId="{F4C824A6-01C3-42D1-90B3-2E1D1C37AAB6}" sibTransId="{7018ACB3-BDA3-488D-8E0C-2276331C7920}"/>
    <dgm:cxn modelId="{C3BC2A61-1B97-4586-82B3-95FB71C2AC63}" type="presOf" srcId="{39FA0F05-2164-4528-BEAA-5FA38992AC6F}" destId="{BB3D6A41-27BA-40B0-82CE-6D31C99DD1BC}" srcOrd="0" destOrd="0" presId="urn:microsoft.com/office/officeart/2005/8/layout/target2"/>
    <dgm:cxn modelId="{2830E362-E82F-45ED-87FC-C0C2EFBFDF63}" type="presOf" srcId="{1FCDDB21-153B-4F99-A3B2-2BC4DAB3BDB1}" destId="{8F7C5714-E9CF-482D-81A9-F6A560056556}" srcOrd="0" destOrd="0" presId="urn:microsoft.com/office/officeart/2005/8/layout/target2"/>
    <dgm:cxn modelId="{11542744-32FC-496B-9284-51C9A81A22B2}" type="presOf" srcId="{1C4AB751-43CA-47BB-9EF3-B256127B55AE}" destId="{C9A38588-BE76-450F-8136-10C1EF10F2EC}" srcOrd="0" destOrd="0" presId="urn:microsoft.com/office/officeart/2005/8/layout/target2"/>
    <dgm:cxn modelId="{54FF8F49-0F34-405C-8664-8BBC1292D25B}" srcId="{7209C481-4972-4577-9A95-0BFF7976B485}" destId="{F8BC90EA-173A-4563-8F70-009DF5FA3514}" srcOrd="5" destOrd="0" parTransId="{4D7032DE-0EDA-4858-9026-AA7AEA63DCC8}" sibTransId="{9F358546-49C0-4868-BE7D-40EE011632DA}"/>
    <dgm:cxn modelId="{40DCB04D-E85A-4358-92A2-3622589CF8E9}" type="presOf" srcId="{07CFEF21-D25C-47E8-9629-80D09A491E50}" destId="{1ECFE37D-8650-4E07-89CD-A72BFCAA8D7A}" srcOrd="0" destOrd="0" presId="urn:microsoft.com/office/officeart/2005/8/layout/target2"/>
    <dgm:cxn modelId="{ED590355-9628-4FBC-B605-F129789010C3}" srcId="{7209C481-4972-4577-9A95-0BFF7976B485}" destId="{3E6C11BC-8BA8-4C78-8D9F-DC4F81CC6870}" srcOrd="3" destOrd="0" parTransId="{291E9211-5C58-468D-A083-174BF1AC777F}" sibTransId="{AC4D234F-BC4A-4FCF-9861-78E1D486D26E}"/>
    <dgm:cxn modelId="{B6557187-5D11-44DC-ABBC-576906E61B23}" srcId="{4998E01E-1358-4DC0-A46B-FBEF07EBD7DE}" destId="{B431A91E-25B7-48FF-88A1-34853B3B0675}" srcOrd="0" destOrd="0" parTransId="{769FE5CE-41A1-47DA-981B-061609DBC576}" sibTransId="{6397078F-71F9-4F96-9204-8F790E71170B}"/>
    <dgm:cxn modelId="{CDF9C494-AF05-41FD-8CA2-79F18EEED4BD}" type="presOf" srcId="{7209C481-4972-4577-9A95-0BFF7976B485}" destId="{2C6D9CAA-3851-4B21-8B22-ABCEF7F8642D}" srcOrd="0" destOrd="0" presId="urn:microsoft.com/office/officeart/2005/8/layout/target2"/>
    <dgm:cxn modelId="{212CC2B5-F1A1-4D23-BC73-54CF2909A716}" srcId="{7209C481-4972-4577-9A95-0BFF7976B485}" destId="{A437F59D-9917-4AB3-8627-760D9D3B256E}" srcOrd="0" destOrd="0" parTransId="{DCF838DF-46BA-4A01-8758-2513E2495B14}" sibTransId="{EFD85827-BD6D-4C0B-9F35-E75C9FEDE545}"/>
    <dgm:cxn modelId="{942752E1-B346-4743-BB83-C8D0C34BE237}" srcId="{F8BC90EA-173A-4563-8F70-009DF5FA3514}" destId="{4BED1467-8324-4175-99C9-A2C39257592D}" srcOrd="1" destOrd="0" parTransId="{550E8AB3-3175-4254-958F-CEC131B23250}" sibTransId="{C333B062-2544-47F1-9D6F-CC767B2DA415}"/>
    <dgm:cxn modelId="{CB564BE8-4ECF-406A-9894-52821B938230}" type="presOf" srcId="{A437F59D-9917-4AB3-8627-760D9D3B256E}" destId="{072013D0-2B04-445A-90D0-BF173322383A}" srcOrd="0" destOrd="0" presId="urn:microsoft.com/office/officeart/2005/8/layout/target2"/>
    <dgm:cxn modelId="{A7E1C4EA-4365-4B37-808D-885164A4E594}" srcId="{7209C481-4972-4577-9A95-0BFF7976B485}" destId="{4998E01E-1358-4DC0-A46B-FBEF07EBD7DE}" srcOrd="4" destOrd="0" parTransId="{0125274E-22C4-4331-AEEE-4CC63CA30DBD}" sibTransId="{B45E0714-D187-491C-9639-BC520F2FCB3B}"/>
    <dgm:cxn modelId="{A37E5857-E6A6-4E32-A049-967C8611460E}" type="presParOf" srcId="{2C6D9CAA-3851-4B21-8B22-ABCEF7F8642D}" destId="{B3F884ED-EA2B-4C9B-B8D4-4181B550A872}" srcOrd="0" destOrd="0" presId="urn:microsoft.com/office/officeart/2005/8/layout/target2"/>
    <dgm:cxn modelId="{6CF668AD-48CC-4B36-91CD-11C91E845988}" type="presParOf" srcId="{B3F884ED-EA2B-4C9B-B8D4-4181B550A872}" destId="{072013D0-2B04-445A-90D0-BF173322383A}" srcOrd="0" destOrd="0" presId="urn:microsoft.com/office/officeart/2005/8/layout/target2"/>
    <dgm:cxn modelId="{96D9CA93-4108-4EDE-83D8-8966FB0CEE38}" type="presParOf" srcId="{B3F884ED-EA2B-4C9B-B8D4-4181B550A872}" destId="{170BB885-A3B3-45EB-8868-915624C305F4}" srcOrd="1" destOrd="0" presId="urn:microsoft.com/office/officeart/2005/8/layout/target2"/>
    <dgm:cxn modelId="{6EA32EB0-8596-436B-BC76-BF2F21CE1304}" type="presParOf" srcId="{2C6D9CAA-3851-4B21-8B22-ABCEF7F8642D}" destId="{A0FB150A-5927-4418-A587-1D6D51CDBD91}" srcOrd="1" destOrd="0" presId="urn:microsoft.com/office/officeart/2005/8/layout/target2"/>
    <dgm:cxn modelId="{9EC04620-6C74-4113-91F5-E96DDAFBE5CE}" type="presParOf" srcId="{A0FB150A-5927-4418-A587-1D6D51CDBD91}" destId="{C9A38588-BE76-450F-8136-10C1EF10F2EC}" srcOrd="0" destOrd="0" presId="urn:microsoft.com/office/officeart/2005/8/layout/target2"/>
    <dgm:cxn modelId="{25B4A46B-DB69-4A97-903E-EB61F8E56844}" type="presParOf" srcId="{A0FB150A-5927-4418-A587-1D6D51CDBD91}" destId="{7BEBFB90-F1D5-4D7A-AA0C-F64C754FFACC}" srcOrd="1" destOrd="0" presId="urn:microsoft.com/office/officeart/2005/8/layout/target2"/>
    <dgm:cxn modelId="{4D968BB4-A944-4125-93D8-250BAD2E63EA}" type="presParOf" srcId="{7BEBFB90-F1D5-4D7A-AA0C-F64C754FFACC}" destId="{8F7C5714-E9CF-482D-81A9-F6A560056556}" srcOrd="0" destOrd="0" presId="urn:microsoft.com/office/officeart/2005/8/layout/target2"/>
    <dgm:cxn modelId="{D22E62BE-9A30-4C0E-ACF8-B981E8D0BC8E}" type="presParOf" srcId="{7BEBFB90-F1D5-4D7A-AA0C-F64C754FFACC}" destId="{EFFD4E16-2749-4A30-90B1-2C73644EF0BF}" srcOrd="1" destOrd="0" presId="urn:microsoft.com/office/officeart/2005/8/layout/target2"/>
    <dgm:cxn modelId="{19E29DA2-A164-4CA6-AA21-BA63F2DA26E9}" type="presParOf" srcId="{7BEBFB90-F1D5-4D7A-AA0C-F64C754FFACC}" destId="{BB3D6A41-27BA-40B0-82CE-6D31C99DD1BC}" srcOrd="2" destOrd="0" presId="urn:microsoft.com/office/officeart/2005/8/layout/target2"/>
    <dgm:cxn modelId="{8C356311-A2B0-4669-8464-0512317DB9A9}" type="presParOf" srcId="{2C6D9CAA-3851-4B21-8B22-ABCEF7F8642D}" destId="{8446BB75-37A2-4E9F-982A-8A673113CB53}" srcOrd="2" destOrd="0" presId="urn:microsoft.com/office/officeart/2005/8/layout/target2"/>
    <dgm:cxn modelId="{A93A02F5-E0C4-4EDE-99A6-EDEF1CEF26CE}" type="presParOf" srcId="{8446BB75-37A2-4E9F-982A-8A673113CB53}" destId="{1ECFE37D-8650-4E07-89CD-A72BFCAA8D7A}" srcOrd="0" destOrd="0" presId="urn:microsoft.com/office/officeart/2005/8/layout/targe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648D9-9FFB-4AF9-997A-4A9551BE7799}">
      <dsp:nvSpPr>
        <dsp:cNvPr id="0" name=""/>
        <dsp:cNvSpPr/>
      </dsp:nvSpPr>
      <dsp:spPr>
        <a:xfrm>
          <a:off x="1467561" y="772667"/>
          <a:ext cx="1800134" cy="1484734"/>
        </a:xfrm>
        <a:prstGeom prst="roundRect">
          <a:avLst>
            <a:gd name="adj" fmla="val 10000"/>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rtl="0">
            <a:lnSpc>
              <a:spcPct val="90000"/>
            </a:lnSpc>
            <a:spcBef>
              <a:spcPct val="0"/>
            </a:spcBef>
            <a:spcAft>
              <a:spcPct val="15000"/>
            </a:spcAft>
            <a:buChar char="•"/>
          </a:pPr>
          <a:r>
            <a:rPr lang="en-US" sz="1800" kern="1200">
              <a:latin typeface="Calibri"/>
              <a:cs typeface="Calibri"/>
            </a:rPr>
            <a:t>Social Learning Theory of Career Decision Making</a:t>
          </a:r>
        </a:p>
      </dsp:txBody>
      <dsp:txXfrm>
        <a:off x="1501729" y="806835"/>
        <a:ext cx="1731798" cy="1098240"/>
      </dsp:txXfrm>
    </dsp:sp>
    <dsp:sp modelId="{D935D862-8441-4503-BBB9-AD795423F25D}">
      <dsp:nvSpPr>
        <dsp:cNvPr id="0" name=""/>
        <dsp:cNvSpPr/>
      </dsp:nvSpPr>
      <dsp:spPr>
        <a:xfrm>
          <a:off x="2419226" y="910923"/>
          <a:ext cx="2303367" cy="2303367"/>
        </a:xfrm>
        <a:prstGeom prst="leftCircularArrow">
          <a:avLst>
            <a:gd name="adj1" fmla="val 4526"/>
            <a:gd name="adj2" fmla="val 575690"/>
            <a:gd name="adj3" fmla="val 2351201"/>
            <a:gd name="adj4" fmla="val 9024489"/>
            <a:gd name="adj5" fmla="val 5280"/>
          </a:avLst>
        </a:prstGeom>
        <a:solidFill>
          <a:schemeClr val="dk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8D2D7BF-8F66-4591-9D19-6A5FBDC8E77E}">
      <dsp:nvSpPr>
        <dsp:cNvPr id="0" name=""/>
        <dsp:cNvSpPr/>
      </dsp:nvSpPr>
      <dsp:spPr>
        <a:xfrm>
          <a:off x="1867590" y="1939244"/>
          <a:ext cx="1600119" cy="636314"/>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l" defTabSz="1600200" rtl="0">
            <a:lnSpc>
              <a:spcPct val="90000"/>
            </a:lnSpc>
            <a:spcBef>
              <a:spcPct val="0"/>
            </a:spcBef>
            <a:spcAft>
              <a:spcPct val="35000"/>
            </a:spcAft>
            <a:buNone/>
          </a:pPr>
          <a:r>
            <a:rPr lang="en-US" sz="3600" kern="1200">
              <a:latin typeface="Calibri"/>
              <a:cs typeface="Calibri"/>
            </a:rPr>
            <a:t>1972</a:t>
          </a:r>
        </a:p>
      </dsp:txBody>
      <dsp:txXfrm>
        <a:off x="1886227" y="1957881"/>
        <a:ext cx="1562845" cy="599040"/>
      </dsp:txXfrm>
    </dsp:sp>
    <dsp:sp modelId="{CCCD850C-DA2B-4311-AD57-DDECEF390AB3}">
      <dsp:nvSpPr>
        <dsp:cNvPr id="0" name=""/>
        <dsp:cNvSpPr/>
      </dsp:nvSpPr>
      <dsp:spPr>
        <a:xfrm>
          <a:off x="3964130" y="772667"/>
          <a:ext cx="1800134" cy="1484734"/>
        </a:xfrm>
        <a:prstGeom prst="roundRect">
          <a:avLst>
            <a:gd name="adj" fmla="val 10000"/>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rtl="0">
            <a:lnSpc>
              <a:spcPct val="90000"/>
            </a:lnSpc>
            <a:spcBef>
              <a:spcPct val="0"/>
            </a:spcBef>
            <a:spcAft>
              <a:spcPct val="15000"/>
            </a:spcAft>
            <a:buChar char="•"/>
          </a:pPr>
          <a:r>
            <a:rPr lang="en-US" sz="1800" kern="1200">
              <a:latin typeface="Calibri"/>
              <a:cs typeface="Calibri"/>
            </a:rPr>
            <a:t> Learning Theory of Career Counseling</a:t>
          </a:r>
        </a:p>
      </dsp:txBody>
      <dsp:txXfrm>
        <a:off x="3998298" y="1124993"/>
        <a:ext cx="1731798" cy="1098240"/>
      </dsp:txXfrm>
    </dsp:sp>
    <dsp:sp modelId="{31099893-F738-4E26-BC0B-3879717125E1}">
      <dsp:nvSpPr>
        <dsp:cNvPr id="0" name=""/>
        <dsp:cNvSpPr/>
      </dsp:nvSpPr>
      <dsp:spPr>
        <a:xfrm>
          <a:off x="4900794" y="-242435"/>
          <a:ext cx="2533384" cy="2533384"/>
        </a:xfrm>
        <a:prstGeom prst="circularArrow">
          <a:avLst>
            <a:gd name="adj1" fmla="val 4115"/>
            <a:gd name="adj2" fmla="val 518190"/>
            <a:gd name="adj3" fmla="val 19306300"/>
            <a:gd name="adj4" fmla="val 12575511"/>
            <a:gd name="adj5" fmla="val 4801"/>
          </a:avLst>
        </a:prstGeom>
        <a:solidFill>
          <a:schemeClr val="dk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D32046C-3590-441F-99E0-005364BA79B1}">
      <dsp:nvSpPr>
        <dsp:cNvPr id="0" name=""/>
        <dsp:cNvSpPr/>
      </dsp:nvSpPr>
      <dsp:spPr>
        <a:xfrm>
          <a:off x="4364160" y="454510"/>
          <a:ext cx="1600119" cy="636314"/>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l" defTabSz="1600200" rtl="0">
            <a:lnSpc>
              <a:spcPct val="90000"/>
            </a:lnSpc>
            <a:spcBef>
              <a:spcPct val="0"/>
            </a:spcBef>
            <a:spcAft>
              <a:spcPct val="35000"/>
            </a:spcAft>
            <a:buNone/>
          </a:pPr>
          <a:r>
            <a:rPr lang="en-US" sz="3600" kern="1200">
              <a:latin typeface="Calibri"/>
              <a:cs typeface="Calibri"/>
            </a:rPr>
            <a:t>1979</a:t>
          </a:r>
          <a:endParaRPr lang="en-US" sz="3600" kern="1200">
            <a:latin typeface="Calibri Light" panose="020F0302020204030204"/>
            <a:cs typeface="Calibri Light" panose="020F0302020204030204"/>
          </a:endParaRPr>
        </a:p>
      </dsp:txBody>
      <dsp:txXfrm>
        <a:off x="4382797" y="473147"/>
        <a:ext cx="1562845" cy="599040"/>
      </dsp:txXfrm>
    </dsp:sp>
    <dsp:sp modelId="{9B846569-D022-48A9-81B5-8D522EE1D27D}">
      <dsp:nvSpPr>
        <dsp:cNvPr id="0" name=""/>
        <dsp:cNvSpPr/>
      </dsp:nvSpPr>
      <dsp:spPr>
        <a:xfrm>
          <a:off x="6460700" y="772667"/>
          <a:ext cx="1800134" cy="1484734"/>
        </a:xfrm>
        <a:prstGeom prst="roundRect">
          <a:avLst>
            <a:gd name="adj" fmla="val 10000"/>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Calibri"/>
              <a:cs typeface="Calibri"/>
            </a:rPr>
            <a:t>Happenstance Learning Theory</a:t>
          </a:r>
        </a:p>
      </dsp:txBody>
      <dsp:txXfrm>
        <a:off x="6494868" y="806835"/>
        <a:ext cx="1731798" cy="1098240"/>
      </dsp:txXfrm>
    </dsp:sp>
    <dsp:sp modelId="{3FC39148-5E17-4C10-96AF-58EDF13D0EEF}">
      <dsp:nvSpPr>
        <dsp:cNvPr id="0" name=""/>
        <dsp:cNvSpPr/>
      </dsp:nvSpPr>
      <dsp:spPr>
        <a:xfrm>
          <a:off x="6860730" y="1939244"/>
          <a:ext cx="1600119" cy="636314"/>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l" defTabSz="1600200" rtl="0">
            <a:lnSpc>
              <a:spcPct val="90000"/>
            </a:lnSpc>
            <a:spcBef>
              <a:spcPct val="0"/>
            </a:spcBef>
            <a:spcAft>
              <a:spcPct val="35000"/>
            </a:spcAft>
            <a:buNone/>
          </a:pPr>
          <a:r>
            <a:rPr lang="en-US" sz="3600" kern="1200">
              <a:latin typeface="Calibri"/>
              <a:cs typeface="Calibri"/>
            </a:rPr>
            <a:t>2009</a:t>
          </a:r>
          <a:endParaRPr lang="en-US" sz="3600" kern="1200">
            <a:latin typeface="Calibri Light" panose="020F0302020204030204"/>
            <a:cs typeface="Calibri Light" panose="020F0302020204030204"/>
          </a:endParaRPr>
        </a:p>
      </dsp:txBody>
      <dsp:txXfrm>
        <a:off x="6879367" y="1957881"/>
        <a:ext cx="1562845" cy="599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08DC3-117C-4099-8248-D83CE644D3CB}">
      <dsp:nvSpPr>
        <dsp:cNvPr id="0" name=""/>
        <dsp:cNvSpPr/>
      </dsp:nvSpPr>
      <dsp:spPr>
        <a:xfrm>
          <a:off x="594" y="2028"/>
          <a:ext cx="5180410" cy="1387413"/>
        </a:xfrm>
        <a:prstGeom prst="roundRect">
          <a:avLst>
            <a:gd name="adj" fmla="val 10000"/>
          </a:avLst>
        </a:prstGeom>
        <a:solidFill>
          <a:schemeClr val="accent1">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Environment and Conditions and Events</a:t>
          </a:r>
        </a:p>
      </dsp:txBody>
      <dsp:txXfrm>
        <a:off x="41230" y="42664"/>
        <a:ext cx="5099138" cy="1306141"/>
      </dsp:txXfrm>
    </dsp:sp>
    <dsp:sp modelId="{05AE3EA3-86A3-4A1D-BE2D-671E4598E12E}">
      <dsp:nvSpPr>
        <dsp:cNvPr id="0" name=""/>
        <dsp:cNvSpPr/>
      </dsp:nvSpPr>
      <dsp:spPr>
        <a:xfrm>
          <a:off x="594" y="1481962"/>
          <a:ext cx="3384004" cy="1387413"/>
        </a:xfrm>
        <a:prstGeom prst="roundRect">
          <a:avLst>
            <a:gd name="adj" fmla="val 10000"/>
          </a:avLst>
        </a:prstGeom>
        <a:solidFill>
          <a:schemeClr val="accent1">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 of Job Opportunities</a:t>
          </a:r>
        </a:p>
      </dsp:txBody>
      <dsp:txXfrm>
        <a:off x="41230" y="1522598"/>
        <a:ext cx="3302732" cy="1306141"/>
      </dsp:txXfrm>
    </dsp:sp>
    <dsp:sp modelId="{D87139CA-3B40-4194-9B8E-D34460507949}">
      <dsp:nvSpPr>
        <dsp:cNvPr id="0" name=""/>
        <dsp:cNvSpPr/>
      </dsp:nvSpPr>
      <dsp:spPr>
        <a:xfrm>
          <a:off x="594" y="2961895"/>
          <a:ext cx="1657201"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Labor Laws</a:t>
          </a:r>
        </a:p>
      </dsp:txBody>
      <dsp:txXfrm>
        <a:off x="41230" y="3002531"/>
        <a:ext cx="1575929" cy="1306141"/>
      </dsp:txXfrm>
    </dsp:sp>
    <dsp:sp modelId="{0E80C458-EBD6-4A2A-A9E2-166226AA31E3}">
      <dsp:nvSpPr>
        <dsp:cNvPr id="0" name=""/>
        <dsp:cNvSpPr/>
      </dsp:nvSpPr>
      <dsp:spPr>
        <a:xfrm>
          <a:off x="1727398" y="2961895"/>
          <a:ext cx="1657201"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Educational System</a:t>
          </a:r>
        </a:p>
      </dsp:txBody>
      <dsp:txXfrm>
        <a:off x="1768034" y="3002531"/>
        <a:ext cx="1575929" cy="1306141"/>
      </dsp:txXfrm>
    </dsp:sp>
    <dsp:sp modelId="{1D65BFFB-B0C5-4D90-9CF0-98BB1B77CF52}">
      <dsp:nvSpPr>
        <dsp:cNvPr id="0" name=""/>
        <dsp:cNvSpPr/>
      </dsp:nvSpPr>
      <dsp:spPr>
        <a:xfrm>
          <a:off x="3523804" y="1481962"/>
          <a:ext cx="1657201" cy="1387413"/>
        </a:xfrm>
        <a:prstGeom prst="roundRect">
          <a:avLst>
            <a:gd name="adj" fmla="val 10000"/>
          </a:avLst>
        </a:prstGeom>
        <a:solidFill>
          <a:schemeClr val="accent1">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Social Organizations	</a:t>
          </a:r>
        </a:p>
      </dsp:txBody>
      <dsp:txXfrm>
        <a:off x="3564440" y="1522598"/>
        <a:ext cx="1575929" cy="1306141"/>
      </dsp:txXfrm>
    </dsp:sp>
    <dsp:sp modelId="{E7F864E2-4877-455E-84C3-FD328A480B4A}">
      <dsp:nvSpPr>
        <dsp:cNvPr id="0" name=""/>
        <dsp:cNvSpPr/>
      </dsp:nvSpPr>
      <dsp:spPr>
        <a:xfrm>
          <a:off x="3523804" y="2961895"/>
          <a:ext cx="1657201"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Community</a:t>
          </a:r>
          <a:r>
            <a:rPr lang="en-US" sz="2000" kern="1200" dirty="0"/>
            <a:t> Influence</a:t>
          </a:r>
        </a:p>
      </dsp:txBody>
      <dsp:txXfrm>
        <a:off x="3564440" y="3002531"/>
        <a:ext cx="1575929" cy="13061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B3B75-A3F2-40C6-A5EE-0C23A4FA0CA7}">
      <dsp:nvSpPr>
        <dsp:cNvPr id="0" name=""/>
        <dsp:cNvSpPr/>
      </dsp:nvSpPr>
      <dsp:spPr>
        <a:xfrm>
          <a:off x="1912" y="2028"/>
          <a:ext cx="5177774" cy="1387413"/>
        </a:xfrm>
        <a:prstGeom prst="roundRect">
          <a:avLst>
            <a:gd name="adj" fmla="val 10000"/>
          </a:avLst>
        </a:prstGeom>
        <a:solidFill>
          <a:schemeClr val="accent1">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Genetic Endowments and Special Abilities</a:t>
          </a:r>
        </a:p>
      </dsp:txBody>
      <dsp:txXfrm>
        <a:off x="42548" y="42664"/>
        <a:ext cx="5096502" cy="1306141"/>
      </dsp:txXfrm>
    </dsp:sp>
    <dsp:sp modelId="{ADD0B085-2EB6-4339-B145-044EBA977311}">
      <dsp:nvSpPr>
        <dsp:cNvPr id="0" name=""/>
        <dsp:cNvSpPr/>
      </dsp:nvSpPr>
      <dsp:spPr>
        <a:xfrm>
          <a:off x="1912" y="1481962"/>
          <a:ext cx="2484536" cy="1387413"/>
        </a:xfrm>
        <a:prstGeom prst="roundRect">
          <a:avLst>
            <a:gd name="adj" fmla="val 10000"/>
          </a:avLst>
        </a:prstGeom>
        <a:solidFill>
          <a:schemeClr val="accent1">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Physical Appearance</a:t>
          </a:r>
        </a:p>
      </dsp:txBody>
      <dsp:txXfrm>
        <a:off x="42548" y="1522598"/>
        <a:ext cx="2403264" cy="1306141"/>
      </dsp:txXfrm>
    </dsp:sp>
    <dsp:sp modelId="{B9438CA0-0012-4160-8839-2CB70AC7C42A}">
      <dsp:nvSpPr>
        <dsp:cNvPr id="0" name=""/>
        <dsp:cNvSpPr/>
      </dsp:nvSpPr>
      <dsp:spPr>
        <a:xfrm>
          <a:off x="1912" y="2961895"/>
          <a:ext cx="2484536"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Handicaps</a:t>
          </a:r>
        </a:p>
      </dsp:txBody>
      <dsp:txXfrm>
        <a:off x="42548" y="3002531"/>
        <a:ext cx="2403264" cy="1306141"/>
      </dsp:txXfrm>
    </dsp:sp>
    <dsp:sp modelId="{306B50B1-5DC9-4904-A227-60B289F4BC90}">
      <dsp:nvSpPr>
        <dsp:cNvPr id="0" name=""/>
        <dsp:cNvSpPr/>
      </dsp:nvSpPr>
      <dsp:spPr>
        <a:xfrm>
          <a:off x="2695150" y="1481962"/>
          <a:ext cx="2484536" cy="1387413"/>
        </a:xfrm>
        <a:prstGeom prst="roundRect">
          <a:avLst>
            <a:gd name="adj" fmla="val 10000"/>
          </a:avLst>
        </a:prstGeom>
        <a:solidFill>
          <a:schemeClr val="accent1">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Sex</a:t>
          </a:r>
        </a:p>
      </dsp:txBody>
      <dsp:txXfrm>
        <a:off x="2735786" y="1522598"/>
        <a:ext cx="2403264" cy="1306141"/>
      </dsp:txXfrm>
    </dsp:sp>
    <dsp:sp modelId="{3ABF5ACC-8E46-4984-9A2E-7C36F29D4A08}">
      <dsp:nvSpPr>
        <dsp:cNvPr id="0" name=""/>
        <dsp:cNvSpPr/>
      </dsp:nvSpPr>
      <dsp:spPr>
        <a:xfrm>
          <a:off x="2695150" y="2961895"/>
          <a:ext cx="2484536"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Race</a:t>
          </a:r>
        </a:p>
      </dsp:txBody>
      <dsp:txXfrm>
        <a:off x="2735786" y="3002531"/>
        <a:ext cx="2403264" cy="13061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08DC3-117C-4099-8248-D83CE644D3CB}">
      <dsp:nvSpPr>
        <dsp:cNvPr id="0" name=""/>
        <dsp:cNvSpPr/>
      </dsp:nvSpPr>
      <dsp:spPr>
        <a:xfrm>
          <a:off x="1912" y="2028"/>
          <a:ext cx="5177774" cy="1387413"/>
        </a:xfrm>
        <a:prstGeom prst="roundRect">
          <a:avLst>
            <a:gd name="adj" fmla="val 10000"/>
          </a:avLst>
        </a:prstGeom>
        <a:solidFill>
          <a:schemeClr val="accent1">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Task Approach Skills</a:t>
          </a:r>
        </a:p>
      </dsp:txBody>
      <dsp:txXfrm>
        <a:off x="42548" y="42664"/>
        <a:ext cx="5096502" cy="1306141"/>
      </dsp:txXfrm>
    </dsp:sp>
    <dsp:sp modelId="{106693D8-2599-4287-BAF2-3BDCA50F6193}">
      <dsp:nvSpPr>
        <dsp:cNvPr id="0" name=""/>
        <dsp:cNvSpPr/>
      </dsp:nvSpPr>
      <dsp:spPr>
        <a:xfrm>
          <a:off x="1912" y="1481962"/>
          <a:ext cx="2484536" cy="1387413"/>
        </a:xfrm>
        <a:prstGeom prst="roundRect">
          <a:avLst>
            <a:gd name="adj" fmla="val 10000"/>
          </a:avLst>
        </a:prstGeom>
        <a:solidFill>
          <a:schemeClr val="accent1">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Perceptual &amp; Cognitive Processes</a:t>
          </a:r>
        </a:p>
      </dsp:txBody>
      <dsp:txXfrm>
        <a:off x="42548" y="1522598"/>
        <a:ext cx="2403264" cy="1306141"/>
      </dsp:txXfrm>
    </dsp:sp>
    <dsp:sp modelId="{0E80C458-EBD6-4A2A-A9E2-166226AA31E3}">
      <dsp:nvSpPr>
        <dsp:cNvPr id="0" name=""/>
        <dsp:cNvSpPr/>
      </dsp:nvSpPr>
      <dsp:spPr>
        <a:xfrm>
          <a:off x="1912" y="2961895"/>
          <a:ext cx="2484536"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Emotional Responses</a:t>
          </a:r>
        </a:p>
      </dsp:txBody>
      <dsp:txXfrm>
        <a:off x="42548" y="3002531"/>
        <a:ext cx="2403264" cy="1306141"/>
      </dsp:txXfrm>
    </dsp:sp>
    <dsp:sp modelId="{1D65BFFB-B0C5-4D90-9CF0-98BB1B77CF52}">
      <dsp:nvSpPr>
        <dsp:cNvPr id="0" name=""/>
        <dsp:cNvSpPr/>
      </dsp:nvSpPr>
      <dsp:spPr>
        <a:xfrm>
          <a:off x="2695150" y="1481962"/>
          <a:ext cx="2484536" cy="1387413"/>
        </a:xfrm>
        <a:prstGeom prst="roundRect">
          <a:avLst>
            <a:gd name="adj" fmla="val 10000"/>
          </a:avLst>
        </a:prstGeom>
        <a:solidFill>
          <a:schemeClr val="accent1">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Work Ethic</a:t>
          </a:r>
        </a:p>
      </dsp:txBody>
      <dsp:txXfrm>
        <a:off x="2735786" y="1522598"/>
        <a:ext cx="2403264" cy="1306141"/>
      </dsp:txXfrm>
    </dsp:sp>
    <dsp:sp modelId="{E7F864E2-4877-455E-84C3-FD328A480B4A}">
      <dsp:nvSpPr>
        <dsp:cNvPr id="0" name=""/>
        <dsp:cNvSpPr/>
      </dsp:nvSpPr>
      <dsp:spPr>
        <a:xfrm>
          <a:off x="2695150" y="2961895"/>
          <a:ext cx="2484536"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Attending</a:t>
          </a:r>
        </a:p>
      </dsp:txBody>
      <dsp:txXfrm>
        <a:off x="2735786" y="3002531"/>
        <a:ext cx="2403264" cy="13061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B3B75-A3F2-40C6-A5EE-0C23A4FA0CA7}">
      <dsp:nvSpPr>
        <dsp:cNvPr id="0" name=""/>
        <dsp:cNvSpPr/>
      </dsp:nvSpPr>
      <dsp:spPr>
        <a:xfrm>
          <a:off x="2530" y="2028"/>
          <a:ext cx="5176539" cy="1387413"/>
        </a:xfrm>
        <a:prstGeom prst="roundRect">
          <a:avLst>
            <a:gd name="adj" fmla="val 10000"/>
          </a:avLst>
        </a:prstGeom>
        <a:solidFill>
          <a:schemeClr val="accent1">
            <a:alpha val="80000"/>
            <a:hueOff val="0"/>
            <a:satOff val="0"/>
            <a:lumOff val="0"/>
            <a:alphaOff val="0"/>
          </a:schemeClr>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Learning Experiences</a:t>
          </a:r>
        </a:p>
      </dsp:txBody>
      <dsp:txXfrm>
        <a:off x="43166" y="42664"/>
        <a:ext cx="5095267" cy="1306141"/>
      </dsp:txXfrm>
    </dsp:sp>
    <dsp:sp modelId="{ADD0B085-2EB6-4339-B145-044EBA977311}">
      <dsp:nvSpPr>
        <dsp:cNvPr id="0" name=""/>
        <dsp:cNvSpPr/>
      </dsp:nvSpPr>
      <dsp:spPr>
        <a:xfrm>
          <a:off x="2530" y="1481962"/>
          <a:ext cx="5176539" cy="1387413"/>
        </a:xfrm>
        <a:prstGeom prst="roundRect">
          <a:avLst>
            <a:gd name="adj" fmla="val 10000"/>
          </a:avLst>
        </a:prstGeom>
        <a:solidFill>
          <a:schemeClr val="accent1">
            <a:alpha val="70000"/>
            <a:hueOff val="0"/>
            <a:satOff val="0"/>
            <a:lumOff val="0"/>
            <a:alphaOff val="0"/>
          </a:schemeClr>
        </a:solidFill>
        <a:ln w="12700" cap="flat" cmpd="sng" algn="ctr">
          <a:solidFill>
            <a:schemeClr val="tx2">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Font typeface="Arial" panose="020B0604020202020204" pitchFamily="34" charset="0"/>
            <a:buNone/>
          </a:pPr>
          <a:r>
            <a:rPr lang="en-US" sz="4200" kern="1200" dirty="0"/>
            <a:t>Instrumental Learning</a:t>
          </a:r>
        </a:p>
      </dsp:txBody>
      <dsp:txXfrm>
        <a:off x="43166" y="1522598"/>
        <a:ext cx="5095267" cy="1306141"/>
      </dsp:txXfrm>
    </dsp:sp>
    <dsp:sp modelId="{B9438CA0-0012-4160-8839-2CB70AC7C42A}">
      <dsp:nvSpPr>
        <dsp:cNvPr id="0" name=""/>
        <dsp:cNvSpPr/>
      </dsp:nvSpPr>
      <dsp:spPr>
        <a:xfrm>
          <a:off x="2530" y="2961895"/>
          <a:ext cx="5176539" cy="1387413"/>
        </a:xfrm>
        <a:prstGeom prst="roundRect">
          <a:avLst>
            <a:gd name="adj" fmla="val 10000"/>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dirty="0"/>
            <a:t>Associative Learning</a:t>
          </a:r>
        </a:p>
      </dsp:txBody>
      <dsp:txXfrm>
        <a:off x="43166" y="3002531"/>
        <a:ext cx="5095267" cy="13061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013D0-2B04-445A-90D0-BF173322383A}">
      <dsp:nvSpPr>
        <dsp:cNvPr id="0" name=""/>
        <dsp:cNvSpPr/>
      </dsp:nvSpPr>
      <dsp:spPr>
        <a:xfrm>
          <a:off x="0" y="0"/>
          <a:ext cx="10113473" cy="5785636"/>
        </a:xfrm>
        <a:prstGeom prst="roundRect">
          <a:avLst>
            <a:gd name="adj" fmla="val 85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37160" tIns="137160" rIns="137160" bIns="4490296" numCol="1" spcCol="1270" anchor="t" anchorCtr="0">
          <a:noAutofit/>
        </a:bodyPr>
        <a:lstStyle/>
        <a:p>
          <a:pPr marL="0" lvl="0" indent="0" algn="ctr" defTabSz="1600200">
            <a:lnSpc>
              <a:spcPct val="90000"/>
            </a:lnSpc>
            <a:spcBef>
              <a:spcPct val="0"/>
            </a:spcBef>
            <a:spcAft>
              <a:spcPct val="35000"/>
            </a:spcAft>
            <a:buNone/>
          </a:pPr>
          <a:r>
            <a:rPr lang="en-US" sz="3600" kern="1200"/>
            <a:t>Multicultural and Social Justice</a:t>
          </a:r>
        </a:p>
      </dsp:txBody>
      <dsp:txXfrm>
        <a:off x="144037" y="144037"/>
        <a:ext cx="9825399" cy="5497562"/>
      </dsp:txXfrm>
    </dsp:sp>
    <dsp:sp modelId="{C9A38588-BE76-450F-8136-10C1EF10F2EC}">
      <dsp:nvSpPr>
        <dsp:cNvPr id="0" name=""/>
        <dsp:cNvSpPr/>
      </dsp:nvSpPr>
      <dsp:spPr>
        <a:xfrm>
          <a:off x="252836" y="1446409"/>
          <a:ext cx="9607800" cy="4049945"/>
        </a:xfrm>
        <a:prstGeom prst="roundRect">
          <a:avLst>
            <a:gd name="adj" fmla="val 10500"/>
          </a:avLst>
        </a:prstGeom>
        <a:solidFill>
          <a:schemeClr val="bg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2571715" numCol="1" spcCol="1270" anchor="t" anchorCtr="0">
          <a:noAutofit/>
        </a:bodyPr>
        <a:lstStyle/>
        <a:p>
          <a:pPr marL="0" lvl="0" indent="0" algn="ctr" defTabSz="1600200">
            <a:lnSpc>
              <a:spcPct val="90000"/>
            </a:lnSpc>
            <a:spcBef>
              <a:spcPct val="0"/>
            </a:spcBef>
            <a:spcAft>
              <a:spcPct val="35000"/>
            </a:spcAft>
            <a:buNone/>
          </a:pPr>
          <a:r>
            <a:rPr lang="en-US" sz="3600" kern="1200"/>
            <a:t>Sensitivity for the Individual Experience </a:t>
          </a:r>
        </a:p>
      </dsp:txBody>
      <dsp:txXfrm>
        <a:off x="377386" y="1570959"/>
        <a:ext cx="9358700" cy="3800845"/>
      </dsp:txXfrm>
    </dsp:sp>
    <dsp:sp modelId="{8F7C5714-E9CF-482D-81A9-F6A560056556}">
      <dsp:nvSpPr>
        <dsp:cNvPr id="0" name=""/>
        <dsp:cNvSpPr/>
      </dsp:nvSpPr>
      <dsp:spPr>
        <a:xfrm>
          <a:off x="493031" y="2863889"/>
          <a:ext cx="1921560" cy="1126835"/>
        </a:xfrm>
        <a:prstGeom prst="roundRect">
          <a:avLst>
            <a:gd name="adj" fmla="val 10500"/>
          </a:avLst>
        </a:prstGeom>
        <a:solidFill>
          <a:schemeClr val="accent1">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Counselor</a:t>
          </a:r>
        </a:p>
      </dsp:txBody>
      <dsp:txXfrm>
        <a:off x="527685" y="2898543"/>
        <a:ext cx="1852252" cy="1057527"/>
      </dsp:txXfrm>
    </dsp:sp>
    <dsp:sp modelId="{BB3D6A41-27BA-40B0-82CE-6D31C99DD1BC}">
      <dsp:nvSpPr>
        <dsp:cNvPr id="0" name=""/>
        <dsp:cNvSpPr/>
      </dsp:nvSpPr>
      <dsp:spPr>
        <a:xfrm>
          <a:off x="493031" y="4064132"/>
          <a:ext cx="1921560" cy="1126835"/>
        </a:xfrm>
        <a:prstGeom prst="roundRect">
          <a:avLst>
            <a:gd name="adj" fmla="val 10500"/>
          </a:avLst>
        </a:prstGeom>
        <a:solidFill>
          <a:schemeClr val="bg2">
            <a:lumMod val="40000"/>
            <a:lumOff val="6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Client</a:t>
          </a:r>
        </a:p>
      </dsp:txBody>
      <dsp:txXfrm>
        <a:off x="527685" y="4098786"/>
        <a:ext cx="1852252" cy="1057527"/>
      </dsp:txXfrm>
    </dsp:sp>
    <dsp:sp modelId="{1ECFE37D-8650-4E07-89CD-A72BFCAA8D7A}">
      <dsp:nvSpPr>
        <dsp:cNvPr id="0" name=""/>
        <dsp:cNvSpPr/>
      </dsp:nvSpPr>
      <dsp:spPr>
        <a:xfrm>
          <a:off x="2629503" y="2892818"/>
          <a:ext cx="6978297" cy="2314254"/>
        </a:xfrm>
        <a:prstGeom prst="roundRect">
          <a:avLst>
            <a:gd name="adj" fmla="val 10500"/>
          </a:avLst>
        </a:prstGeom>
        <a:solidFill>
          <a:srgbClr val="3259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256032" numCol="1" spcCol="1270" anchor="t" anchorCtr="0">
          <a:noAutofit/>
        </a:bodyPr>
        <a:lstStyle/>
        <a:p>
          <a:pPr marL="0" lvl="0" indent="0" algn="l" defTabSz="1600200">
            <a:lnSpc>
              <a:spcPct val="90000"/>
            </a:lnSpc>
            <a:spcBef>
              <a:spcPct val="0"/>
            </a:spcBef>
            <a:spcAft>
              <a:spcPct val="35000"/>
            </a:spcAft>
            <a:buNone/>
          </a:pPr>
          <a:r>
            <a:rPr lang="en-US" sz="3600" kern="1200"/>
            <a:t>Environment, Experiences Values, Advantages/Disadvantages, Barriers, Perspectives, and Biases</a:t>
          </a:r>
        </a:p>
      </dsp:txBody>
      <dsp:txXfrm>
        <a:off x="2700674" y="2963989"/>
        <a:ext cx="6835955" cy="217191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7.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5A511-37DD-4B5F-9F0B-12531F08793C}" type="datetimeFigureOut">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8BA9B-50F6-47C3-87F1-5A3B5EB674DD}" type="slidenum">
              <a:t>‹#›</a:t>
            </a:fld>
            <a:endParaRPr lang="en-US"/>
          </a:p>
        </p:txBody>
      </p:sp>
    </p:spTree>
    <p:extLst>
      <p:ext uri="{BB962C8B-B14F-4D97-AF65-F5344CB8AC3E}">
        <p14:creationId xmlns:p14="http://schemas.microsoft.com/office/powerpoint/2010/main" val="1826168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a:t>
            </a:r>
          </a:p>
          <a:p>
            <a:r>
              <a:rPr lang="en-US">
                <a:cs typeface="Calibri"/>
              </a:rPr>
              <a:t>Objectives:</a:t>
            </a:r>
            <a:endParaRPr lang="en-US">
              <a:ea typeface="Calibri"/>
              <a:cs typeface="Calibri"/>
            </a:endParaRPr>
          </a:p>
          <a:p>
            <a:r>
              <a:rPr lang="en-US">
                <a:cs typeface="Calibri"/>
              </a:rPr>
              <a:t>1.  Differentiate the three theories developed by </a:t>
            </a:r>
            <a:r>
              <a:rPr lang="en-US" err="1">
                <a:cs typeface="Calibri"/>
              </a:rPr>
              <a:t>Krumbolz</a:t>
            </a:r>
            <a:endParaRPr lang="en-US" err="1">
              <a:ea typeface="Calibri"/>
              <a:cs typeface="Calibri"/>
            </a:endParaRPr>
          </a:p>
          <a:p>
            <a:r>
              <a:rPr lang="en-US">
                <a:cs typeface="Calibri"/>
              </a:rPr>
              <a:t>2. Understand tenants and assumptions of social learning theory</a:t>
            </a:r>
            <a:endParaRPr lang="en-US">
              <a:ea typeface="Calibri"/>
              <a:cs typeface="Calibri"/>
            </a:endParaRPr>
          </a:p>
          <a:p>
            <a:r>
              <a:rPr lang="en-US">
                <a:cs typeface="Calibri"/>
              </a:rPr>
              <a:t>3. Provide examples for application of </a:t>
            </a:r>
            <a:r>
              <a:rPr lang="en-US" err="1">
                <a:cs typeface="Calibri"/>
              </a:rPr>
              <a:t>Krumboltz</a:t>
            </a:r>
            <a:r>
              <a:rPr lang="en-US">
                <a:cs typeface="Calibri"/>
              </a:rPr>
              <a:t> theories for career counseling</a:t>
            </a:r>
          </a:p>
        </p:txBody>
      </p:sp>
      <p:sp>
        <p:nvSpPr>
          <p:cNvPr id="4" name="Slide Number Placeholder 3"/>
          <p:cNvSpPr>
            <a:spLocks noGrp="1"/>
          </p:cNvSpPr>
          <p:nvPr>
            <p:ph type="sldNum" sz="quarter" idx="5"/>
          </p:nvPr>
        </p:nvSpPr>
        <p:spPr/>
        <p:txBody>
          <a:bodyPr/>
          <a:lstStyle/>
          <a:p>
            <a:fld id="{0B48BA9B-50F6-47C3-87F1-5A3B5EB674DD}" type="slidenum">
              <a:rPr lang="en-US"/>
              <a:t>1</a:t>
            </a:fld>
            <a:endParaRPr lang="en-US"/>
          </a:p>
        </p:txBody>
      </p:sp>
    </p:spTree>
    <p:extLst>
      <p:ext uri="{BB962C8B-B14F-4D97-AF65-F5344CB8AC3E}">
        <p14:creationId xmlns:p14="http://schemas.microsoft.com/office/powerpoint/2010/main" val="2772689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Erica presents…note how he built on Holland’s trait factor to include experiences and environment..</a:t>
            </a:r>
          </a:p>
        </p:txBody>
      </p:sp>
      <p:sp>
        <p:nvSpPr>
          <p:cNvPr id="4" name="Slide Number Placeholder 3"/>
          <p:cNvSpPr>
            <a:spLocks noGrp="1"/>
          </p:cNvSpPr>
          <p:nvPr>
            <p:ph type="sldNum" sz="quarter" idx="5"/>
          </p:nvPr>
        </p:nvSpPr>
        <p:spPr/>
        <p:txBody>
          <a:bodyPr/>
          <a:lstStyle/>
          <a:p>
            <a:fld id="{0B48BA9B-50F6-47C3-87F1-5A3B5EB674DD}" type="slidenum">
              <a:rPr lang="en-US" smtClean="0"/>
              <a:t>2</a:t>
            </a:fld>
            <a:endParaRPr lang="en-US"/>
          </a:p>
        </p:txBody>
      </p:sp>
    </p:spTree>
    <p:extLst>
      <p:ext uri="{BB962C8B-B14F-4D97-AF65-F5344CB8AC3E}">
        <p14:creationId xmlns:p14="http://schemas.microsoft.com/office/powerpoint/2010/main" val="1461978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Mariah presents</a:t>
            </a:r>
          </a:p>
          <a:p>
            <a:r>
              <a:rPr lang="en-US">
                <a:cs typeface="Calibri"/>
              </a:rPr>
              <a:t>Environment: Indirect and Direct Experiences </a:t>
            </a:r>
          </a:p>
          <a:p>
            <a:r>
              <a:rPr lang="en-US">
                <a:cs typeface="Calibri"/>
              </a:rPr>
              <a:t>Themselves: Internal and External </a:t>
            </a:r>
          </a:p>
          <a:p>
            <a:endParaRPr lang="en-US">
              <a:cs typeface="Calibri"/>
            </a:endParaRPr>
          </a:p>
          <a:p>
            <a:r>
              <a:rPr lang="en-US" err="1">
                <a:cs typeface="Calibri"/>
              </a:rPr>
              <a:t>Krumboltz's</a:t>
            </a:r>
            <a:r>
              <a:rPr lang="en-US">
                <a:cs typeface="Calibri"/>
              </a:rPr>
              <a:t> Own life: he learned how to ride a bike and then met a kid playing tennis, so he learned how to play tennis, he played tennis at the varsity level all through high school. He asked his coach what should I study and his coach said psychology and the rest is history. We can see how </a:t>
            </a:r>
            <a:r>
              <a:rPr lang="en-US" err="1">
                <a:cs typeface="Calibri"/>
              </a:rPr>
              <a:t>Krumboltz</a:t>
            </a:r>
            <a:r>
              <a:rPr lang="en-US">
                <a:cs typeface="Calibri"/>
              </a:rPr>
              <a:t> own life experiences helped him shape not only his career choices but assisted him in the development of his career theories. </a:t>
            </a:r>
          </a:p>
        </p:txBody>
      </p:sp>
      <p:sp>
        <p:nvSpPr>
          <p:cNvPr id="4" name="Slide Number Placeholder 3"/>
          <p:cNvSpPr>
            <a:spLocks noGrp="1"/>
          </p:cNvSpPr>
          <p:nvPr>
            <p:ph type="sldNum" sz="quarter" idx="5"/>
          </p:nvPr>
        </p:nvSpPr>
        <p:spPr/>
        <p:txBody>
          <a:bodyPr/>
          <a:lstStyle/>
          <a:p>
            <a:fld id="{0B48BA9B-50F6-47C3-87F1-5A3B5EB674DD}" type="slidenum">
              <a:rPr lang="en-US"/>
              <a:t>3</a:t>
            </a:fld>
            <a:endParaRPr lang="en-US"/>
          </a:p>
        </p:txBody>
      </p:sp>
    </p:spTree>
    <p:extLst>
      <p:ext uri="{BB962C8B-B14F-4D97-AF65-F5344CB8AC3E}">
        <p14:creationId xmlns:p14="http://schemas.microsoft.com/office/powerpoint/2010/main" val="3053610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Mariah presents - Instrumental  learning  experiences  occur  when  individuals  observe  the  consequences  of their own actions. </a:t>
            </a:r>
          </a:p>
          <a:p>
            <a:r>
              <a:rPr lang="en-US"/>
              <a:t>These consequences include verbal (“good job, Mike”) or physical (a pat on the back) feedback from other individuals. Feedback may be negative as well as positive. </a:t>
            </a:r>
            <a:endParaRPr lang="en-US">
              <a:ea typeface="Calibri"/>
              <a:cs typeface="Calibri"/>
            </a:endParaRPr>
          </a:p>
          <a:p>
            <a:r>
              <a:rPr lang="en-US"/>
              <a:t>Hitting a home run may arouse visions of a future baseball career; striking out may have the opposite effect. </a:t>
            </a:r>
            <a:endParaRPr lang="en-US">
              <a:ea typeface="Calibri"/>
              <a:cs typeface="Calibri"/>
            </a:endParaRPr>
          </a:p>
          <a:p>
            <a:r>
              <a:rPr lang="en-US"/>
              <a:t>For example, learning to play the piano depends on having access to a piano, perhaps having a good piano teacher, and perhaps receiving encouragement to practice. </a:t>
            </a:r>
            <a:endParaRPr lang="en-US">
              <a:ea typeface="Calibri"/>
              <a:cs typeface="Calibri"/>
            </a:endParaRPr>
          </a:p>
          <a:p>
            <a:pPr>
              <a:defRPr/>
            </a:pPr>
            <a:endParaRPr lang="en-US"/>
          </a:p>
          <a:p>
            <a:pPr>
              <a:defRPr/>
            </a:pPr>
            <a:r>
              <a:rPr lang="en-US"/>
              <a:t>Associative  learning  experiences  occur  from  observing  the  environment  or  the  behavior  of others with its consequences.</a:t>
            </a:r>
            <a:endParaRPr lang="en-US">
              <a:ea typeface="Calibri"/>
              <a:cs typeface="Calibri"/>
            </a:endParaRPr>
          </a:p>
          <a:p>
            <a:pPr>
              <a:defRPr/>
            </a:pPr>
            <a:r>
              <a:rPr lang="en-US"/>
              <a:t>Desiring clothing like that worn by famous actors or actresses or being inspired by reading about the noble deeds of historical or fictional figures would be exam-</a:t>
            </a:r>
            <a:r>
              <a:rPr lang="en-US" err="1"/>
              <a:t>ples</a:t>
            </a:r>
            <a:r>
              <a:rPr lang="en-US"/>
              <a:t> of associative learning. </a:t>
            </a:r>
          </a:p>
          <a:p>
            <a:pPr>
              <a:defRPr/>
            </a:pPr>
            <a:r>
              <a:rPr lang="en-US"/>
              <a:t>Television and newspaper ads are designed as associative learning experiences to lure people into purchasing certain products or services.</a:t>
            </a:r>
            <a:endParaRPr lang="en-US">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rPr lang="en-US" smtClean="0"/>
              <a:t>6</a:t>
            </a:fld>
            <a:endParaRPr lang="en-US"/>
          </a:p>
        </p:txBody>
      </p:sp>
    </p:spTree>
    <p:extLst>
      <p:ext uri="{BB962C8B-B14F-4D97-AF65-F5344CB8AC3E}">
        <p14:creationId xmlns:p14="http://schemas.microsoft.com/office/powerpoint/2010/main" val="393358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 Presents</a:t>
            </a:r>
            <a:endParaRPr lang="en-US"/>
          </a:p>
          <a:p>
            <a:pPr marL="171450" indent="-171450">
              <a:buFont typeface="Arial"/>
              <a:buChar char="•"/>
            </a:pPr>
            <a:r>
              <a:rPr lang="en-US" err="1"/>
              <a:t>Krumbolz</a:t>
            </a:r>
            <a:r>
              <a:rPr lang="en-US"/>
              <a:t> developed the Learning Theory of Career Counseling (LTCC) as a way to expand on social learning theory and to make it applicable for career counselors</a:t>
            </a:r>
            <a:endParaRPr lang="en-US">
              <a:ea typeface="Calibri"/>
              <a:cs typeface="Calibri"/>
            </a:endParaRPr>
          </a:p>
          <a:p>
            <a:pPr marL="171450" indent="-171450">
              <a:buFont typeface="Arial"/>
              <a:buChar char="•"/>
            </a:pPr>
            <a:r>
              <a:rPr lang="en-US"/>
              <a:t>An individual’s learning experiences effect their self-observation generalizations – these are conclusions made about themselves or the world.</a:t>
            </a:r>
            <a:endParaRPr lang="en-US">
              <a:ea typeface="Calibri"/>
              <a:cs typeface="Calibri"/>
            </a:endParaRPr>
          </a:p>
          <a:p>
            <a:pPr marL="628650" lvl="1" indent="-171450">
              <a:buFont typeface="Arial"/>
              <a:buChar char="•"/>
            </a:pPr>
            <a:r>
              <a:rPr lang="en-US"/>
              <a:t>Generalizations about Abilities</a:t>
            </a:r>
            <a:endParaRPr lang="en-US">
              <a:ea typeface="Calibri"/>
              <a:cs typeface="Calibri"/>
            </a:endParaRPr>
          </a:p>
          <a:p>
            <a:pPr marL="1085850" lvl="2" indent="-171450">
              <a:buFont typeface="Arial"/>
              <a:buChar char="•"/>
            </a:pPr>
            <a:r>
              <a:rPr lang="en-US"/>
              <a:t>Based on prior experiences and information individuals have about themselves</a:t>
            </a:r>
            <a:endParaRPr lang="en-US">
              <a:ea typeface="Calibri"/>
              <a:cs typeface="Calibri"/>
            </a:endParaRPr>
          </a:p>
          <a:p>
            <a:pPr marL="1085850" lvl="2" indent="-171450">
              <a:buFont typeface="Arial"/>
              <a:buChar char="•"/>
            </a:pPr>
            <a:r>
              <a:rPr lang="en-US"/>
              <a:t>Making accurate generalizations about themselves may be difficult. People may under- or overestimate their abilities.</a:t>
            </a:r>
            <a:endParaRPr lang="en-US">
              <a:ea typeface="Calibri" panose="020F0502020204030204"/>
              <a:cs typeface="Calibri" panose="020F0502020204030204"/>
            </a:endParaRPr>
          </a:p>
          <a:p>
            <a:pPr lvl="1" indent="-171450">
              <a:buFont typeface="Arial"/>
              <a:buChar char="•"/>
            </a:pPr>
            <a:r>
              <a:rPr lang="en-US"/>
              <a:t>Generalizations about their interests</a:t>
            </a:r>
            <a:endParaRPr lang="en-US">
              <a:ea typeface="Calibri"/>
              <a:cs typeface="Calibri"/>
            </a:endParaRPr>
          </a:p>
          <a:p>
            <a:pPr marL="1085850" lvl="2" indent="-171450">
              <a:buFont typeface="Arial"/>
              <a:buChar char="•"/>
            </a:pPr>
            <a:r>
              <a:rPr lang="en-US"/>
              <a:t>This is generalizations about what you like and don’t like</a:t>
            </a:r>
            <a:endParaRPr lang="en-US">
              <a:ea typeface="Calibri"/>
              <a:cs typeface="Calibri"/>
            </a:endParaRPr>
          </a:p>
          <a:p>
            <a:pPr marL="1085850" lvl="2" indent="-171450">
              <a:buFont typeface="Arial"/>
              <a:buChar char="•"/>
            </a:pPr>
            <a:r>
              <a:rPr lang="en-US"/>
              <a:t>Interest inventories are helpful when working with individuals to explore this</a:t>
            </a:r>
            <a:endParaRPr lang="en-US">
              <a:ea typeface="Calibri"/>
              <a:cs typeface="Calibri"/>
            </a:endParaRPr>
          </a:p>
          <a:p>
            <a:pPr marL="1085850" lvl="2" indent="-171450">
              <a:buFont typeface="Arial"/>
              <a:buChar char="•"/>
            </a:pPr>
            <a:r>
              <a:rPr lang="en-US">
                <a:ea typeface="Calibri"/>
                <a:cs typeface="Calibri"/>
              </a:rPr>
              <a:t>It's easy to say you are not interested or don't like something, when you've never tried it!</a:t>
            </a:r>
            <a:endParaRPr lang="en-US"/>
          </a:p>
          <a:p>
            <a:pPr marL="628650" lvl="1" indent="-171450">
              <a:buFont typeface="Arial"/>
              <a:buChar char="•"/>
            </a:pPr>
            <a:r>
              <a:rPr lang="en-US"/>
              <a:t>Generalizations about Values</a:t>
            </a:r>
            <a:endParaRPr lang="en-US">
              <a:ea typeface="Calibri"/>
              <a:cs typeface="Calibri"/>
            </a:endParaRPr>
          </a:p>
          <a:p>
            <a:pPr marL="1085850" lvl="2" indent="-171450">
              <a:buFont typeface="Arial"/>
              <a:buChar char="•"/>
            </a:pPr>
            <a:r>
              <a:rPr lang="en-US"/>
              <a:t>People make judgments about the desirability of certain behaviors or events</a:t>
            </a:r>
            <a:endParaRPr lang="en-US">
              <a:ea typeface="Calibri"/>
              <a:cs typeface="Calibri"/>
            </a:endParaRPr>
          </a:p>
          <a:p>
            <a:pPr marL="1085850" lvl="2" indent="-171450">
              <a:buFont typeface="Arial"/>
              <a:buChar char="•"/>
            </a:pPr>
            <a:r>
              <a:rPr lang="en-US"/>
              <a:t>From these judgments, people develop personal and work values.</a:t>
            </a:r>
            <a:endParaRPr lang="en-US">
              <a:ea typeface="Calibri"/>
              <a:cs typeface="Calibri"/>
            </a:endParaRPr>
          </a:p>
          <a:p>
            <a:pPr marL="1543050" lvl="3" indent="-171450">
              <a:buFont typeface="Arial"/>
              <a:buChar char="•"/>
            </a:pPr>
            <a:r>
              <a:rPr lang="en-US"/>
              <a:t>For example- a valued friend or relative stresses the advantages of a certain occupation or idea, such as being a hard worker. Having strong work ethic. This may then influence a person to adopt that value as well.</a:t>
            </a:r>
            <a:endParaRPr lang="en-US">
              <a:ea typeface="Calibri"/>
              <a:cs typeface="Calibri"/>
            </a:endParaRPr>
          </a:p>
          <a:p>
            <a:pPr marL="628650" lvl="1" indent="-171450">
              <a:buFont typeface="Arial"/>
              <a:buChar char="•"/>
            </a:pPr>
            <a:r>
              <a:rPr lang="en-US"/>
              <a:t>Generalizations about the World</a:t>
            </a:r>
            <a:endParaRPr lang="en-US">
              <a:ea typeface="Calibri" panose="020F0502020204030204"/>
              <a:cs typeface="Calibri" panose="020F0502020204030204"/>
            </a:endParaRPr>
          </a:p>
          <a:p>
            <a:pPr lvl="2" indent="-171450">
              <a:buFont typeface="Arial"/>
              <a:buChar char="•"/>
            </a:pPr>
            <a:r>
              <a:rPr lang="en-US"/>
              <a:t>Assumptions about the world in which they live and the people around them. </a:t>
            </a:r>
            <a:endParaRPr lang="en-US">
              <a:ea typeface="Calibri" panose="020F0502020204030204"/>
              <a:cs typeface="Calibri" panose="020F0502020204030204"/>
            </a:endParaRPr>
          </a:p>
          <a:p>
            <a:pPr lvl="2" indent="-171450">
              <a:buFont typeface="Arial"/>
              <a:buChar char="•"/>
            </a:pPr>
            <a:r>
              <a:rPr lang="en-US"/>
              <a:t>In order to challenge or even build new thoughts about how we see the world, we want to provide people with more opportunities or experiences. </a:t>
            </a:r>
          </a:p>
          <a:p>
            <a:pPr marL="1543050" lvl="3" indent="-171450">
              <a:buFont typeface="Arial"/>
              <a:buChar char="•"/>
            </a:pPr>
            <a:r>
              <a:rPr lang="en-US"/>
              <a:t>A person's worldview may be a limiting their career development.</a:t>
            </a: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0B48BA9B-50F6-47C3-87F1-5A3B5EB674DD}" type="slidenum">
              <a:t>7</a:t>
            </a:fld>
            <a:endParaRPr lang="en-US"/>
          </a:p>
        </p:txBody>
      </p:sp>
    </p:spTree>
    <p:extLst>
      <p:ext uri="{BB962C8B-B14F-4D97-AF65-F5344CB8AC3E}">
        <p14:creationId xmlns:p14="http://schemas.microsoft.com/office/powerpoint/2010/main" val="2699431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 Presents</a:t>
            </a:r>
          </a:p>
          <a:p>
            <a:r>
              <a:rPr lang="en-US">
                <a:cs typeface="Calibri"/>
              </a:rPr>
              <a:t>1) Correct faulty assumptions – example someone underestimating their abilities to do something. "I am bad at</a:t>
            </a:r>
            <a:r>
              <a:rPr lang="en-US">
                <a:ea typeface="Calibri"/>
                <a:cs typeface="Calibri"/>
              </a:rPr>
              <a:t> technology."  Identifying this with the client and doing some cognitive restructuring to help them correct this.</a:t>
            </a:r>
            <a:endParaRPr lang="en-US"/>
          </a:p>
          <a:p>
            <a:r>
              <a:rPr lang="en-US">
                <a:ea typeface="Calibri"/>
                <a:cs typeface="Calibri"/>
              </a:rPr>
              <a:t>2) Learn new skills and interests – help them explore new skills or develop better work habits. Work on being "on time". </a:t>
            </a:r>
          </a:p>
          <a:p>
            <a:r>
              <a:rPr lang="en-US">
                <a:ea typeface="Calibri"/>
                <a:cs typeface="Calibri"/>
              </a:rPr>
              <a:t>3) Identify effective strategies for addressing issues between work and other life roles – what's getting in the way and how can we remove those barriers to succeeding?</a:t>
            </a:r>
          </a:p>
          <a:p>
            <a:r>
              <a:rPr lang="en-US">
                <a:ea typeface="Calibri"/>
                <a:cs typeface="Calibri"/>
              </a:rPr>
              <a:t>4) Learn skills for coping with changing work tasks- this is where counselors can help clients develop coping strategies needed in the workplace, such as need for emotional regulation skills as it was described yesterday.</a:t>
            </a:r>
          </a:p>
          <a:p>
            <a:r>
              <a:rPr lang="en-US">
                <a:ea typeface="Calibri"/>
                <a:cs typeface="Calibri"/>
              </a:rPr>
              <a:t>5) Create new learning experiences</a:t>
            </a:r>
          </a:p>
          <a:p>
            <a:r>
              <a:rPr lang="en-US">
                <a:ea typeface="Calibri"/>
                <a:cs typeface="Calibri"/>
              </a:rPr>
              <a:t>*As you can see this is where </a:t>
            </a:r>
            <a:r>
              <a:rPr lang="en-US" err="1">
                <a:ea typeface="Calibri"/>
                <a:cs typeface="Calibri"/>
              </a:rPr>
              <a:t>Krumboltz</a:t>
            </a:r>
            <a:r>
              <a:rPr lang="en-US">
                <a:ea typeface="Calibri"/>
                <a:cs typeface="Calibri"/>
              </a:rPr>
              <a:t> took his theory and made it truly applicable for the counselor.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t>8</a:t>
            </a:fld>
            <a:endParaRPr lang="en-US"/>
          </a:p>
        </p:txBody>
      </p:sp>
    </p:spTree>
    <p:extLst>
      <p:ext uri="{BB962C8B-B14F-4D97-AF65-F5344CB8AC3E}">
        <p14:creationId xmlns:p14="http://schemas.microsoft.com/office/powerpoint/2010/main" val="2886785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 Presents</a:t>
            </a:r>
          </a:p>
          <a:p>
            <a:r>
              <a:rPr lang="en-US">
                <a:cs typeface="Calibri"/>
              </a:rPr>
              <a:t>1) Correct faulty assumptions – example someone underestimating their abilities to do something. "I am bad at</a:t>
            </a:r>
            <a:r>
              <a:rPr lang="en-US">
                <a:ea typeface="Calibri"/>
                <a:cs typeface="Calibri"/>
              </a:rPr>
              <a:t> technology."  Identifying this with the client and doing some cognitive restructuring to help them correct this.</a:t>
            </a:r>
            <a:endParaRPr lang="en-US"/>
          </a:p>
          <a:p>
            <a:r>
              <a:rPr lang="en-US">
                <a:ea typeface="Calibri"/>
                <a:cs typeface="Calibri"/>
              </a:rPr>
              <a:t>2) Learn new skills and interests – help them explore new skills or develop better work habits. Work on being "on time". </a:t>
            </a:r>
          </a:p>
          <a:p>
            <a:r>
              <a:rPr lang="en-US">
                <a:ea typeface="Calibri"/>
                <a:cs typeface="Calibri"/>
              </a:rPr>
              <a:t>3) Identify effective strategies for addressing issues between work and other life roles – what's getting in the way and how can we remove those barriers to succeeding?</a:t>
            </a:r>
          </a:p>
          <a:p>
            <a:r>
              <a:rPr lang="en-US">
                <a:ea typeface="Calibri"/>
                <a:cs typeface="Calibri"/>
              </a:rPr>
              <a:t>4) Learn skills for coping with changing work tasks- this is where counselors can help clients develop coping strategies needed in the workplace, such as need for emotional regulation skills as it was described yesterday.</a:t>
            </a:r>
          </a:p>
          <a:p>
            <a:r>
              <a:rPr lang="en-US">
                <a:ea typeface="Calibri"/>
                <a:cs typeface="Calibri"/>
              </a:rPr>
              <a:t>5) Create new learning experiences</a:t>
            </a:r>
          </a:p>
          <a:p>
            <a:r>
              <a:rPr lang="en-US">
                <a:ea typeface="Calibri"/>
                <a:cs typeface="Calibri"/>
              </a:rPr>
              <a:t>*As you can see this is where </a:t>
            </a:r>
            <a:r>
              <a:rPr lang="en-US" err="1">
                <a:ea typeface="Calibri"/>
                <a:cs typeface="Calibri"/>
              </a:rPr>
              <a:t>Krumboltz</a:t>
            </a:r>
            <a:r>
              <a:rPr lang="en-US">
                <a:ea typeface="Calibri"/>
                <a:cs typeface="Calibri"/>
              </a:rPr>
              <a:t> took his theory and made it truly applicable for the counselor.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t>9</a:t>
            </a:fld>
            <a:endParaRPr lang="en-US"/>
          </a:p>
        </p:txBody>
      </p:sp>
    </p:spTree>
    <p:extLst>
      <p:ext uri="{BB962C8B-B14F-4D97-AF65-F5344CB8AC3E}">
        <p14:creationId xmlns:p14="http://schemas.microsoft.com/office/powerpoint/2010/main" val="2461980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 Presents</a:t>
            </a:r>
          </a:p>
          <a:p>
            <a:r>
              <a:rPr lang="en-US">
                <a:cs typeface="Calibri"/>
              </a:rPr>
              <a:t>1) Correct faulty assumptions – example someone underestimating their abilities to do something. "I am bad at</a:t>
            </a:r>
            <a:r>
              <a:rPr lang="en-US">
                <a:ea typeface="Calibri"/>
                <a:cs typeface="Calibri"/>
              </a:rPr>
              <a:t> technology."  Identifying this with the client and doing some cognitive restructuring to help them correct this.</a:t>
            </a:r>
            <a:endParaRPr lang="en-US"/>
          </a:p>
          <a:p>
            <a:r>
              <a:rPr lang="en-US">
                <a:ea typeface="Calibri"/>
                <a:cs typeface="Calibri"/>
              </a:rPr>
              <a:t>2) Learn new skills and interests – help them explore new skills or develop better work habits. Work on being "on time". </a:t>
            </a:r>
          </a:p>
          <a:p>
            <a:r>
              <a:rPr lang="en-US">
                <a:ea typeface="Calibri"/>
                <a:cs typeface="Calibri"/>
              </a:rPr>
              <a:t>3) Identify effective strategies for addressing issues between work and other life roles – what's getting in the way and how can we remove those barriers to succeeding?</a:t>
            </a:r>
          </a:p>
          <a:p>
            <a:r>
              <a:rPr lang="en-US">
                <a:ea typeface="Calibri"/>
                <a:cs typeface="Calibri"/>
              </a:rPr>
              <a:t>4) Learn skills for coping with changing work tasks- this is where counselors can help clients develop coping strategies needed in the workplace, such as need for emotional regulation skills as it was described yesterday.</a:t>
            </a:r>
          </a:p>
          <a:p>
            <a:r>
              <a:rPr lang="en-US">
                <a:ea typeface="Calibri"/>
                <a:cs typeface="Calibri"/>
              </a:rPr>
              <a:t>5) Create new learning experiences</a:t>
            </a:r>
          </a:p>
          <a:p>
            <a:r>
              <a:rPr lang="en-US">
                <a:ea typeface="Calibri"/>
                <a:cs typeface="Calibri"/>
              </a:rPr>
              <a:t>*As you can see this is where </a:t>
            </a:r>
            <a:r>
              <a:rPr lang="en-US" err="1">
                <a:ea typeface="Calibri"/>
                <a:cs typeface="Calibri"/>
              </a:rPr>
              <a:t>Krumboltz</a:t>
            </a:r>
            <a:r>
              <a:rPr lang="en-US">
                <a:ea typeface="Calibri"/>
                <a:cs typeface="Calibri"/>
              </a:rPr>
              <a:t> took his theory and made it truly applicable for the counselor.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t>10</a:t>
            </a:fld>
            <a:endParaRPr lang="en-US"/>
          </a:p>
        </p:txBody>
      </p:sp>
    </p:spTree>
    <p:extLst>
      <p:ext uri="{BB962C8B-B14F-4D97-AF65-F5344CB8AC3E}">
        <p14:creationId xmlns:p14="http://schemas.microsoft.com/office/powerpoint/2010/main" val="1979684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 Presents</a:t>
            </a:r>
          </a:p>
          <a:p>
            <a:r>
              <a:rPr lang="en-US">
                <a:cs typeface="Calibri"/>
              </a:rPr>
              <a:t>1) Correct faulty assumptions – example someone underestimating their abilities to do something. "I am bad at</a:t>
            </a:r>
            <a:r>
              <a:rPr lang="en-US">
                <a:ea typeface="Calibri"/>
                <a:cs typeface="Calibri"/>
              </a:rPr>
              <a:t> technology."  Identifying this with the client and doing some cognitive restructuring to help them correct this.</a:t>
            </a:r>
            <a:endParaRPr lang="en-US"/>
          </a:p>
          <a:p>
            <a:r>
              <a:rPr lang="en-US">
                <a:ea typeface="Calibri"/>
                <a:cs typeface="Calibri"/>
              </a:rPr>
              <a:t>2) Learn new skills and interests – help them explore new skills or develop better work habits. Work on being "on time". </a:t>
            </a:r>
          </a:p>
          <a:p>
            <a:r>
              <a:rPr lang="en-US">
                <a:ea typeface="Calibri"/>
                <a:cs typeface="Calibri"/>
              </a:rPr>
              <a:t>3) Identify effective strategies for addressing issues between work and other life roles – what's getting in the way and how can we remove those barriers to succeeding?</a:t>
            </a:r>
          </a:p>
          <a:p>
            <a:r>
              <a:rPr lang="en-US">
                <a:ea typeface="Calibri"/>
                <a:cs typeface="Calibri"/>
              </a:rPr>
              <a:t>4) Learn skills for coping with changing work tasks- this is where counselors can help clients develop coping strategies needed in the workplace, such as need for emotional regulation skills as it was described yesterday.</a:t>
            </a:r>
          </a:p>
          <a:p>
            <a:r>
              <a:rPr lang="en-US">
                <a:ea typeface="Calibri"/>
                <a:cs typeface="Calibri"/>
              </a:rPr>
              <a:t>5) Create new learning experiences</a:t>
            </a:r>
          </a:p>
          <a:p>
            <a:r>
              <a:rPr lang="en-US">
                <a:ea typeface="Calibri"/>
                <a:cs typeface="Calibri"/>
              </a:rPr>
              <a:t>*As you can see this is where </a:t>
            </a:r>
            <a:r>
              <a:rPr lang="en-US" err="1">
                <a:ea typeface="Calibri"/>
                <a:cs typeface="Calibri"/>
              </a:rPr>
              <a:t>Krumboltz</a:t>
            </a:r>
            <a:r>
              <a:rPr lang="en-US">
                <a:ea typeface="Calibri"/>
                <a:cs typeface="Calibri"/>
              </a:rPr>
              <a:t> took his theory and made it truly applicable for the counselor.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t>11</a:t>
            </a:fld>
            <a:endParaRPr lang="en-US"/>
          </a:p>
        </p:txBody>
      </p:sp>
    </p:spTree>
    <p:extLst>
      <p:ext uri="{BB962C8B-B14F-4D97-AF65-F5344CB8AC3E}">
        <p14:creationId xmlns:p14="http://schemas.microsoft.com/office/powerpoint/2010/main" val="598707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 Presents</a:t>
            </a:r>
          </a:p>
          <a:p>
            <a:r>
              <a:rPr lang="en-US">
                <a:cs typeface="Calibri"/>
              </a:rPr>
              <a:t>1) Correct faulty assumptions – example someone underestimating their abilities to do something. "I am bad at</a:t>
            </a:r>
            <a:r>
              <a:rPr lang="en-US">
                <a:ea typeface="Calibri"/>
                <a:cs typeface="Calibri"/>
              </a:rPr>
              <a:t> technology."  Identifying this with the client and doing some cognitive restructuring to help them correct this.</a:t>
            </a:r>
            <a:endParaRPr lang="en-US"/>
          </a:p>
          <a:p>
            <a:r>
              <a:rPr lang="en-US">
                <a:ea typeface="Calibri"/>
                <a:cs typeface="Calibri"/>
              </a:rPr>
              <a:t>2) Learn new skills and interests – help them explore new skills or develop better work habits. Work on being "on time". </a:t>
            </a:r>
          </a:p>
          <a:p>
            <a:r>
              <a:rPr lang="en-US">
                <a:ea typeface="Calibri"/>
                <a:cs typeface="Calibri"/>
              </a:rPr>
              <a:t>3) Identify effective strategies for addressing issues between work and other life roles – what's getting in the way and how can we remove those barriers to succeeding?</a:t>
            </a:r>
          </a:p>
          <a:p>
            <a:r>
              <a:rPr lang="en-US">
                <a:ea typeface="Calibri"/>
                <a:cs typeface="Calibri"/>
              </a:rPr>
              <a:t>4) Learn skills for coping with changing work tasks- this is where counselors can help clients develop coping strategies needed in the workplace, such as need for emotional regulation skills as it was described yesterday.</a:t>
            </a:r>
          </a:p>
          <a:p>
            <a:r>
              <a:rPr lang="en-US">
                <a:ea typeface="Calibri"/>
                <a:cs typeface="Calibri"/>
              </a:rPr>
              <a:t>5) Create new learning experiences</a:t>
            </a:r>
          </a:p>
          <a:p>
            <a:r>
              <a:rPr lang="en-US">
                <a:ea typeface="Calibri"/>
                <a:cs typeface="Calibri"/>
              </a:rPr>
              <a:t>*As you can see this is where </a:t>
            </a:r>
            <a:r>
              <a:rPr lang="en-US" err="1">
                <a:ea typeface="Calibri"/>
                <a:cs typeface="Calibri"/>
              </a:rPr>
              <a:t>Krumboltz</a:t>
            </a:r>
            <a:r>
              <a:rPr lang="en-US">
                <a:ea typeface="Calibri"/>
                <a:cs typeface="Calibri"/>
              </a:rPr>
              <a:t> took his theory and made it truly applicable for the counselor.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t>12</a:t>
            </a:fld>
            <a:endParaRPr lang="en-US"/>
          </a:p>
        </p:txBody>
      </p:sp>
    </p:spTree>
    <p:extLst>
      <p:ext uri="{BB962C8B-B14F-4D97-AF65-F5344CB8AC3E}">
        <p14:creationId xmlns:p14="http://schemas.microsoft.com/office/powerpoint/2010/main" val="211373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Rhonda presents</a:t>
            </a:r>
          </a:p>
          <a:p>
            <a:pPr marL="171450" indent="-171450">
              <a:buFont typeface="Arial"/>
              <a:buChar char="•"/>
            </a:pPr>
            <a:r>
              <a:rPr lang="en-US">
                <a:ea typeface="Calibri"/>
                <a:cs typeface="Calibri"/>
              </a:rPr>
              <a:t>These first five interventions have been used in examples in previous slides, but again these are all basic counseling skills that we can use to help client reach their career goals</a:t>
            </a:r>
          </a:p>
          <a:p>
            <a:pPr marL="171450" indent="-171450">
              <a:buFont typeface="Arial"/>
              <a:buChar char="•"/>
            </a:pPr>
            <a:r>
              <a:rPr lang="en-US">
                <a:ea typeface="Calibri"/>
                <a:cs typeface="Calibri"/>
              </a:rPr>
              <a:t>Others I want to mention briefly:</a:t>
            </a:r>
          </a:p>
          <a:p>
            <a:pPr marL="628650" lvl="1" indent="-171450">
              <a:buFont typeface="Arial"/>
              <a:buChar char="•"/>
            </a:pPr>
            <a:r>
              <a:rPr lang="en-US">
                <a:ea typeface="Calibri"/>
                <a:cs typeface="Calibri"/>
              </a:rPr>
              <a:t>Role Play – This type of experiential practice can be very beneficial with the client to move them into practice and action of taking steps needed to move into a career</a:t>
            </a:r>
          </a:p>
          <a:p>
            <a:pPr marL="628650" lvl="1" indent="-171450">
              <a:buFont typeface="Arial"/>
              <a:buChar char="•"/>
            </a:pPr>
            <a:r>
              <a:rPr lang="en-US">
                <a:ea typeface="Calibri"/>
                <a:cs typeface="Calibri"/>
              </a:rPr>
              <a:t>The Career Beliefs Inventory – This is an assessment used at the beginning of career counseling that can be used to help identify assumptions blocking a clients career progress</a:t>
            </a:r>
          </a:p>
          <a:p>
            <a:pPr marL="628650" lvl="1" indent="-171450">
              <a:buFont typeface="Arial"/>
              <a:buChar char="•"/>
            </a:pPr>
            <a:r>
              <a:rPr lang="en-US">
                <a:ea typeface="Calibri"/>
                <a:cs typeface="Calibri"/>
              </a:rPr>
              <a:t>Decision- making skills – again this is a basic counseling skill that we can use with a client to help them form a plan to adopt new experiences</a:t>
            </a:r>
          </a:p>
          <a:p>
            <a:pPr marL="628650" lvl="1" indent="-171450">
              <a:buFont typeface="Arial"/>
              <a:buChar char="•"/>
            </a:pPr>
            <a:r>
              <a:rPr lang="en-US">
                <a:ea typeface="Calibri"/>
                <a:cs typeface="Calibri"/>
              </a:rPr>
              <a:t>Job shadowing and mentoring – these are great strategies to help a client be ingulfed in a new environment to create new generalizations about a job</a:t>
            </a:r>
          </a:p>
          <a:p>
            <a:pPr marL="628650" lvl="1" indent="-171450">
              <a:buFont typeface="Arial"/>
              <a:buChar char="•"/>
            </a:pPr>
            <a:r>
              <a:rPr lang="en-US">
                <a:ea typeface="Calibri"/>
                <a:cs typeface="Calibri"/>
              </a:rPr>
              <a:t>Volunteering – encouraging a client to volunteer their time in an environment where they have assumptions about can help create new ideas/assumptions</a:t>
            </a:r>
          </a:p>
          <a:p>
            <a:pPr marL="628650" lvl="1" indent="-171450">
              <a:buFont typeface="Arial"/>
              <a:buChar char="•"/>
            </a:pPr>
            <a:r>
              <a:rPr lang="en-US">
                <a:ea typeface="Calibri"/>
                <a:cs typeface="Calibri"/>
              </a:rPr>
              <a:t>*this list is not exhaustive. These are just some of the common interventions and means of application that </a:t>
            </a:r>
            <a:r>
              <a:rPr lang="en-US" err="1">
                <a:ea typeface="Calibri"/>
                <a:cs typeface="Calibri"/>
              </a:rPr>
              <a:t>Krumbolz</a:t>
            </a:r>
            <a:r>
              <a:rPr lang="en-US">
                <a:ea typeface="Calibri"/>
                <a:cs typeface="Calibri"/>
              </a:rPr>
              <a:t> recommends in Learning Theory of Career Counseling.</a:t>
            </a:r>
          </a:p>
          <a:p>
            <a:pPr marL="628650" lvl="1" indent="-171450">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t>13</a:t>
            </a:fld>
            <a:endParaRPr lang="en-US"/>
          </a:p>
        </p:txBody>
      </p:sp>
    </p:spTree>
    <p:extLst>
      <p:ext uri="{BB962C8B-B14F-4D97-AF65-F5344CB8AC3E}">
        <p14:creationId xmlns:p14="http://schemas.microsoft.com/office/powerpoint/2010/main" val="169951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Erica Presents… He  originally accepted  the  common  belief  that  the  goal  of  career  counseling  was  to  help  clients  make career decisions, and he described the multitude of environmental influences that contributed to learning about those decisions </a:t>
            </a:r>
          </a:p>
        </p:txBody>
      </p:sp>
      <p:sp>
        <p:nvSpPr>
          <p:cNvPr id="4" name="Slide Number Placeholder 3"/>
          <p:cNvSpPr>
            <a:spLocks noGrp="1"/>
          </p:cNvSpPr>
          <p:nvPr>
            <p:ph type="sldNum" sz="quarter" idx="5"/>
          </p:nvPr>
        </p:nvSpPr>
        <p:spPr/>
        <p:txBody>
          <a:bodyPr/>
          <a:lstStyle/>
          <a:p>
            <a:fld id="{0B48BA9B-50F6-47C3-87F1-5A3B5EB674DD}" type="slidenum">
              <a:rPr lang="en-US" smtClean="0"/>
              <a:t>14</a:t>
            </a:fld>
            <a:endParaRPr lang="en-US"/>
          </a:p>
        </p:txBody>
      </p:sp>
    </p:spTree>
    <p:extLst>
      <p:ext uri="{BB962C8B-B14F-4D97-AF65-F5344CB8AC3E}">
        <p14:creationId xmlns:p14="http://schemas.microsoft.com/office/powerpoint/2010/main" val="500203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Erica presents</a:t>
            </a:r>
          </a:p>
        </p:txBody>
      </p:sp>
      <p:sp>
        <p:nvSpPr>
          <p:cNvPr id="4" name="Slide Number Placeholder 3"/>
          <p:cNvSpPr>
            <a:spLocks noGrp="1"/>
          </p:cNvSpPr>
          <p:nvPr>
            <p:ph type="sldNum" sz="quarter" idx="5"/>
          </p:nvPr>
        </p:nvSpPr>
        <p:spPr/>
        <p:txBody>
          <a:bodyPr/>
          <a:lstStyle/>
          <a:p>
            <a:fld id="{0B48BA9B-50F6-47C3-87F1-5A3B5EB674DD}" type="slidenum">
              <a:rPr lang="en-US" smtClean="0"/>
              <a:t>15</a:t>
            </a:fld>
            <a:endParaRPr lang="en-US"/>
          </a:p>
        </p:txBody>
      </p:sp>
    </p:spTree>
    <p:extLst>
      <p:ext uri="{BB962C8B-B14F-4D97-AF65-F5344CB8AC3E}">
        <p14:creationId xmlns:p14="http://schemas.microsoft.com/office/powerpoint/2010/main" val="3677115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Erica presents Sensitivity for the Individual Experience ​</a:t>
            </a:r>
          </a:p>
          <a:p>
            <a:pPr lvl="0"/>
            <a:r>
              <a:rPr lang="en-US"/>
              <a:t> Awareness </a:t>
            </a:r>
          </a:p>
          <a:p>
            <a:pPr lvl="0"/>
            <a:r>
              <a:rPr lang="en-US"/>
              <a:t>of our own and our Clients’ </a:t>
            </a:r>
          </a:p>
          <a:p>
            <a:pPr lvl="0"/>
            <a:r>
              <a:rPr lang="en-US"/>
              <a:t>Environment, Values, Advantages/Disadvantages, Barriers, Perspectives, and </a:t>
            </a:r>
          </a:p>
          <a:p>
            <a:endParaRPr lang="en-US"/>
          </a:p>
        </p:txBody>
      </p:sp>
      <p:sp>
        <p:nvSpPr>
          <p:cNvPr id="4" name="Slide Number Placeholder 3"/>
          <p:cNvSpPr>
            <a:spLocks noGrp="1"/>
          </p:cNvSpPr>
          <p:nvPr>
            <p:ph type="sldNum" sz="quarter" idx="5"/>
          </p:nvPr>
        </p:nvSpPr>
        <p:spPr/>
        <p:txBody>
          <a:bodyPr/>
          <a:lstStyle/>
          <a:p>
            <a:fld id="{0B48BA9B-50F6-47C3-87F1-5A3B5EB674DD}" type="slidenum">
              <a:rPr lang="en-US" smtClean="0"/>
              <a:t>16</a:t>
            </a:fld>
            <a:endParaRPr lang="en-US"/>
          </a:p>
        </p:txBody>
      </p:sp>
    </p:spTree>
    <p:extLst>
      <p:ext uri="{BB962C8B-B14F-4D97-AF65-F5344CB8AC3E}">
        <p14:creationId xmlns:p14="http://schemas.microsoft.com/office/powerpoint/2010/main" val="3660906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Mariah presents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B48BA9B-50F6-47C3-87F1-5A3B5EB674DD}" type="slidenum">
              <a:rPr lang="en-US" smtClean="0"/>
              <a:t>17</a:t>
            </a:fld>
            <a:endParaRPr lang="en-US"/>
          </a:p>
        </p:txBody>
      </p:sp>
    </p:spTree>
    <p:extLst>
      <p:ext uri="{BB962C8B-B14F-4D97-AF65-F5344CB8AC3E}">
        <p14:creationId xmlns:p14="http://schemas.microsoft.com/office/powerpoint/2010/main" val="1994912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Mariah…ask for questions</a:t>
            </a:r>
          </a:p>
        </p:txBody>
      </p:sp>
      <p:sp>
        <p:nvSpPr>
          <p:cNvPr id="4" name="Slide Number Placeholder 3"/>
          <p:cNvSpPr>
            <a:spLocks noGrp="1"/>
          </p:cNvSpPr>
          <p:nvPr>
            <p:ph type="sldNum" sz="quarter" idx="5"/>
          </p:nvPr>
        </p:nvSpPr>
        <p:spPr/>
        <p:txBody>
          <a:bodyPr/>
          <a:lstStyle/>
          <a:p>
            <a:fld id="{0B48BA9B-50F6-47C3-87F1-5A3B5EB674DD}" type="slidenum">
              <a:rPr lang="en-US" smtClean="0"/>
              <a:t>18</a:t>
            </a:fld>
            <a:endParaRPr lang="en-US"/>
          </a:p>
        </p:txBody>
      </p:sp>
    </p:spTree>
    <p:extLst>
      <p:ext uri="{BB962C8B-B14F-4D97-AF65-F5344CB8AC3E}">
        <p14:creationId xmlns:p14="http://schemas.microsoft.com/office/powerpoint/2010/main" val="2144721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youtu.be/J-swZaKN2Ic" TargetMode="External"/><Relationship Id="rId5" Type="http://schemas.openxmlformats.org/officeDocument/2006/relationships/hyperlink" Target="https://youtu.be/hiiEeMN7vbQ" TargetMode="External"/><Relationship Id="rId4" Type="http://schemas.openxmlformats.org/officeDocument/2006/relationships/hyperlink" Target="https://www.ncda.org/aws/NCDA/pt/sd/news_article/326778/_PARENT/CC_layout_details/false"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doi.org/10.1177/0011000019894696" TargetMode="External"/><Relationship Id="rId3" Type="http://schemas.openxmlformats.org/officeDocument/2006/relationships/hyperlink" Target="http://doi,org/10.1037/0022-0167.45.4.390" TargetMode="External"/><Relationship Id="rId7" Type="http://schemas.openxmlformats.org/officeDocument/2006/relationships/hyperlink" Target="https://doi.org/10.1177/001100007600600117"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doi.org/10.1037/14439-021" TargetMode="External"/><Relationship Id="rId5" Type="http://schemas.openxmlformats.org/officeDocument/2006/relationships/hyperlink" Target="https://doi.org/10.1177/1069072708328861" TargetMode="External"/><Relationship Id="rId10" Type="http://schemas.openxmlformats.org/officeDocument/2006/relationships/hyperlink" Target="https://doi.org/10.4324/9781315276175-2" TargetMode="External"/><Relationship Id="rId4" Type="http://schemas.openxmlformats.org/officeDocument/2006/relationships/hyperlink" Target="https://doi.org/10.1002/j.2161-0045.1999.tb00740.x" TargetMode="External"/><Relationship Id="rId9" Type="http://schemas.openxmlformats.org/officeDocument/2006/relationships/hyperlink" Target="https://www.ncda.org/aws/NCDA/pt/sd/news_article/326778/_PARENT/CC_layout_details/fal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mplex maths formulae on a blackboard">
            <a:extLst>
              <a:ext uri="{FF2B5EF4-FFF2-40B4-BE49-F238E27FC236}">
                <a16:creationId xmlns:a16="http://schemas.microsoft.com/office/drawing/2014/main" id="{74F4883A-8245-D745-8E19-DFDE9F34B95C}"/>
              </a:ext>
            </a:extLst>
          </p:cNvPr>
          <p:cNvPicPr>
            <a:picLocks noChangeAspect="1"/>
          </p:cNvPicPr>
          <p:nvPr/>
        </p:nvPicPr>
        <p:blipFill rotWithShape="1">
          <a:blip r:embed="rId3"/>
          <a:srcRect t="7697" r="16117" b="1394"/>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981" y="1122363"/>
            <a:ext cx="4023360" cy="3204134"/>
          </a:xfrm>
        </p:spPr>
        <p:txBody>
          <a:bodyPr anchor="b">
            <a:normAutofit/>
          </a:bodyPr>
          <a:lstStyle/>
          <a:p>
            <a:pPr algn="l"/>
            <a:r>
              <a:rPr lang="en-US" sz="4800" err="1">
                <a:latin typeface="Calibri"/>
                <a:ea typeface="Calibri Light"/>
                <a:cs typeface="Calibri Light"/>
              </a:rPr>
              <a:t>Krumboltz's</a:t>
            </a:r>
            <a:r>
              <a:rPr lang="en-US" sz="4800">
                <a:latin typeface="Calibri"/>
                <a:ea typeface="Calibri Light"/>
                <a:cs typeface="Calibri Light"/>
              </a:rPr>
              <a:t> Career Theories</a:t>
            </a:r>
            <a:endParaRPr lang="en-US" sz="4800">
              <a:latin typeface="Calibri"/>
            </a:endParaRPr>
          </a:p>
        </p:txBody>
      </p:sp>
      <p:sp>
        <p:nvSpPr>
          <p:cNvPr id="3" name="Subtitle 2"/>
          <p:cNvSpPr>
            <a:spLocks noGrp="1"/>
          </p:cNvSpPr>
          <p:nvPr>
            <p:ph type="subTitle" idx="1"/>
          </p:nvPr>
        </p:nvSpPr>
        <p:spPr>
          <a:xfrm>
            <a:off x="477980" y="4872922"/>
            <a:ext cx="4023359" cy="1208141"/>
          </a:xfrm>
        </p:spPr>
        <p:txBody>
          <a:bodyPr vert="horz" lIns="91440" tIns="45720" rIns="91440" bIns="45720" rtlCol="0">
            <a:normAutofit/>
          </a:bodyPr>
          <a:lstStyle/>
          <a:p>
            <a:pPr algn="l"/>
            <a:r>
              <a:rPr lang="en-US" sz="2000">
                <a:cs typeface="Calibri"/>
              </a:rPr>
              <a:t>By: Rhonda Gaston</a:t>
            </a:r>
          </a:p>
          <a:p>
            <a:pPr algn="l"/>
            <a:r>
              <a:rPr lang="en-US" sz="2000">
                <a:cs typeface="Calibri"/>
              </a:rPr>
              <a:t>Mariah Goodwin</a:t>
            </a:r>
          </a:p>
          <a:p>
            <a:pPr algn="l"/>
            <a:r>
              <a:rPr lang="en-US" sz="2000">
                <a:cs typeface="Calibri"/>
              </a:rPr>
              <a:t>Erica Rhoads </a:t>
            </a:r>
            <a:endParaRPr lang="en-US" sz="2000"/>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572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700"/>
                                        <p:tgtEl>
                                          <p:spTgt spid="3">
                                            <p:txEl>
                                              <p:pRg st="2" end="2"/>
                                            </p:txEl>
                                          </p:spTgt>
                                        </p:tgtEl>
                                      </p:cBhvr>
                                    </p:animEffect>
                                  </p:childTnLst>
                                </p:cTn>
                              </p:par>
                              <p:par>
                                <p:cTn id="14" presetID="10" presetClass="entr" presetSubtype="0" fill="hold" grpId="0" nodeType="withEffect">
                                  <p:stCondLst>
                                    <p:cond delay="1000"/>
                                  </p:stCondLst>
                                  <p:iterate>
                                    <p:tmPct val="10000"/>
                                  </p:iterate>
                                  <p:childTnLst>
                                    <p:set>
                                      <p:cBhvr>
                                        <p:cTn id="15" dur="1" fill="hold">
                                          <p:stCondLst>
                                            <p:cond delay="0"/>
                                          </p:stCondLst>
                                        </p:cTn>
                                        <p:tgtEl>
                                          <p:spTgt spid="2"/>
                                        </p:tgtEl>
                                        <p:attrNameLst>
                                          <p:attrName>style.visibility</p:attrName>
                                        </p:attrNameLst>
                                      </p:cBhvr>
                                      <p:to>
                                        <p:strVal val="visible"/>
                                      </p:to>
                                    </p:set>
                                    <p:animEffect transition="in" filter="fade">
                                      <p:cBhvr>
                                        <p:cTn id="16"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458C1BCA-247F-4480-B78C-924FEBA5C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ABA74-6163-A9DD-7DA1-CAAA232BF9CE}"/>
              </a:ext>
            </a:extLst>
          </p:cNvPr>
          <p:cNvSpPr>
            <a:spLocks noGrp="1"/>
          </p:cNvSpPr>
          <p:nvPr>
            <p:ph type="title"/>
          </p:nvPr>
        </p:nvSpPr>
        <p:spPr>
          <a:xfrm>
            <a:off x="7792390" y="7795"/>
            <a:ext cx="4013877" cy="3555473"/>
          </a:xfrm>
        </p:spPr>
        <p:txBody>
          <a:bodyPr vert="horz" lIns="91440" tIns="45720" rIns="91440" bIns="45720" rtlCol="0" anchor="b">
            <a:normAutofit/>
          </a:bodyPr>
          <a:lstStyle/>
          <a:p>
            <a:pPr algn="ctr"/>
            <a:r>
              <a:rPr lang="en-US" sz="6200" kern="1200" err="1">
                <a:latin typeface="Calibri"/>
                <a:cs typeface="Calibri"/>
              </a:rPr>
              <a:t>Krumboltz's</a:t>
            </a:r>
            <a:r>
              <a:rPr lang="en-US" sz="6200" kern="1200">
                <a:latin typeface="Calibri"/>
                <a:cs typeface="Calibri"/>
              </a:rPr>
              <a:t> Career Theory</a:t>
            </a:r>
            <a:endParaRPr lang="en-US">
              <a:latin typeface="Calibri"/>
              <a:cs typeface="Calibri"/>
            </a:endParaRPr>
          </a:p>
        </p:txBody>
      </p:sp>
      <p:sp>
        <p:nvSpPr>
          <p:cNvPr id="24" name="TextBox 1">
            <a:extLst>
              <a:ext uri="{FF2B5EF4-FFF2-40B4-BE49-F238E27FC236}">
                <a16:creationId xmlns:a16="http://schemas.microsoft.com/office/drawing/2014/main" id="{2743DB30-0885-9ECD-07E0-ED630B25B13B}"/>
              </a:ext>
            </a:extLst>
          </p:cNvPr>
          <p:cNvSpPr txBox="1"/>
          <p:nvPr/>
        </p:nvSpPr>
        <p:spPr>
          <a:xfrm>
            <a:off x="5909801" y="6225786"/>
            <a:ext cx="6086960" cy="1069441"/>
          </a:xfrm>
          <a:prstGeom prst="rect">
            <a:avLst/>
          </a:prstGeom>
        </p:spPr>
        <p:txBody>
          <a:bodyPr rot="0" spcFirstLastPara="0" vert="horz" lIns="91440" tIns="45720" rIns="91440" bIns="45720" numCol="1" spcCol="0" rtlCol="0" fromWordArt="0" anchor="t" anchorCtr="0" forceAA="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pPr>
            <a:r>
              <a:rPr lang="en-US" sz="2400" kern="1200">
                <a:solidFill>
                  <a:schemeClr val="tx1"/>
                </a:solidFill>
                <a:latin typeface="+mn-lt"/>
                <a:ea typeface="+mn-ea"/>
                <a:cs typeface="+mn-cs"/>
              </a:rPr>
              <a:t>Krumboltz et al., 1976; LaFromboise et al., 2019</a:t>
            </a:r>
          </a:p>
        </p:txBody>
      </p:sp>
      <p:sp>
        <p:nvSpPr>
          <p:cNvPr id="38" name="Freeform: Shape 37">
            <a:extLst>
              <a:ext uri="{FF2B5EF4-FFF2-40B4-BE49-F238E27FC236}">
                <a16:creationId xmlns:a16="http://schemas.microsoft.com/office/drawing/2014/main" id="{B8E37057-BDB6-4452-836A-27973D54F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71106" cy="4631426"/>
          </a:xfrm>
          <a:custGeom>
            <a:avLst/>
            <a:gdLst>
              <a:gd name="connsiteX0" fmla="*/ 0 w 5471106"/>
              <a:gd name="connsiteY0" fmla="*/ 3301451 h 4631426"/>
              <a:gd name="connsiteX1" fmla="*/ 125703 w 5471106"/>
              <a:gd name="connsiteY1" fmla="*/ 3469551 h 4631426"/>
              <a:gd name="connsiteX2" fmla="*/ 584138 w 5471106"/>
              <a:gd name="connsiteY2" fmla="*/ 3917166 h 4631426"/>
              <a:gd name="connsiteX3" fmla="*/ 716463 w 5471106"/>
              <a:gd name="connsiteY3" fmla="*/ 4010064 h 4631426"/>
              <a:gd name="connsiteX4" fmla="*/ 705202 w 5471106"/>
              <a:gd name="connsiteY4" fmla="*/ 4016176 h 4631426"/>
              <a:gd name="connsiteX5" fmla="*/ 671370 w 5471106"/>
              <a:gd name="connsiteY5" fmla="*/ 4044091 h 4631426"/>
              <a:gd name="connsiteX6" fmla="*/ 656526 w 5471106"/>
              <a:gd name="connsiteY6" fmla="*/ 4066106 h 4631426"/>
              <a:gd name="connsiteX7" fmla="*/ 534490 w 5471106"/>
              <a:gd name="connsiteY7" fmla="*/ 3980431 h 4631426"/>
              <a:gd name="connsiteX8" fmla="*/ 63650 w 5471106"/>
              <a:gd name="connsiteY8" fmla="*/ 3520703 h 4631426"/>
              <a:gd name="connsiteX9" fmla="*/ 0 w 5471106"/>
              <a:gd name="connsiteY9" fmla="*/ 3435586 h 4631426"/>
              <a:gd name="connsiteX10" fmla="*/ 4933182 w 5471106"/>
              <a:gd name="connsiteY10" fmla="*/ 0 h 4631426"/>
              <a:gd name="connsiteX11" fmla="*/ 5027180 w 5471106"/>
              <a:gd name="connsiteY11" fmla="*/ 0 h 4631426"/>
              <a:gd name="connsiteX12" fmla="*/ 5102720 w 5471106"/>
              <a:gd name="connsiteY12" fmla="*/ 124342 h 4631426"/>
              <a:gd name="connsiteX13" fmla="*/ 5471106 w 5471106"/>
              <a:gd name="connsiteY13" fmla="*/ 1579210 h 4631426"/>
              <a:gd name="connsiteX14" fmla="*/ 2418889 w 5471106"/>
              <a:gd name="connsiteY14" fmla="*/ 4631426 h 4631426"/>
              <a:gd name="connsiteX15" fmla="*/ 1095627 w 5471106"/>
              <a:gd name="connsiteY15" fmla="*/ 4330445 h 4631426"/>
              <a:gd name="connsiteX16" fmla="*/ 1039194 w 5471106"/>
              <a:gd name="connsiteY16" fmla="*/ 4301325 h 4631426"/>
              <a:gd name="connsiteX17" fmla="*/ 1043650 w 5471106"/>
              <a:gd name="connsiteY17" fmla="*/ 4294717 h 4631426"/>
              <a:gd name="connsiteX18" fmla="*/ 1056970 w 5471106"/>
              <a:gd name="connsiteY18" fmla="*/ 4251806 h 4631426"/>
              <a:gd name="connsiteX19" fmla="*/ 1060016 w 5471106"/>
              <a:gd name="connsiteY19" fmla="*/ 4221593 h 4631426"/>
              <a:gd name="connsiteX20" fmla="*/ 1130491 w 5471106"/>
              <a:gd name="connsiteY20" fmla="*/ 4257958 h 4631426"/>
              <a:gd name="connsiteX21" fmla="*/ 2418889 w 5471106"/>
              <a:gd name="connsiteY21" fmla="*/ 4551009 h 4631426"/>
              <a:gd name="connsiteX22" fmla="*/ 5390689 w 5471106"/>
              <a:gd name="connsiteY22" fmla="*/ 1579210 h 4631426"/>
              <a:gd name="connsiteX23" fmla="*/ 5032009 w 5471106"/>
              <a:gd name="connsiteY23" fmla="*/ 162673 h 463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71106" h="4631426">
                <a:moveTo>
                  <a:pt x="0" y="3301451"/>
                </a:moveTo>
                <a:lnTo>
                  <a:pt x="125703" y="3469551"/>
                </a:lnTo>
                <a:cubicBezTo>
                  <a:pt x="261971" y="3634670"/>
                  <a:pt x="415728" y="3784820"/>
                  <a:pt x="584138" y="3917166"/>
                </a:cubicBezTo>
                <a:lnTo>
                  <a:pt x="716463" y="4010064"/>
                </a:lnTo>
                <a:lnTo>
                  <a:pt x="705202" y="4016176"/>
                </a:lnTo>
                <a:cubicBezTo>
                  <a:pt x="693040" y="4024393"/>
                  <a:pt x="681712" y="4033748"/>
                  <a:pt x="671370" y="4044091"/>
                </a:cubicBezTo>
                <a:lnTo>
                  <a:pt x="656526" y="4066106"/>
                </a:lnTo>
                <a:lnTo>
                  <a:pt x="534490" y="3980431"/>
                </a:lnTo>
                <a:cubicBezTo>
                  <a:pt x="361523" y="3844503"/>
                  <a:pt x="203605" y="3690290"/>
                  <a:pt x="63650" y="3520703"/>
                </a:cubicBezTo>
                <a:lnTo>
                  <a:pt x="0" y="3435586"/>
                </a:lnTo>
                <a:close/>
                <a:moveTo>
                  <a:pt x="4933182" y="0"/>
                </a:moveTo>
                <a:lnTo>
                  <a:pt x="5027180" y="0"/>
                </a:lnTo>
                <a:lnTo>
                  <a:pt x="5102720" y="124342"/>
                </a:lnTo>
                <a:cubicBezTo>
                  <a:pt x="5337656" y="556821"/>
                  <a:pt x="5471106" y="1052431"/>
                  <a:pt x="5471106" y="1579210"/>
                </a:cubicBezTo>
                <a:cubicBezTo>
                  <a:pt x="5471106" y="3264903"/>
                  <a:pt x="4104582" y="4631426"/>
                  <a:pt x="2418889" y="4631426"/>
                </a:cubicBezTo>
                <a:cubicBezTo>
                  <a:pt x="1944788" y="4631426"/>
                  <a:pt x="1495934" y="4523332"/>
                  <a:pt x="1095627" y="4330445"/>
                </a:cubicBezTo>
                <a:lnTo>
                  <a:pt x="1039194" y="4301325"/>
                </a:lnTo>
                <a:lnTo>
                  <a:pt x="1043650" y="4294717"/>
                </a:lnTo>
                <a:cubicBezTo>
                  <a:pt x="1049433" y="4281042"/>
                  <a:pt x="1053925" y="4266687"/>
                  <a:pt x="1056970" y="4251806"/>
                </a:cubicBezTo>
                <a:lnTo>
                  <a:pt x="1060016" y="4221593"/>
                </a:lnTo>
                <a:lnTo>
                  <a:pt x="1130491" y="4257958"/>
                </a:lnTo>
                <a:cubicBezTo>
                  <a:pt x="1520251" y="4445763"/>
                  <a:pt x="1957279" y="4551009"/>
                  <a:pt x="2418889" y="4551009"/>
                </a:cubicBezTo>
                <a:cubicBezTo>
                  <a:pt x="4060169" y="4551009"/>
                  <a:pt x="5390689" y="3220490"/>
                  <a:pt x="5390689" y="1579210"/>
                </a:cubicBezTo>
                <a:cubicBezTo>
                  <a:pt x="5390689" y="1066310"/>
                  <a:pt x="5260755" y="583758"/>
                  <a:pt x="5032009" y="162673"/>
                </a:cubicBezTo>
                <a:close/>
              </a:path>
            </a:pathLst>
          </a:custGeom>
          <a:solidFill>
            <a:schemeClr val="tx1">
              <a:lumMod val="50000"/>
              <a:lumOff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11A3A707-72D6-4BAB-8187-F8204F4ED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8530" y="1774620"/>
            <a:ext cx="3780042" cy="3780042"/>
          </a:xfrm>
          <a:custGeom>
            <a:avLst/>
            <a:gdLst>
              <a:gd name="connsiteX0" fmla="*/ 2054781 w 4109561"/>
              <a:gd name="connsiteY0" fmla="*/ 0 h 4109561"/>
              <a:gd name="connsiteX1" fmla="*/ 4109561 w 4109561"/>
              <a:gd name="connsiteY1" fmla="*/ 2054781 h 4109561"/>
              <a:gd name="connsiteX2" fmla="*/ 2054781 w 4109561"/>
              <a:gd name="connsiteY2" fmla="*/ 4109561 h 4109561"/>
              <a:gd name="connsiteX3" fmla="*/ 0 w 4109561"/>
              <a:gd name="connsiteY3" fmla="*/ 2054781 h 4109561"/>
              <a:gd name="connsiteX4" fmla="*/ 2054781 w 4109561"/>
              <a:gd name="connsiteY4" fmla="*/ 0 h 4109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9561" h="4109561">
                <a:moveTo>
                  <a:pt x="2054781" y="0"/>
                </a:moveTo>
                <a:cubicBezTo>
                  <a:pt x="3189605" y="0"/>
                  <a:pt x="4109561" y="919957"/>
                  <a:pt x="4109561" y="2054781"/>
                </a:cubicBezTo>
                <a:cubicBezTo>
                  <a:pt x="4109561" y="3189605"/>
                  <a:pt x="3189605" y="4109561"/>
                  <a:pt x="2054781" y="4109561"/>
                </a:cubicBezTo>
                <a:cubicBezTo>
                  <a:pt x="919957" y="4109561"/>
                  <a:pt x="0" y="3189605"/>
                  <a:pt x="0" y="2054781"/>
                </a:cubicBezTo>
                <a:cubicBezTo>
                  <a:pt x="0" y="919957"/>
                  <a:pt x="919957" y="0"/>
                  <a:pt x="2054781" y="0"/>
                </a:cubicBezTo>
                <a:close/>
              </a:path>
            </a:pathLst>
          </a:custGeom>
          <a:solidFill>
            <a:schemeClr val="bg1">
              <a:alpha val="25000"/>
            </a:schemeClr>
          </a:solid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Oval 41">
            <a:extLst>
              <a:ext uri="{FF2B5EF4-FFF2-40B4-BE49-F238E27FC236}">
                <a16:creationId xmlns:a16="http://schemas.microsoft.com/office/drawing/2014/main" id="{C983411D-901F-4574-9926-33415AA9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3450" y="1713004"/>
            <a:ext cx="365760" cy="365760"/>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7E0B8499-4440-E624-B8EA-9E9CB82BA5BF}"/>
              </a:ext>
            </a:extLst>
          </p:cNvPr>
          <p:cNvSpPr/>
          <p:nvPr/>
        </p:nvSpPr>
        <p:spPr>
          <a:xfrm>
            <a:off x="-143434" y="2242"/>
            <a:ext cx="7596704" cy="6152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6" name="Diagram 125">
            <a:extLst>
              <a:ext uri="{FF2B5EF4-FFF2-40B4-BE49-F238E27FC236}">
                <a16:creationId xmlns:a16="http://schemas.microsoft.com/office/drawing/2014/main" id="{EECBA797-026C-20E6-4ECA-0B6BCE67F71E}"/>
              </a:ext>
            </a:extLst>
          </p:cNvPr>
          <p:cNvGraphicFramePr/>
          <p:nvPr>
            <p:extLst>
              <p:ext uri="{D42A27DB-BD31-4B8C-83A1-F6EECF244321}">
                <p14:modId xmlns:p14="http://schemas.microsoft.com/office/powerpoint/2010/main" val="3856019318"/>
              </p:ext>
            </p:extLst>
          </p:nvPr>
        </p:nvGraphicFramePr>
        <p:xfrm>
          <a:off x="-930088" y="2429435"/>
          <a:ext cx="9928411" cy="3030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292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BB1D7EB-B46E-7FA6-0594-FA7EFB2134A8}"/>
              </a:ext>
            </a:extLst>
          </p:cNvPr>
          <p:cNvSpPr txBox="1"/>
          <p:nvPr/>
        </p:nvSpPr>
        <p:spPr>
          <a:xfrm>
            <a:off x="7021606" y="2552933"/>
            <a:ext cx="4619621" cy="163472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endParaRPr lang="en-US" sz="2400"/>
          </a:p>
          <a:p>
            <a:pPr>
              <a:lnSpc>
                <a:spcPct val="90000"/>
              </a:lnSpc>
              <a:spcAft>
                <a:spcPts val="600"/>
              </a:spcAft>
            </a:pPr>
            <a:r>
              <a:rPr lang="en-US" sz="2400"/>
              <a:t>How their environment</a:t>
            </a:r>
            <a:endParaRPr lang="en-US" sz="2400">
              <a:cs typeface="Calibri" panose="020F0502020204030204"/>
            </a:endParaRPr>
          </a:p>
          <a:p>
            <a:pPr>
              <a:lnSpc>
                <a:spcPct val="90000"/>
              </a:lnSpc>
              <a:spcAft>
                <a:spcPts val="600"/>
              </a:spcAft>
            </a:pPr>
            <a:r>
              <a:rPr lang="en-US" sz="2400"/>
              <a:t>​(indirect and direct) experiences​​</a:t>
            </a:r>
            <a:endParaRPr lang="en-US" sz="2400">
              <a:cs typeface="Calibri"/>
            </a:endParaRPr>
          </a:p>
          <a:p>
            <a:pPr>
              <a:lnSpc>
                <a:spcPct val="90000"/>
              </a:lnSpc>
              <a:spcAft>
                <a:spcPts val="600"/>
              </a:spcAft>
            </a:pPr>
            <a:endParaRPr lang="en-US" sz="2400"/>
          </a:p>
          <a:p>
            <a:pPr>
              <a:lnSpc>
                <a:spcPct val="90000"/>
              </a:lnSpc>
              <a:spcAft>
                <a:spcPts val="600"/>
              </a:spcAft>
            </a:pPr>
            <a:endParaRPr lang="en-US" sz="2400">
              <a:cs typeface="Calibri" panose="020F0502020204030204"/>
            </a:endParaRPr>
          </a:p>
        </p:txBody>
      </p:sp>
      <p:pic>
        <p:nvPicPr>
          <p:cNvPr id="5" name="Picture 5" descr="A picture containing wall, indoor, room, white&#10;&#10;Description automatically generated">
            <a:extLst>
              <a:ext uri="{FF2B5EF4-FFF2-40B4-BE49-F238E27FC236}">
                <a16:creationId xmlns:a16="http://schemas.microsoft.com/office/drawing/2014/main" id="{0274BF23-BD6C-0FCD-FBF7-822ED4A7ED11}"/>
              </a:ext>
            </a:extLst>
          </p:cNvPr>
          <p:cNvPicPr>
            <a:picLocks noChangeAspect="1"/>
          </p:cNvPicPr>
          <p:nvPr/>
        </p:nvPicPr>
        <p:blipFill rotWithShape="1">
          <a:blip r:embed="rId3"/>
          <a:srcRect l="16018" r="8339" b="1"/>
          <a:stretch/>
        </p:blipFill>
        <p:spPr>
          <a:xfrm flipH="1">
            <a:off x="-3497" y="2252"/>
            <a:ext cx="6058884" cy="6893848"/>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F60CED72-261E-BF62-FE6A-DBF7589D09AB}"/>
              </a:ext>
            </a:extLst>
          </p:cNvPr>
          <p:cNvSpPr txBox="1"/>
          <p:nvPr/>
        </p:nvSpPr>
        <p:spPr>
          <a:xfrm>
            <a:off x="5932873" y="382286"/>
            <a:ext cx="631787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t>Social Learning Theory of </a:t>
            </a:r>
            <a:endParaRPr lang="en-US">
              <a:ea typeface="Calibri" panose="020F0502020204030204"/>
              <a:cs typeface="Calibri" panose="020F0502020204030204"/>
            </a:endParaRPr>
          </a:p>
          <a:p>
            <a:pPr algn="ctr"/>
            <a:r>
              <a:rPr lang="en-US" sz="3600"/>
              <a:t>Career Decision Making </a:t>
            </a:r>
            <a:endParaRPr lang="en-US">
              <a:ea typeface="Calibri" panose="020F0502020204030204"/>
              <a:cs typeface="Calibri" panose="020F0502020204030204"/>
            </a:endParaRPr>
          </a:p>
        </p:txBody>
      </p:sp>
      <p:sp>
        <p:nvSpPr>
          <p:cNvPr id="7" name="TextBox 6">
            <a:extLst>
              <a:ext uri="{FF2B5EF4-FFF2-40B4-BE49-F238E27FC236}">
                <a16:creationId xmlns:a16="http://schemas.microsoft.com/office/drawing/2014/main" id="{F620230A-796E-AEC0-0DCC-9B79A23C1BC0}"/>
              </a:ext>
            </a:extLst>
          </p:cNvPr>
          <p:cNvSpPr txBox="1"/>
          <p:nvPr/>
        </p:nvSpPr>
        <p:spPr>
          <a:xfrm>
            <a:off x="9338982" y="639855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McMahon &amp; Arthur, 2018 </a:t>
            </a:r>
          </a:p>
        </p:txBody>
      </p:sp>
      <p:sp>
        <p:nvSpPr>
          <p:cNvPr id="8" name="TextBox 7">
            <a:extLst>
              <a:ext uri="{FF2B5EF4-FFF2-40B4-BE49-F238E27FC236}">
                <a16:creationId xmlns:a16="http://schemas.microsoft.com/office/drawing/2014/main" id="{2868BE3B-05A0-4E27-2219-4C0034BB7C19}"/>
              </a:ext>
            </a:extLst>
          </p:cNvPr>
          <p:cNvSpPr txBox="1"/>
          <p:nvPr/>
        </p:nvSpPr>
        <p:spPr>
          <a:xfrm>
            <a:off x="7505700" y="1678641"/>
            <a:ext cx="36508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err="1"/>
              <a:t>Krumboltz's</a:t>
            </a:r>
            <a:r>
              <a:rPr lang="en-US" sz="2800"/>
              <a:t> Intention</a:t>
            </a:r>
          </a:p>
        </p:txBody>
      </p:sp>
      <p:sp>
        <p:nvSpPr>
          <p:cNvPr id="3" name="TextBox 2">
            <a:extLst>
              <a:ext uri="{FF2B5EF4-FFF2-40B4-BE49-F238E27FC236}">
                <a16:creationId xmlns:a16="http://schemas.microsoft.com/office/drawing/2014/main" id="{D532FFF7-C564-F12A-EE80-3E19AC3FC74E}"/>
              </a:ext>
            </a:extLst>
          </p:cNvPr>
          <p:cNvSpPr txBox="1"/>
          <p:nvPr/>
        </p:nvSpPr>
        <p:spPr>
          <a:xfrm>
            <a:off x="7018962" y="4185007"/>
            <a:ext cx="498639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Themselves (internal and external)​</a:t>
            </a:r>
            <a:endParaRPr lang="en-US" sz="2400">
              <a:cs typeface="Calibri"/>
            </a:endParaRPr>
          </a:p>
        </p:txBody>
      </p:sp>
    </p:spTree>
    <p:extLst>
      <p:ext uri="{BB962C8B-B14F-4D97-AF65-F5344CB8AC3E}">
        <p14:creationId xmlns:p14="http://schemas.microsoft.com/office/powerpoint/2010/main" val="3120815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ight Triangle 35">
            <a:extLst>
              <a:ext uri="{FF2B5EF4-FFF2-40B4-BE49-F238E27FC236}">
                <a16:creationId xmlns:a16="http://schemas.microsoft.com/office/drawing/2014/main" id="{1E20FD3D-F275-E89D-A412-D32DEB99C72D}"/>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4CE29F14-A2BD-0BE0-BC86-F8E08F86EF00}"/>
              </a:ext>
            </a:extLst>
          </p:cNvPr>
          <p:cNvSpPr/>
          <p:nvPr/>
        </p:nvSpPr>
        <p:spPr>
          <a:xfrm rot="16200000">
            <a:off x="8427382" y="3095066"/>
            <a:ext cx="3816163" cy="3717551"/>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C5A782-0C0B-3D9D-84D0-59696D449D37}"/>
              </a:ext>
            </a:extLst>
          </p:cNvPr>
          <p:cNvSpPr>
            <a:spLocks noGrp="1"/>
          </p:cNvSpPr>
          <p:nvPr>
            <p:ph type="title"/>
          </p:nvPr>
        </p:nvSpPr>
        <p:spPr/>
        <p:txBody>
          <a:bodyPr>
            <a:normAutofit fontScale="90000"/>
          </a:bodyPr>
          <a:lstStyle/>
          <a:p>
            <a:pPr algn="ctr"/>
            <a:r>
              <a:rPr lang="en-US" dirty="0">
                <a:latin typeface="Calibri"/>
                <a:cs typeface="Calibri"/>
              </a:rPr>
              <a:t>Social Learning Theory of Career Decision Making</a:t>
            </a:r>
            <a:br>
              <a:rPr lang="en-US" dirty="0">
                <a:latin typeface="Calibri"/>
              </a:rPr>
            </a:br>
            <a:r>
              <a:rPr lang="en-US" dirty="0">
                <a:latin typeface="Calibri"/>
                <a:cs typeface="Calibri"/>
              </a:rPr>
              <a:t>Categories of Influencers (Part One)</a:t>
            </a:r>
          </a:p>
        </p:txBody>
      </p:sp>
      <p:graphicFrame>
        <p:nvGraphicFramePr>
          <p:cNvPr id="9" name="Content Placeholder 8">
            <a:extLst>
              <a:ext uri="{FF2B5EF4-FFF2-40B4-BE49-F238E27FC236}">
                <a16:creationId xmlns:a16="http://schemas.microsoft.com/office/drawing/2014/main" id="{9CD8DE75-4D1D-C80C-5263-14FD714E7FBB}"/>
              </a:ext>
            </a:extLst>
          </p:cNvPr>
          <p:cNvGraphicFramePr>
            <a:graphicFrameLocks noGrp="1"/>
          </p:cNvGraphicFramePr>
          <p:nvPr>
            <p:ph sz="half" idx="2"/>
            <p:extLst>
              <p:ext uri="{D42A27DB-BD31-4B8C-83A1-F6EECF244321}">
                <p14:modId xmlns:p14="http://schemas.microsoft.com/office/powerpoint/2010/main" val="2293457811"/>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7">
            <a:extLst>
              <a:ext uri="{FF2B5EF4-FFF2-40B4-BE49-F238E27FC236}">
                <a16:creationId xmlns:a16="http://schemas.microsoft.com/office/drawing/2014/main" id="{5EFE94DB-26B8-EB23-F8D2-332C4D630868}"/>
              </a:ext>
            </a:extLst>
          </p:cNvPr>
          <p:cNvGraphicFramePr>
            <a:graphicFrameLocks noGrp="1"/>
          </p:cNvGraphicFramePr>
          <p:nvPr>
            <p:ph sz="half" idx="1"/>
            <p:extLst>
              <p:ext uri="{D42A27DB-BD31-4B8C-83A1-F6EECF244321}">
                <p14:modId xmlns:p14="http://schemas.microsoft.com/office/powerpoint/2010/main" val="2687975101"/>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9" name="TextBox 18">
            <a:extLst>
              <a:ext uri="{FF2B5EF4-FFF2-40B4-BE49-F238E27FC236}">
                <a16:creationId xmlns:a16="http://schemas.microsoft.com/office/drawing/2014/main" id="{AECC6FEF-9EFF-E57F-079A-8E990734578F}"/>
              </a:ext>
            </a:extLst>
          </p:cNvPr>
          <p:cNvSpPr txBox="1"/>
          <p:nvPr/>
        </p:nvSpPr>
        <p:spPr>
          <a:xfrm>
            <a:off x="96371" y="636537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Krumboltz</a:t>
            </a:r>
            <a:r>
              <a:rPr lang="en-US"/>
              <a:t> et al., 1976</a:t>
            </a:r>
          </a:p>
        </p:txBody>
      </p:sp>
    </p:spTree>
    <p:extLst>
      <p:ext uri="{BB962C8B-B14F-4D97-AF65-F5344CB8AC3E}">
        <p14:creationId xmlns:p14="http://schemas.microsoft.com/office/powerpoint/2010/main" val="3448453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4FCE498D-3EE6-D2F3-597F-BC8439EF80D7}"/>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8" name="Right Triangle 27">
            <a:extLst>
              <a:ext uri="{FF2B5EF4-FFF2-40B4-BE49-F238E27FC236}">
                <a16:creationId xmlns:a16="http://schemas.microsoft.com/office/drawing/2014/main" id="{FAF9A759-C817-547C-0AD8-B311F4FA100D}"/>
              </a:ext>
            </a:extLst>
          </p:cNvPr>
          <p:cNvSpPr/>
          <p:nvPr/>
        </p:nvSpPr>
        <p:spPr>
          <a:xfrm rot="16200000">
            <a:off x="8427382" y="3095066"/>
            <a:ext cx="3816163" cy="3717551"/>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C5A782-0C0B-3D9D-84D0-59696D449D37}"/>
              </a:ext>
            </a:extLst>
          </p:cNvPr>
          <p:cNvSpPr>
            <a:spLocks noGrp="1"/>
          </p:cNvSpPr>
          <p:nvPr>
            <p:ph type="title"/>
          </p:nvPr>
        </p:nvSpPr>
        <p:spPr/>
        <p:txBody>
          <a:bodyPr>
            <a:normAutofit fontScale="90000"/>
          </a:bodyPr>
          <a:lstStyle/>
          <a:p>
            <a:pPr algn="ctr"/>
            <a:r>
              <a:rPr lang="en-US" dirty="0">
                <a:latin typeface="Calibri"/>
                <a:cs typeface="Calibri"/>
              </a:rPr>
              <a:t>Social Learning Theory of Career Decision Making</a:t>
            </a:r>
            <a:br>
              <a:rPr lang="en-US" dirty="0">
                <a:latin typeface="Calibri"/>
              </a:rPr>
            </a:br>
            <a:r>
              <a:rPr lang="en-US" dirty="0">
                <a:latin typeface="Calibri"/>
                <a:cs typeface="Calibri"/>
              </a:rPr>
              <a:t>Categories of Influencers (Part Two)</a:t>
            </a:r>
          </a:p>
        </p:txBody>
      </p:sp>
      <p:graphicFrame>
        <p:nvGraphicFramePr>
          <p:cNvPr id="9" name="Content Placeholder 8">
            <a:extLst>
              <a:ext uri="{FF2B5EF4-FFF2-40B4-BE49-F238E27FC236}">
                <a16:creationId xmlns:a16="http://schemas.microsoft.com/office/drawing/2014/main" id="{9CD8DE75-4D1D-C80C-5263-14FD714E7FBB}"/>
              </a:ext>
            </a:extLst>
          </p:cNvPr>
          <p:cNvGraphicFramePr>
            <a:graphicFrameLocks noGrp="1"/>
          </p:cNvGraphicFramePr>
          <p:nvPr>
            <p:ph sz="half" idx="2"/>
            <p:extLst>
              <p:ext uri="{D42A27DB-BD31-4B8C-83A1-F6EECF244321}">
                <p14:modId xmlns:p14="http://schemas.microsoft.com/office/powerpoint/2010/main" val="1801365925"/>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7">
            <a:extLst>
              <a:ext uri="{FF2B5EF4-FFF2-40B4-BE49-F238E27FC236}">
                <a16:creationId xmlns:a16="http://schemas.microsoft.com/office/drawing/2014/main" id="{5EFE94DB-26B8-EB23-F8D2-332C4D630868}"/>
              </a:ext>
            </a:extLst>
          </p:cNvPr>
          <p:cNvGraphicFramePr>
            <a:graphicFrameLocks noGrp="1"/>
          </p:cNvGraphicFramePr>
          <p:nvPr>
            <p:ph sz="half" idx="1"/>
            <p:extLst>
              <p:ext uri="{D42A27DB-BD31-4B8C-83A1-F6EECF244321}">
                <p14:modId xmlns:p14="http://schemas.microsoft.com/office/powerpoint/2010/main" val="2633814375"/>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6" name="TextBox 25">
            <a:extLst>
              <a:ext uri="{FF2B5EF4-FFF2-40B4-BE49-F238E27FC236}">
                <a16:creationId xmlns:a16="http://schemas.microsoft.com/office/drawing/2014/main" id="{E99EFB7F-2BC1-1ACA-631A-9160A135201D}"/>
              </a:ext>
            </a:extLst>
          </p:cNvPr>
          <p:cNvSpPr txBox="1"/>
          <p:nvPr/>
        </p:nvSpPr>
        <p:spPr>
          <a:xfrm>
            <a:off x="180005" y="641184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Krumboltz</a:t>
            </a:r>
            <a:r>
              <a:rPr lang="en-US"/>
              <a:t> et al., 1976</a:t>
            </a:r>
          </a:p>
        </p:txBody>
      </p:sp>
    </p:spTree>
    <p:extLst>
      <p:ext uri="{BB962C8B-B14F-4D97-AF65-F5344CB8AC3E}">
        <p14:creationId xmlns:p14="http://schemas.microsoft.com/office/powerpoint/2010/main" val="3317602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4A5221FC-D009-7C1B-C02B-A592E29FE0AC}"/>
              </a:ext>
            </a:extLst>
          </p:cNvPr>
          <p:cNvSpPr/>
          <p:nvPr/>
        </p:nvSpPr>
        <p:spPr>
          <a:xfrm rot="-5400000">
            <a:off x="8427382" y="3095066"/>
            <a:ext cx="3816163" cy="3717551"/>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399FA969-1B43-0FD5-CDB6-90E8C8392AD9}"/>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14560-53B8-A8E2-EE34-DA6F79BA8BF9}"/>
              </a:ext>
            </a:extLst>
          </p:cNvPr>
          <p:cNvSpPr>
            <a:spLocks noGrp="1"/>
          </p:cNvSpPr>
          <p:nvPr>
            <p:ph type="title"/>
          </p:nvPr>
        </p:nvSpPr>
        <p:spPr>
          <a:xfrm>
            <a:off x="839788" y="365125"/>
            <a:ext cx="10494256" cy="811589"/>
          </a:xfrm>
        </p:spPr>
        <p:txBody>
          <a:bodyPr/>
          <a:lstStyle/>
          <a:p>
            <a:pPr algn="ctr"/>
            <a:r>
              <a:rPr lang="en-US">
                <a:latin typeface="Calibri"/>
                <a:ea typeface="Calibri Light"/>
                <a:cs typeface="Calibri Light"/>
              </a:rPr>
              <a:t>Learning Experiences</a:t>
            </a:r>
            <a:endParaRPr lang="en-US">
              <a:latin typeface="Calibri"/>
              <a:ea typeface="Calibri"/>
              <a:cs typeface="Calibri"/>
            </a:endParaRPr>
          </a:p>
        </p:txBody>
      </p:sp>
      <p:sp>
        <p:nvSpPr>
          <p:cNvPr id="7" name="TextBox 6">
            <a:extLst>
              <a:ext uri="{FF2B5EF4-FFF2-40B4-BE49-F238E27FC236}">
                <a16:creationId xmlns:a16="http://schemas.microsoft.com/office/drawing/2014/main" id="{1377C1C5-BD98-1125-A25D-57178892B964}"/>
              </a:ext>
            </a:extLst>
          </p:cNvPr>
          <p:cNvSpPr txBox="1"/>
          <p:nvPr/>
        </p:nvSpPr>
        <p:spPr>
          <a:xfrm>
            <a:off x="372979" y="6398795"/>
            <a:ext cx="325454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ea typeface="+mn-lt"/>
                <a:cs typeface="+mn-lt"/>
              </a:rPr>
              <a:t>Krumboltz</a:t>
            </a:r>
            <a:r>
              <a:rPr lang="en-US" sz="1400">
                <a:ea typeface="+mn-lt"/>
                <a:cs typeface="+mn-lt"/>
              </a:rPr>
              <a:t> et al., 1976, 2009</a:t>
            </a:r>
            <a:endParaRPr lang="en-US" sz="1400">
              <a:ea typeface="Calibri"/>
              <a:cs typeface="Calibri"/>
            </a:endParaRPr>
          </a:p>
        </p:txBody>
      </p:sp>
      <p:sp>
        <p:nvSpPr>
          <p:cNvPr id="10" name="Freeform: Shape 9">
            <a:extLst>
              <a:ext uri="{FF2B5EF4-FFF2-40B4-BE49-F238E27FC236}">
                <a16:creationId xmlns:a16="http://schemas.microsoft.com/office/drawing/2014/main" id="{ED7A7231-7C93-E6E6-370B-61573A1C2C65}"/>
              </a:ext>
            </a:extLst>
          </p:cNvPr>
          <p:cNvSpPr/>
          <p:nvPr/>
        </p:nvSpPr>
        <p:spPr>
          <a:xfrm>
            <a:off x="2000250" y="1846805"/>
            <a:ext cx="3161750" cy="1435213"/>
          </a:xfrm>
          <a:custGeom>
            <a:avLst/>
            <a:gdLst>
              <a:gd name="connsiteX0" fmla="*/ 0 w 2776495"/>
              <a:gd name="connsiteY0" fmla="*/ 0 h 928038"/>
              <a:gd name="connsiteX1" fmla="*/ 2776495 w 2776495"/>
              <a:gd name="connsiteY1" fmla="*/ 0 h 928038"/>
              <a:gd name="connsiteX2" fmla="*/ 2776495 w 2776495"/>
              <a:gd name="connsiteY2" fmla="*/ 928038 h 928038"/>
              <a:gd name="connsiteX3" fmla="*/ 0 w 2776495"/>
              <a:gd name="connsiteY3" fmla="*/ 928038 h 928038"/>
              <a:gd name="connsiteX4" fmla="*/ 0 w 2776495"/>
              <a:gd name="connsiteY4" fmla="*/ 0 h 92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6495" h="928038">
                <a:moveTo>
                  <a:pt x="0" y="0"/>
                </a:moveTo>
                <a:lnTo>
                  <a:pt x="2776495" y="0"/>
                </a:lnTo>
                <a:lnTo>
                  <a:pt x="2776495" y="928038"/>
                </a:lnTo>
                <a:lnTo>
                  <a:pt x="0" y="928038"/>
                </a:lnTo>
                <a:lnTo>
                  <a:pt x="0" y="0"/>
                </a:lnTo>
                <a:close/>
              </a:path>
            </a:pathLst>
          </a:custGeom>
          <a:solidFill>
            <a:schemeClr val="tx2">
              <a:lumMod val="60000"/>
              <a:lumOff val="40000"/>
            </a:schemeClr>
          </a:solidFill>
        </p:spPr>
        <p:style>
          <a:lnRef idx="1">
            <a:schemeClr val="accent3"/>
          </a:lnRef>
          <a:fillRef idx="3">
            <a:schemeClr val="accent3"/>
          </a:fillRef>
          <a:effectRef idx="2">
            <a:schemeClr val="accent3"/>
          </a:effectRef>
          <a:fontRef idx="minor">
            <a:schemeClr val="lt1"/>
          </a:fontRef>
        </p:style>
        <p:txBody>
          <a:bodyPr spcFirstLastPara="0" vert="horz" wrap="square" lIns="444239" tIns="113792" rIns="113793" bIns="113792" numCol="1" spcCol="1270" anchor="ctr" anchorCtr="0">
            <a:noAutofit/>
          </a:bodyPr>
          <a:lstStyle/>
          <a:p>
            <a:pPr marL="0" lvl="0" indent="0" algn="ctr" defTabSz="711200" rtl="0">
              <a:lnSpc>
                <a:spcPct val="90000"/>
              </a:lnSpc>
              <a:spcBef>
                <a:spcPct val="0"/>
              </a:spcBef>
              <a:spcAft>
                <a:spcPct val="35000"/>
              </a:spcAft>
              <a:buNone/>
            </a:pPr>
            <a:r>
              <a:rPr lang="en-US" kern="1200" dirty="0">
                <a:latin typeface="Calibri Light" panose="020F0302020204030204"/>
              </a:rPr>
              <a:t> </a:t>
            </a:r>
            <a:r>
              <a:rPr lang="en-US" sz="2000" kern="1200" dirty="0">
                <a:latin typeface="Calibri Light" panose="020F0302020204030204"/>
              </a:rPr>
              <a:t>Observe the consequences of your own actions</a:t>
            </a:r>
            <a:endParaRPr lang="en-US" sz="2000" kern="1200">
              <a:cs typeface="Calibri"/>
            </a:endParaRPr>
          </a:p>
        </p:txBody>
      </p:sp>
      <p:sp>
        <p:nvSpPr>
          <p:cNvPr id="11" name="Freeform: Shape 10">
            <a:extLst>
              <a:ext uri="{FF2B5EF4-FFF2-40B4-BE49-F238E27FC236}">
                <a16:creationId xmlns:a16="http://schemas.microsoft.com/office/drawing/2014/main" id="{40671E07-3946-4649-59A8-9E140188B2A7}"/>
              </a:ext>
            </a:extLst>
          </p:cNvPr>
          <p:cNvSpPr/>
          <p:nvPr/>
        </p:nvSpPr>
        <p:spPr>
          <a:xfrm>
            <a:off x="2000250" y="3282018"/>
            <a:ext cx="3161750" cy="1435213"/>
          </a:xfrm>
          <a:custGeom>
            <a:avLst/>
            <a:gdLst>
              <a:gd name="connsiteX0" fmla="*/ 0 w 2776495"/>
              <a:gd name="connsiteY0" fmla="*/ 0 h 928038"/>
              <a:gd name="connsiteX1" fmla="*/ 2776495 w 2776495"/>
              <a:gd name="connsiteY1" fmla="*/ 0 h 928038"/>
              <a:gd name="connsiteX2" fmla="*/ 2776495 w 2776495"/>
              <a:gd name="connsiteY2" fmla="*/ 928038 h 928038"/>
              <a:gd name="connsiteX3" fmla="*/ 0 w 2776495"/>
              <a:gd name="connsiteY3" fmla="*/ 928038 h 928038"/>
              <a:gd name="connsiteX4" fmla="*/ 0 w 2776495"/>
              <a:gd name="connsiteY4" fmla="*/ 0 h 92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6495" h="928038">
                <a:moveTo>
                  <a:pt x="0" y="0"/>
                </a:moveTo>
                <a:lnTo>
                  <a:pt x="2776495" y="0"/>
                </a:lnTo>
                <a:lnTo>
                  <a:pt x="2776495" y="928038"/>
                </a:lnTo>
                <a:lnTo>
                  <a:pt x="0" y="928038"/>
                </a:lnTo>
                <a:lnTo>
                  <a:pt x="0" y="0"/>
                </a:lnTo>
                <a:close/>
              </a:path>
            </a:pathLst>
          </a:custGeom>
          <a:solidFill>
            <a:schemeClr val="tx2">
              <a:lumMod val="60000"/>
              <a:lumOff val="40000"/>
            </a:schemeClr>
          </a:solidFill>
        </p:spPr>
        <p:style>
          <a:lnRef idx="1">
            <a:schemeClr val="accent3"/>
          </a:lnRef>
          <a:fillRef idx="3">
            <a:schemeClr val="accent3"/>
          </a:fillRef>
          <a:effectRef idx="2">
            <a:schemeClr val="accent3"/>
          </a:effectRef>
          <a:fontRef idx="minor">
            <a:schemeClr val="lt1"/>
          </a:fontRef>
        </p:style>
        <p:txBody>
          <a:bodyPr spcFirstLastPara="0" vert="horz" wrap="square" lIns="444239" tIns="113792" rIns="113793" bIns="113792" numCol="1" spcCol="1270" anchor="ctr" anchorCtr="0">
            <a:noAutofit/>
          </a:bodyPr>
          <a:lstStyle/>
          <a:p>
            <a:pPr marL="0" lvl="0" indent="0" algn="ctr" defTabSz="711200" rtl="0">
              <a:lnSpc>
                <a:spcPct val="90000"/>
              </a:lnSpc>
              <a:spcBef>
                <a:spcPct val="0"/>
              </a:spcBef>
              <a:spcAft>
                <a:spcPct val="35000"/>
              </a:spcAft>
              <a:buNone/>
            </a:pPr>
            <a:r>
              <a:rPr lang="en-US" sz="2000" kern="1200" dirty="0">
                <a:latin typeface="Calibri Light" panose="020F0302020204030204"/>
              </a:rPr>
              <a:t> Integrating feedback from others</a:t>
            </a:r>
            <a:endParaRPr lang="en-US" sz="2000" kern="1200">
              <a:cs typeface="Calibri"/>
            </a:endParaRPr>
          </a:p>
        </p:txBody>
      </p:sp>
      <p:sp>
        <p:nvSpPr>
          <p:cNvPr id="12" name="Freeform: Shape 11">
            <a:extLst>
              <a:ext uri="{FF2B5EF4-FFF2-40B4-BE49-F238E27FC236}">
                <a16:creationId xmlns:a16="http://schemas.microsoft.com/office/drawing/2014/main" id="{FEF6ACA4-3E13-204D-047B-48896EA5CC19}"/>
              </a:ext>
            </a:extLst>
          </p:cNvPr>
          <p:cNvSpPr/>
          <p:nvPr/>
        </p:nvSpPr>
        <p:spPr>
          <a:xfrm>
            <a:off x="2000250" y="4717233"/>
            <a:ext cx="3161750" cy="1435213"/>
          </a:xfrm>
          <a:custGeom>
            <a:avLst/>
            <a:gdLst>
              <a:gd name="connsiteX0" fmla="*/ 0 w 2776495"/>
              <a:gd name="connsiteY0" fmla="*/ 0 h 928038"/>
              <a:gd name="connsiteX1" fmla="*/ 2776495 w 2776495"/>
              <a:gd name="connsiteY1" fmla="*/ 0 h 928038"/>
              <a:gd name="connsiteX2" fmla="*/ 2776495 w 2776495"/>
              <a:gd name="connsiteY2" fmla="*/ 928038 h 928038"/>
              <a:gd name="connsiteX3" fmla="*/ 0 w 2776495"/>
              <a:gd name="connsiteY3" fmla="*/ 928038 h 928038"/>
              <a:gd name="connsiteX4" fmla="*/ 0 w 2776495"/>
              <a:gd name="connsiteY4" fmla="*/ 0 h 92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6495" h="928038">
                <a:moveTo>
                  <a:pt x="0" y="0"/>
                </a:moveTo>
                <a:lnTo>
                  <a:pt x="2776495" y="0"/>
                </a:lnTo>
                <a:lnTo>
                  <a:pt x="2776495" y="928038"/>
                </a:lnTo>
                <a:lnTo>
                  <a:pt x="0" y="928038"/>
                </a:lnTo>
                <a:lnTo>
                  <a:pt x="0" y="0"/>
                </a:lnTo>
                <a:close/>
              </a:path>
            </a:pathLst>
          </a:custGeom>
          <a:solidFill>
            <a:schemeClr val="tx2">
              <a:lumMod val="60000"/>
              <a:lumOff val="40000"/>
            </a:schemeClr>
          </a:solidFill>
        </p:spPr>
        <p:style>
          <a:lnRef idx="1">
            <a:schemeClr val="accent3"/>
          </a:lnRef>
          <a:fillRef idx="3">
            <a:schemeClr val="accent3"/>
          </a:fillRef>
          <a:effectRef idx="2">
            <a:schemeClr val="accent3"/>
          </a:effectRef>
          <a:fontRef idx="minor">
            <a:schemeClr val="lt1"/>
          </a:fontRef>
        </p:style>
        <p:txBody>
          <a:bodyPr spcFirstLastPara="0" vert="horz" wrap="square" lIns="444239" tIns="113792" rIns="113793" bIns="113792" numCol="1" spcCol="1270" anchor="ctr" anchorCtr="0">
            <a:noAutofit/>
          </a:bodyPr>
          <a:lstStyle/>
          <a:p>
            <a:pPr marL="0" lvl="0" indent="0" algn="ctr" defTabSz="711200" rtl="0">
              <a:lnSpc>
                <a:spcPct val="90000"/>
              </a:lnSpc>
              <a:spcBef>
                <a:spcPct val="0"/>
              </a:spcBef>
              <a:spcAft>
                <a:spcPct val="35000"/>
              </a:spcAft>
              <a:buNone/>
            </a:pPr>
            <a:r>
              <a:rPr lang="en-US" kern="1200" dirty="0">
                <a:latin typeface="Calibri Light" panose="020F0302020204030204"/>
              </a:rPr>
              <a:t> </a:t>
            </a:r>
            <a:r>
              <a:rPr lang="en-US" sz="2000" kern="1200" dirty="0">
                <a:latin typeface="Calibri Light" panose="020F0302020204030204"/>
              </a:rPr>
              <a:t>Trying out alternative behaviors</a:t>
            </a:r>
            <a:endParaRPr lang="en-US" sz="2000" kern="1200" dirty="0">
              <a:latin typeface="Calibri Light" panose="020F0302020204030204"/>
              <a:cs typeface="Calibri Light"/>
            </a:endParaRPr>
          </a:p>
        </p:txBody>
      </p:sp>
      <p:sp>
        <p:nvSpPr>
          <p:cNvPr id="14" name="Freeform: Shape 13">
            <a:extLst>
              <a:ext uri="{FF2B5EF4-FFF2-40B4-BE49-F238E27FC236}">
                <a16:creationId xmlns:a16="http://schemas.microsoft.com/office/drawing/2014/main" id="{F22F5C07-5BBF-554E-CDC6-EA00DCA8F65E}"/>
              </a:ext>
            </a:extLst>
          </p:cNvPr>
          <p:cNvSpPr/>
          <p:nvPr/>
        </p:nvSpPr>
        <p:spPr>
          <a:xfrm>
            <a:off x="6455140" y="1870562"/>
            <a:ext cx="3446077" cy="1569679"/>
          </a:xfrm>
          <a:custGeom>
            <a:avLst/>
            <a:gdLst>
              <a:gd name="connsiteX0" fmla="*/ 0 w 3368849"/>
              <a:gd name="connsiteY0" fmla="*/ 0 h 1658088"/>
              <a:gd name="connsiteX1" fmla="*/ 3368849 w 3368849"/>
              <a:gd name="connsiteY1" fmla="*/ 0 h 1658088"/>
              <a:gd name="connsiteX2" fmla="*/ 3368849 w 3368849"/>
              <a:gd name="connsiteY2" fmla="*/ 1658088 h 1658088"/>
              <a:gd name="connsiteX3" fmla="*/ 0 w 3368849"/>
              <a:gd name="connsiteY3" fmla="*/ 1658088 h 1658088"/>
              <a:gd name="connsiteX4" fmla="*/ 0 w 3368849"/>
              <a:gd name="connsiteY4" fmla="*/ 0 h 1658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8849" h="1658088">
                <a:moveTo>
                  <a:pt x="0" y="0"/>
                </a:moveTo>
                <a:lnTo>
                  <a:pt x="3368849" y="0"/>
                </a:lnTo>
                <a:lnTo>
                  <a:pt x="3368849" y="1658088"/>
                </a:lnTo>
                <a:lnTo>
                  <a:pt x="0" y="1658088"/>
                </a:lnTo>
                <a:lnTo>
                  <a:pt x="0" y="0"/>
                </a:lnTo>
                <a:close/>
              </a:path>
            </a:pathLst>
          </a:custGeom>
          <a:solidFill>
            <a:schemeClr val="tx2">
              <a:lumMod val="60000"/>
              <a:lumOff val="4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9016" tIns="113792" rIns="113792" bIns="113792" numCol="1" spcCol="1270" anchor="ctr" anchorCtr="0">
            <a:noAutofit/>
          </a:bodyPr>
          <a:lstStyle/>
          <a:p>
            <a:pPr algn="ctr" defTabSz="711200">
              <a:lnSpc>
                <a:spcPct val="90000"/>
              </a:lnSpc>
              <a:spcBef>
                <a:spcPct val="0"/>
              </a:spcBef>
              <a:spcAft>
                <a:spcPct val="35000"/>
              </a:spcAft>
            </a:pPr>
            <a:r>
              <a:rPr lang="en-US" kern="1200" dirty="0">
                <a:latin typeface="Calibri Light" panose="020F0302020204030204"/>
              </a:rPr>
              <a:t> </a:t>
            </a:r>
            <a:r>
              <a:rPr lang="en-US" sz="2000" kern="1200" dirty="0">
                <a:solidFill>
                  <a:schemeClr val="bg1"/>
                </a:solidFill>
                <a:latin typeface="Calibri Light" panose="020F0302020204030204"/>
              </a:rPr>
              <a:t>Observations of environment or others' behaviors</a:t>
            </a:r>
            <a:endParaRPr lang="en-US" sz="2000" dirty="0">
              <a:solidFill>
                <a:schemeClr val="bg1"/>
              </a:solidFill>
              <a:latin typeface="Calibri" panose="020F0502020204030204"/>
              <a:cs typeface="Calibri" panose="020F0502020204030204"/>
            </a:endParaRPr>
          </a:p>
          <a:p>
            <a:pPr algn="ctr" defTabSz="711200">
              <a:lnSpc>
                <a:spcPct val="90000"/>
              </a:lnSpc>
              <a:spcBef>
                <a:spcPct val="0"/>
              </a:spcBef>
              <a:spcAft>
                <a:spcPct val="35000"/>
              </a:spcAft>
            </a:pPr>
            <a:r>
              <a:rPr lang="en-US" sz="2000" dirty="0">
                <a:solidFill>
                  <a:schemeClr val="bg1"/>
                </a:solidFill>
                <a:latin typeface="Calibri Light" panose="020F0302020204030204"/>
              </a:rPr>
              <a:t> </a:t>
            </a:r>
            <a:r>
              <a:rPr lang="en-US" sz="2000" kern="1200" dirty="0">
                <a:solidFill>
                  <a:schemeClr val="bg1"/>
                </a:solidFill>
                <a:latin typeface="Calibri Light" panose="020F0302020204030204"/>
              </a:rPr>
              <a:t>(real or fictitious models)</a:t>
            </a:r>
            <a:endParaRPr lang="en-US" sz="2000" kern="1200">
              <a:solidFill>
                <a:schemeClr val="bg1"/>
              </a:solidFill>
              <a:cs typeface="Calibri"/>
            </a:endParaRPr>
          </a:p>
        </p:txBody>
      </p:sp>
      <p:sp>
        <p:nvSpPr>
          <p:cNvPr id="15" name="Freeform: Shape 14">
            <a:extLst>
              <a:ext uri="{FF2B5EF4-FFF2-40B4-BE49-F238E27FC236}">
                <a16:creationId xmlns:a16="http://schemas.microsoft.com/office/drawing/2014/main" id="{58D4ECB1-8EE4-8187-D90B-E63672BA60EC}"/>
              </a:ext>
            </a:extLst>
          </p:cNvPr>
          <p:cNvSpPr/>
          <p:nvPr/>
        </p:nvSpPr>
        <p:spPr>
          <a:xfrm>
            <a:off x="6465560" y="3440242"/>
            <a:ext cx="3425237" cy="1368437"/>
          </a:xfrm>
          <a:custGeom>
            <a:avLst/>
            <a:gdLst>
              <a:gd name="connsiteX0" fmla="*/ 0 w 3348476"/>
              <a:gd name="connsiteY0" fmla="*/ 0 h 1445512"/>
              <a:gd name="connsiteX1" fmla="*/ 3348476 w 3348476"/>
              <a:gd name="connsiteY1" fmla="*/ 0 h 1445512"/>
              <a:gd name="connsiteX2" fmla="*/ 3348476 w 3348476"/>
              <a:gd name="connsiteY2" fmla="*/ 1445512 h 1445512"/>
              <a:gd name="connsiteX3" fmla="*/ 0 w 3348476"/>
              <a:gd name="connsiteY3" fmla="*/ 1445512 h 1445512"/>
              <a:gd name="connsiteX4" fmla="*/ 0 w 3348476"/>
              <a:gd name="connsiteY4" fmla="*/ 0 h 1445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476" h="1445512">
                <a:moveTo>
                  <a:pt x="0" y="0"/>
                </a:moveTo>
                <a:lnTo>
                  <a:pt x="3348476" y="0"/>
                </a:lnTo>
                <a:lnTo>
                  <a:pt x="3348476" y="1445512"/>
                </a:lnTo>
                <a:lnTo>
                  <a:pt x="0" y="1445512"/>
                </a:lnTo>
                <a:lnTo>
                  <a:pt x="0" y="0"/>
                </a:lnTo>
                <a:close/>
              </a:path>
            </a:pathLst>
          </a:custGeom>
          <a:solidFill>
            <a:schemeClr val="tx2">
              <a:lumMod val="60000"/>
              <a:lumOff val="4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5757" tIns="113792" rIns="113791" bIns="113792" numCol="1" spcCol="1270" anchor="ctr" anchorCtr="0">
            <a:noAutofit/>
          </a:bodyPr>
          <a:lstStyle/>
          <a:p>
            <a:pPr marL="0" lvl="0" indent="0" algn="ctr" defTabSz="711200" rtl="0">
              <a:lnSpc>
                <a:spcPct val="90000"/>
              </a:lnSpc>
              <a:spcBef>
                <a:spcPct val="0"/>
              </a:spcBef>
              <a:spcAft>
                <a:spcPct val="35000"/>
              </a:spcAft>
              <a:buNone/>
            </a:pPr>
            <a:r>
              <a:rPr lang="en-US" kern="1200" dirty="0">
                <a:solidFill>
                  <a:schemeClr val="bg1"/>
                </a:solidFill>
                <a:latin typeface="Calibri Light" panose="020F0302020204030204"/>
              </a:rPr>
              <a:t> </a:t>
            </a:r>
            <a:r>
              <a:rPr lang="en-US" sz="2000" kern="1200" dirty="0">
                <a:solidFill>
                  <a:schemeClr val="bg1"/>
                </a:solidFill>
                <a:latin typeface="Calibri Light" panose="020F0302020204030204"/>
              </a:rPr>
              <a:t>Decide which behaviors to emulate</a:t>
            </a:r>
            <a:endParaRPr lang="en-US" sz="2000" kern="1200">
              <a:solidFill>
                <a:schemeClr val="bg1"/>
              </a:solidFill>
              <a:cs typeface="Calibri" panose="020F0502020204030204"/>
            </a:endParaRPr>
          </a:p>
        </p:txBody>
      </p:sp>
      <p:sp>
        <p:nvSpPr>
          <p:cNvPr id="16" name="Freeform: Shape 15">
            <a:extLst>
              <a:ext uri="{FF2B5EF4-FFF2-40B4-BE49-F238E27FC236}">
                <a16:creationId xmlns:a16="http://schemas.microsoft.com/office/drawing/2014/main" id="{8A3794DF-DD1E-F58A-C9D8-E3C208D6A80A}"/>
              </a:ext>
            </a:extLst>
          </p:cNvPr>
          <p:cNvSpPr/>
          <p:nvPr/>
        </p:nvSpPr>
        <p:spPr>
          <a:xfrm>
            <a:off x="6465560" y="4784005"/>
            <a:ext cx="3425237" cy="1368437"/>
          </a:xfrm>
          <a:custGeom>
            <a:avLst/>
            <a:gdLst>
              <a:gd name="connsiteX0" fmla="*/ 0 w 3348476"/>
              <a:gd name="connsiteY0" fmla="*/ 0 h 1445512"/>
              <a:gd name="connsiteX1" fmla="*/ 3348476 w 3348476"/>
              <a:gd name="connsiteY1" fmla="*/ 0 h 1445512"/>
              <a:gd name="connsiteX2" fmla="*/ 3348476 w 3348476"/>
              <a:gd name="connsiteY2" fmla="*/ 1445512 h 1445512"/>
              <a:gd name="connsiteX3" fmla="*/ 0 w 3348476"/>
              <a:gd name="connsiteY3" fmla="*/ 1445512 h 1445512"/>
              <a:gd name="connsiteX4" fmla="*/ 0 w 3348476"/>
              <a:gd name="connsiteY4" fmla="*/ 0 h 1445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476" h="1445512">
                <a:moveTo>
                  <a:pt x="0" y="0"/>
                </a:moveTo>
                <a:lnTo>
                  <a:pt x="3348476" y="0"/>
                </a:lnTo>
                <a:lnTo>
                  <a:pt x="3348476" y="1445512"/>
                </a:lnTo>
                <a:lnTo>
                  <a:pt x="0" y="1445512"/>
                </a:lnTo>
                <a:lnTo>
                  <a:pt x="0" y="0"/>
                </a:lnTo>
                <a:close/>
              </a:path>
            </a:pathLst>
          </a:custGeom>
          <a:solidFill>
            <a:schemeClr val="tx2">
              <a:lumMod val="60000"/>
              <a:lumOff val="4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5757" tIns="113792" rIns="113791" bIns="113792" numCol="1" spcCol="1270" anchor="ctr" anchorCtr="0">
            <a:noAutofit/>
          </a:bodyPr>
          <a:lstStyle/>
          <a:p>
            <a:pPr marL="0" lvl="0" indent="0" algn="ctr" defTabSz="711200" rtl="0">
              <a:lnSpc>
                <a:spcPct val="90000"/>
              </a:lnSpc>
              <a:spcBef>
                <a:spcPct val="0"/>
              </a:spcBef>
              <a:spcAft>
                <a:spcPct val="35000"/>
              </a:spcAft>
              <a:buNone/>
            </a:pPr>
            <a:r>
              <a:rPr lang="en-US" kern="1200" dirty="0">
                <a:latin typeface="Calibri Light" panose="020F0302020204030204"/>
              </a:rPr>
              <a:t> </a:t>
            </a:r>
            <a:r>
              <a:rPr lang="en-US" sz="2000" kern="1200" dirty="0">
                <a:solidFill>
                  <a:schemeClr val="bg1"/>
                </a:solidFill>
                <a:latin typeface="Calibri Light" panose="020F0302020204030204"/>
              </a:rPr>
              <a:t>Impacted by socioeconomic status</a:t>
            </a:r>
          </a:p>
        </p:txBody>
      </p:sp>
      <p:sp>
        <p:nvSpPr>
          <p:cNvPr id="17" name="Freeform: Shape 16">
            <a:extLst>
              <a:ext uri="{FF2B5EF4-FFF2-40B4-BE49-F238E27FC236}">
                <a16:creationId xmlns:a16="http://schemas.microsoft.com/office/drawing/2014/main" id="{5AAAAC98-0435-AFF1-6369-95584A3A5D3A}"/>
              </a:ext>
            </a:extLst>
          </p:cNvPr>
          <p:cNvSpPr/>
          <p:nvPr/>
        </p:nvSpPr>
        <p:spPr>
          <a:xfrm>
            <a:off x="9418840" y="823280"/>
            <a:ext cx="1910641" cy="1786903"/>
          </a:xfrm>
          <a:custGeom>
            <a:avLst/>
            <a:gdLst>
              <a:gd name="connsiteX0" fmla="*/ 0 w 1124192"/>
              <a:gd name="connsiteY0" fmla="*/ 583148 h 1166295"/>
              <a:gd name="connsiteX1" fmla="*/ 562096 w 1124192"/>
              <a:gd name="connsiteY1" fmla="*/ 0 h 1166295"/>
              <a:gd name="connsiteX2" fmla="*/ 1124192 w 1124192"/>
              <a:gd name="connsiteY2" fmla="*/ 583148 h 1166295"/>
              <a:gd name="connsiteX3" fmla="*/ 562096 w 1124192"/>
              <a:gd name="connsiteY3" fmla="*/ 1166296 h 1166295"/>
              <a:gd name="connsiteX4" fmla="*/ 0 w 1124192"/>
              <a:gd name="connsiteY4" fmla="*/ 583148 h 1166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192" h="1166295">
                <a:moveTo>
                  <a:pt x="0" y="583148"/>
                </a:moveTo>
                <a:cubicBezTo>
                  <a:pt x="0" y="261084"/>
                  <a:pt x="251659" y="0"/>
                  <a:pt x="562096" y="0"/>
                </a:cubicBezTo>
                <a:cubicBezTo>
                  <a:pt x="872533" y="0"/>
                  <a:pt x="1124192" y="261084"/>
                  <a:pt x="1124192" y="583148"/>
                </a:cubicBezTo>
                <a:cubicBezTo>
                  <a:pt x="1124192" y="905212"/>
                  <a:pt x="872533" y="1166296"/>
                  <a:pt x="562096" y="1166296"/>
                </a:cubicBezTo>
                <a:cubicBezTo>
                  <a:pt x="251659" y="1166296"/>
                  <a:pt x="0" y="905212"/>
                  <a:pt x="0" y="583148"/>
                </a:cubicBezTo>
                <a:close/>
              </a:path>
            </a:pathLst>
          </a:custGeom>
        </p:spPr>
        <p:style>
          <a:lnRef idx="1">
            <a:schemeClr val="accent3"/>
          </a:lnRef>
          <a:fillRef idx="2">
            <a:schemeClr val="accent3"/>
          </a:fillRef>
          <a:effectRef idx="1">
            <a:schemeClr val="accent3"/>
          </a:effectRef>
          <a:fontRef idx="minor">
            <a:schemeClr val="dk1"/>
          </a:fontRef>
        </p:style>
        <p:txBody>
          <a:bodyPr spcFirstLastPara="0" vert="horz" wrap="square" lIns="164634" tIns="170800" rIns="164634" bIns="170800"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 </a:t>
            </a:r>
            <a:r>
              <a:rPr lang="en-US" sz="2400" b="1" kern="1200">
                <a:latin typeface="Calibri"/>
                <a:ea typeface="Calibri"/>
                <a:cs typeface="Calibri"/>
              </a:rPr>
              <a:t>Associative</a:t>
            </a:r>
          </a:p>
        </p:txBody>
      </p:sp>
      <p:sp>
        <p:nvSpPr>
          <p:cNvPr id="13" name="Freeform: Shape 12">
            <a:extLst>
              <a:ext uri="{FF2B5EF4-FFF2-40B4-BE49-F238E27FC236}">
                <a16:creationId xmlns:a16="http://schemas.microsoft.com/office/drawing/2014/main" id="{F4BF5A25-E883-6C03-4548-A547EE541178}"/>
              </a:ext>
            </a:extLst>
          </p:cNvPr>
          <p:cNvSpPr/>
          <p:nvPr/>
        </p:nvSpPr>
        <p:spPr>
          <a:xfrm>
            <a:off x="472630" y="821114"/>
            <a:ext cx="2012015" cy="1913905"/>
          </a:xfrm>
          <a:custGeom>
            <a:avLst/>
            <a:gdLst>
              <a:gd name="connsiteX0" fmla="*/ 0 w 1084278"/>
              <a:gd name="connsiteY0" fmla="*/ 554513 h 1109026"/>
              <a:gd name="connsiteX1" fmla="*/ 542139 w 1084278"/>
              <a:gd name="connsiteY1" fmla="*/ 0 h 1109026"/>
              <a:gd name="connsiteX2" fmla="*/ 1084278 w 1084278"/>
              <a:gd name="connsiteY2" fmla="*/ 554513 h 1109026"/>
              <a:gd name="connsiteX3" fmla="*/ 542139 w 1084278"/>
              <a:gd name="connsiteY3" fmla="*/ 1109026 h 1109026"/>
              <a:gd name="connsiteX4" fmla="*/ 0 w 1084278"/>
              <a:gd name="connsiteY4" fmla="*/ 554513 h 1109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278" h="1109026">
                <a:moveTo>
                  <a:pt x="0" y="554513"/>
                </a:moveTo>
                <a:cubicBezTo>
                  <a:pt x="0" y="248264"/>
                  <a:pt x="242724" y="0"/>
                  <a:pt x="542139" y="0"/>
                </a:cubicBezTo>
                <a:cubicBezTo>
                  <a:pt x="841554" y="0"/>
                  <a:pt x="1084278" y="248264"/>
                  <a:pt x="1084278" y="554513"/>
                </a:cubicBezTo>
                <a:cubicBezTo>
                  <a:pt x="1084278" y="860762"/>
                  <a:pt x="841554" y="1109026"/>
                  <a:pt x="542139" y="1109026"/>
                </a:cubicBezTo>
                <a:cubicBezTo>
                  <a:pt x="242724" y="1109026"/>
                  <a:pt x="0" y="860762"/>
                  <a:pt x="0" y="554513"/>
                </a:cubicBezTo>
                <a:close/>
              </a:path>
            </a:pathLst>
          </a:custGeom>
        </p:spPr>
        <p:style>
          <a:lnRef idx="1">
            <a:schemeClr val="accent3"/>
          </a:lnRef>
          <a:fillRef idx="2">
            <a:schemeClr val="accent3"/>
          </a:fillRef>
          <a:effectRef idx="1">
            <a:schemeClr val="accent3"/>
          </a:effectRef>
          <a:fontRef idx="minor">
            <a:schemeClr val="dk1"/>
          </a:fontRef>
        </p:style>
        <p:txBody>
          <a:bodyPr spcFirstLastPara="0" vert="horz" wrap="square" lIns="158789" tIns="162413" rIns="158789" bIns="162413" numCol="1" spcCol="1270" anchor="ctr" anchorCtr="0">
            <a:noAutofit/>
          </a:bodyPr>
          <a:lstStyle/>
          <a:p>
            <a:pPr marL="0" lvl="0" indent="0" algn="ctr" defTabSz="488950" rtl="0">
              <a:lnSpc>
                <a:spcPct val="90000"/>
              </a:lnSpc>
              <a:spcBef>
                <a:spcPct val="0"/>
              </a:spcBef>
              <a:spcAft>
                <a:spcPct val="35000"/>
              </a:spcAft>
              <a:buNone/>
            </a:pPr>
            <a:r>
              <a:rPr lang="en-US" sz="1600" b="1" kern="1200">
                <a:latin typeface="Calibri"/>
                <a:ea typeface="Calibri"/>
                <a:cs typeface="Calibri"/>
              </a:rPr>
              <a:t> </a:t>
            </a:r>
            <a:r>
              <a:rPr lang="en-US" sz="2400" b="1" kern="1200">
                <a:latin typeface="Calibri"/>
                <a:ea typeface="Calibri"/>
                <a:cs typeface="Calibri"/>
              </a:rPr>
              <a:t>Instrumental</a:t>
            </a:r>
          </a:p>
        </p:txBody>
      </p:sp>
    </p:spTree>
    <p:extLst>
      <p:ext uri="{BB962C8B-B14F-4D97-AF65-F5344CB8AC3E}">
        <p14:creationId xmlns:p14="http://schemas.microsoft.com/office/powerpoint/2010/main" val="1831092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80">
                                          <p:stCondLst>
                                            <p:cond delay="0"/>
                                          </p:stCondLst>
                                        </p:cTn>
                                        <p:tgtEl>
                                          <p:spTgt spid="17"/>
                                        </p:tgtEl>
                                      </p:cBhvr>
                                    </p:animEffect>
                                    <p:anim calcmode="lin" valueType="num">
                                      <p:cBhvr>
                                        <p:cTn id="2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31" dur="26">
                                          <p:stCondLst>
                                            <p:cond delay="650"/>
                                          </p:stCondLst>
                                        </p:cTn>
                                        <p:tgtEl>
                                          <p:spTgt spid="17"/>
                                        </p:tgtEl>
                                      </p:cBhvr>
                                      <p:to x="100000" y="60000"/>
                                    </p:animScale>
                                    <p:animScale>
                                      <p:cBhvr>
                                        <p:cTn id="32" dur="166" decel="50000">
                                          <p:stCondLst>
                                            <p:cond delay="676"/>
                                          </p:stCondLst>
                                        </p:cTn>
                                        <p:tgtEl>
                                          <p:spTgt spid="17"/>
                                        </p:tgtEl>
                                      </p:cBhvr>
                                      <p:to x="100000" y="100000"/>
                                    </p:animScale>
                                    <p:animScale>
                                      <p:cBhvr>
                                        <p:cTn id="33" dur="26">
                                          <p:stCondLst>
                                            <p:cond delay="1312"/>
                                          </p:stCondLst>
                                        </p:cTn>
                                        <p:tgtEl>
                                          <p:spTgt spid="17"/>
                                        </p:tgtEl>
                                      </p:cBhvr>
                                      <p:to x="100000" y="80000"/>
                                    </p:animScale>
                                    <p:animScale>
                                      <p:cBhvr>
                                        <p:cTn id="34" dur="166" decel="50000">
                                          <p:stCondLst>
                                            <p:cond delay="1338"/>
                                          </p:stCondLst>
                                        </p:cTn>
                                        <p:tgtEl>
                                          <p:spTgt spid="17"/>
                                        </p:tgtEl>
                                      </p:cBhvr>
                                      <p:to x="100000" y="100000"/>
                                    </p:animScale>
                                    <p:animScale>
                                      <p:cBhvr>
                                        <p:cTn id="35" dur="26">
                                          <p:stCondLst>
                                            <p:cond delay="1642"/>
                                          </p:stCondLst>
                                        </p:cTn>
                                        <p:tgtEl>
                                          <p:spTgt spid="17"/>
                                        </p:tgtEl>
                                      </p:cBhvr>
                                      <p:to x="100000" y="90000"/>
                                    </p:animScale>
                                    <p:animScale>
                                      <p:cBhvr>
                                        <p:cTn id="36" dur="166" decel="50000">
                                          <p:stCondLst>
                                            <p:cond delay="1668"/>
                                          </p:stCondLst>
                                        </p:cTn>
                                        <p:tgtEl>
                                          <p:spTgt spid="17"/>
                                        </p:tgtEl>
                                      </p:cBhvr>
                                      <p:to x="100000" y="100000"/>
                                    </p:animScale>
                                    <p:animScale>
                                      <p:cBhvr>
                                        <p:cTn id="37" dur="26">
                                          <p:stCondLst>
                                            <p:cond delay="1808"/>
                                          </p:stCondLst>
                                        </p:cTn>
                                        <p:tgtEl>
                                          <p:spTgt spid="17"/>
                                        </p:tgtEl>
                                      </p:cBhvr>
                                      <p:to x="100000" y="95000"/>
                                    </p:animScale>
                                    <p:animScale>
                                      <p:cBhvr>
                                        <p:cTn id="38" dur="166" decel="50000">
                                          <p:stCondLst>
                                            <p:cond delay="1834"/>
                                          </p:stCondLst>
                                        </p:cTn>
                                        <p:tgtEl>
                                          <p:spTgt spid="1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6" grpId="0" animBg="1"/>
      <p:bldP spid="17"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5">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4B5048-F0FD-7684-AECC-2CB5CB8D18A2}"/>
              </a:ext>
            </a:extLst>
          </p:cNvPr>
          <p:cNvSpPr>
            <a:spLocks noGrp="1"/>
          </p:cNvSpPr>
          <p:nvPr>
            <p:ph type="title"/>
          </p:nvPr>
        </p:nvSpPr>
        <p:spPr>
          <a:xfrm>
            <a:off x="594360" y="637125"/>
            <a:ext cx="3802276" cy="5256371"/>
          </a:xfrm>
        </p:spPr>
        <p:txBody>
          <a:bodyPr>
            <a:normAutofit/>
          </a:bodyPr>
          <a:lstStyle/>
          <a:p>
            <a:pPr algn="ctr"/>
            <a:r>
              <a:rPr lang="en-US" sz="3600" dirty="0">
                <a:latin typeface="Calibri"/>
                <a:cs typeface="Calibri Light"/>
              </a:rPr>
              <a:t>Outcomes for our Learning Experiences</a:t>
            </a:r>
            <a:endParaRPr lang="en-US" sz="3600">
              <a:latin typeface="Calibri"/>
              <a:cs typeface="Calibri Light"/>
            </a:endParaRPr>
          </a:p>
        </p:txBody>
      </p:sp>
      <p:sp>
        <p:nvSpPr>
          <p:cNvPr id="4" name="Rectangle: Rounded Corners 3">
            <a:extLst>
              <a:ext uri="{FF2B5EF4-FFF2-40B4-BE49-F238E27FC236}">
                <a16:creationId xmlns:a16="http://schemas.microsoft.com/office/drawing/2014/main" id="{3F74DD1E-84C7-AF8E-6A85-54B917149623}"/>
              </a:ext>
            </a:extLst>
          </p:cNvPr>
          <p:cNvSpPr/>
          <p:nvPr/>
        </p:nvSpPr>
        <p:spPr>
          <a:xfrm>
            <a:off x="5166985" y="306038"/>
            <a:ext cx="6588691" cy="1240389"/>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5" name="Rectangle 4" descr="Head with Gears">
            <a:extLst>
              <a:ext uri="{FF2B5EF4-FFF2-40B4-BE49-F238E27FC236}">
                <a16:creationId xmlns:a16="http://schemas.microsoft.com/office/drawing/2014/main" id="{D7353D6E-2FDB-2333-57C7-28148CBBABE1}"/>
              </a:ext>
            </a:extLst>
          </p:cNvPr>
          <p:cNvSpPr/>
          <p:nvPr/>
        </p:nvSpPr>
        <p:spPr>
          <a:xfrm>
            <a:off x="5542202" y="585125"/>
            <a:ext cx="682214" cy="682214"/>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9E0D3D06-6D3A-7A79-511D-325959B4C6EB}"/>
              </a:ext>
            </a:extLst>
          </p:cNvPr>
          <p:cNvSpPr/>
          <p:nvPr/>
        </p:nvSpPr>
        <p:spPr>
          <a:xfrm>
            <a:off x="6599634" y="306038"/>
            <a:ext cx="5156041" cy="1240389"/>
          </a:xfrm>
          <a:custGeom>
            <a:avLst/>
            <a:gdLst>
              <a:gd name="connsiteX0" fmla="*/ 0 w 5156041"/>
              <a:gd name="connsiteY0" fmla="*/ 0 h 1240389"/>
              <a:gd name="connsiteX1" fmla="*/ 5156041 w 5156041"/>
              <a:gd name="connsiteY1" fmla="*/ 0 h 1240389"/>
              <a:gd name="connsiteX2" fmla="*/ 5156041 w 5156041"/>
              <a:gd name="connsiteY2" fmla="*/ 1240389 h 1240389"/>
              <a:gd name="connsiteX3" fmla="*/ 0 w 5156041"/>
              <a:gd name="connsiteY3" fmla="*/ 1240389 h 1240389"/>
              <a:gd name="connsiteX4" fmla="*/ 0 w 5156041"/>
              <a:gd name="connsiteY4" fmla="*/ 0 h 1240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041" h="1240389">
                <a:moveTo>
                  <a:pt x="0" y="0"/>
                </a:moveTo>
                <a:lnTo>
                  <a:pt x="5156041" y="0"/>
                </a:lnTo>
                <a:lnTo>
                  <a:pt x="5156041" y="1240389"/>
                </a:lnTo>
                <a:lnTo>
                  <a:pt x="0" y="12403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275" tIns="131275" rIns="131275" bIns="131275"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Light" panose="020F0302020204030204"/>
              </a:rPr>
              <a:t> Generalizations about Abilities</a:t>
            </a:r>
            <a:endParaRPr lang="en-US" sz="2200" kern="1200"/>
          </a:p>
        </p:txBody>
      </p:sp>
      <p:sp>
        <p:nvSpPr>
          <p:cNvPr id="7" name="Rectangle: Rounded Corners 6">
            <a:extLst>
              <a:ext uri="{FF2B5EF4-FFF2-40B4-BE49-F238E27FC236}">
                <a16:creationId xmlns:a16="http://schemas.microsoft.com/office/drawing/2014/main" id="{A497E561-CF68-E2AE-7EA3-18471CB54709}"/>
              </a:ext>
            </a:extLst>
          </p:cNvPr>
          <p:cNvSpPr/>
          <p:nvPr/>
        </p:nvSpPr>
        <p:spPr>
          <a:xfrm>
            <a:off x="5166985" y="1856524"/>
            <a:ext cx="6588691" cy="1240389"/>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8" name="Rectangle 7" descr="PeasInPod">
            <a:extLst>
              <a:ext uri="{FF2B5EF4-FFF2-40B4-BE49-F238E27FC236}">
                <a16:creationId xmlns:a16="http://schemas.microsoft.com/office/drawing/2014/main" id="{81B6AB48-141B-2FCC-981B-8DF9411541E3}"/>
              </a:ext>
            </a:extLst>
          </p:cNvPr>
          <p:cNvSpPr/>
          <p:nvPr/>
        </p:nvSpPr>
        <p:spPr>
          <a:xfrm>
            <a:off x="5542202" y="2135612"/>
            <a:ext cx="682214" cy="682214"/>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9" name="Freeform: Shape 8">
            <a:extLst>
              <a:ext uri="{FF2B5EF4-FFF2-40B4-BE49-F238E27FC236}">
                <a16:creationId xmlns:a16="http://schemas.microsoft.com/office/drawing/2014/main" id="{8E1E3665-FAE1-884B-23D4-D83771806F56}"/>
              </a:ext>
            </a:extLst>
          </p:cNvPr>
          <p:cNvSpPr/>
          <p:nvPr/>
        </p:nvSpPr>
        <p:spPr>
          <a:xfrm>
            <a:off x="6599634" y="1856524"/>
            <a:ext cx="5156041" cy="1240389"/>
          </a:xfrm>
          <a:custGeom>
            <a:avLst/>
            <a:gdLst>
              <a:gd name="connsiteX0" fmla="*/ 0 w 5156041"/>
              <a:gd name="connsiteY0" fmla="*/ 0 h 1240389"/>
              <a:gd name="connsiteX1" fmla="*/ 5156041 w 5156041"/>
              <a:gd name="connsiteY1" fmla="*/ 0 h 1240389"/>
              <a:gd name="connsiteX2" fmla="*/ 5156041 w 5156041"/>
              <a:gd name="connsiteY2" fmla="*/ 1240389 h 1240389"/>
              <a:gd name="connsiteX3" fmla="*/ 0 w 5156041"/>
              <a:gd name="connsiteY3" fmla="*/ 1240389 h 1240389"/>
              <a:gd name="connsiteX4" fmla="*/ 0 w 5156041"/>
              <a:gd name="connsiteY4" fmla="*/ 0 h 1240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041" h="1240389">
                <a:moveTo>
                  <a:pt x="0" y="0"/>
                </a:moveTo>
                <a:lnTo>
                  <a:pt x="5156041" y="0"/>
                </a:lnTo>
                <a:lnTo>
                  <a:pt x="5156041" y="1240389"/>
                </a:lnTo>
                <a:lnTo>
                  <a:pt x="0" y="12403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275" tIns="131275" rIns="131275" bIns="131275"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Light" panose="020F0302020204030204"/>
              </a:rPr>
              <a:t> Generalizations about Interests</a:t>
            </a:r>
            <a:endParaRPr lang="en-US" sz="2200" kern="1200"/>
          </a:p>
        </p:txBody>
      </p:sp>
      <p:sp>
        <p:nvSpPr>
          <p:cNvPr id="10" name="Rectangle: Rounded Corners 9">
            <a:extLst>
              <a:ext uri="{FF2B5EF4-FFF2-40B4-BE49-F238E27FC236}">
                <a16:creationId xmlns:a16="http://schemas.microsoft.com/office/drawing/2014/main" id="{2630C177-ADE7-F97E-E4E4-04C60E268A96}"/>
              </a:ext>
            </a:extLst>
          </p:cNvPr>
          <p:cNvSpPr/>
          <p:nvPr/>
        </p:nvSpPr>
        <p:spPr>
          <a:xfrm>
            <a:off x="5166985" y="3407011"/>
            <a:ext cx="6588691" cy="1240389"/>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2" name="Rectangle 11" descr="Checkmark">
            <a:extLst>
              <a:ext uri="{FF2B5EF4-FFF2-40B4-BE49-F238E27FC236}">
                <a16:creationId xmlns:a16="http://schemas.microsoft.com/office/drawing/2014/main" id="{5E88DF48-5DF9-9164-7231-9B8B67B078CA}"/>
              </a:ext>
            </a:extLst>
          </p:cNvPr>
          <p:cNvSpPr/>
          <p:nvPr/>
        </p:nvSpPr>
        <p:spPr>
          <a:xfrm>
            <a:off x="5542202" y="3686098"/>
            <a:ext cx="682214" cy="682214"/>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4" name="Freeform: Shape 13">
            <a:extLst>
              <a:ext uri="{FF2B5EF4-FFF2-40B4-BE49-F238E27FC236}">
                <a16:creationId xmlns:a16="http://schemas.microsoft.com/office/drawing/2014/main" id="{772D5AA3-AF04-ED98-1FF1-E9D080C56A6B}"/>
              </a:ext>
            </a:extLst>
          </p:cNvPr>
          <p:cNvSpPr/>
          <p:nvPr/>
        </p:nvSpPr>
        <p:spPr>
          <a:xfrm>
            <a:off x="6599634" y="3407011"/>
            <a:ext cx="5156041" cy="1240389"/>
          </a:xfrm>
          <a:custGeom>
            <a:avLst/>
            <a:gdLst>
              <a:gd name="connsiteX0" fmla="*/ 0 w 5156041"/>
              <a:gd name="connsiteY0" fmla="*/ 0 h 1240389"/>
              <a:gd name="connsiteX1" fmla="*/ 5156041 w 5156041"/>
              <a:gd name="connsiteY1" fmla="*/ 0 h 1240389"/>
              <a:gd name="connsiteX2" fmla="*/ 5156041 w 5156041"/>
              <a:gd name="connsiteY2" fmla="*/ 1240389 h 1240389"/>
              <a:gd name="connsiteX3" fmla="*/ 0 w 5156041"/>
              <a:gd name="connsiteY3" fmla="*/ 1240389 h 1240389"/>
              <a:gd name="connsiteX4" fmla="*/ 0 w 5156041"/>
              <a:gd name="connsiteY4" fmla="*/ 0 h 1240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041" h="1240389">
                <a:moveTo>
                  <a:pt x="0" y="0"/>
                </a:moveTo>
                <a:lnTo>
                  <a:pt x="5156041" y="0"/>
                </a:lnTo>
                <a:lnTo>
                  <a:pt x="5156041" y="1240389"/>
                </a:lnTo>
                <a:lnTo>
                  <a:pt x="0" y="12403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275" tIns="131275" rIns="131275" bIns="131275"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Light" panose="020F0302020204030204"/>
              </a:rPr>
              <a:t> Generalizations about Values</a:t>
            </a:r>
            <a:endParaRPr lang="en-US" sz="2200" kern="1200"/>
          </a:p>
        </p:txBody>
      </p:sp>
      <p:sp>
        <p:nvSpPr>
          <p:cNvPr id="15" name="Rectangle: Rounded Corners 14">
            <a:extLst>
              <a:ext uri="{FF2B5EF4-FFF2-40B4-BE49-F238E27FC236}">
                <a16:creationId xmlns:a16="http://schemas.microsoft.com/office/drawing/2014/main" id="{4B3B5024-4AB9-8BF0-1B9D-84B0B72833AB}"/>
              </a:ext>
            </a:extLst>
          </p:cNvPr>
          <p:cNvSpPr/>
          <p:nvPr/>
        </p:nvSpPr>
        <p:spPr>
          <a:xfrm>
            <a:off x="5166985" y="4957497"/>
            <a:ext cx="6588691" cy="1240389"/>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6" name="Rectangle 15" descr="Earth Globe Americas">
            <a:extLst>
              <a:ext uri="{FF2B5EF4-FFF2-40B4-BE49-F238E27FC236}">
                <a16:creationId xmlns:a16="http://schemas.microsoft.com/office/drawing/2014/main" id="{62451E4E-09BF-06BB-30EA-0EDBBCBBD263}"/>
              </a:ext>
            </a:extLst>
          </p:cNvPr>
          <p:cNvSpPr/>
          <p:nvPr/>
        </p:nvSpPr>
        <p:spPr>
          <a:xfrm>
            <a:off x="5542202" y="5236585"/>
            <a:ext cx="682214" cy="682214"/>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17" name="Freeform: Shape 16">
            <a:extLst>
              <a:ext uri="{FF2B5EF4-FFF2-40B4-BE49-F238E27FC236}">
                <a16:creationId xmlns:a16="http://schemas.microsoft.com/office/drawing/2014/main" id="{3FCC0733-FD63-9D7D-CCD5-2CAC22E07584}"/>
              </a:ext>
            </a:extLst>
          </p:cNvPr>
          <p:cNvSpPr/>
          <p:nvPr/>
        </p:nvSpPr>
        <p:spPr>
          <a:xfrm>
            <a:off x="6599634" y="4957497"/>
            <a:ext cx="5156041" cy="1240389"/>
          </a:xfrm>
          <a:custGeom>
            <a:avLst/>
            <a:gdLst>
              <a:gd name="connsiteX0" fmla="*/ 0 w 5156041"/>
              <a:gd name="connsiteY0" fmla="*/ 0 h 1240389"/>
              <a:gd name="connsiteX1" fmla="*/ 5156041 w 5156041"/>
              <a:gd name="connsiteY1" fmla="*/ 0 h 1240389"/>
              <a:gd name="connsiteX2" fmla="*/ 5156041 w 5156041"/>
              <a:gd name="connsiteY2" fmla="*/ 1240389 h 1240389"/>
              <a:gd name="connsiteX3" fmla="*/ 0 w 5156041"/>
              <a:gd name="connsiteY3" fmla="*/ 1240389 h 1240389"/>
              <a:gd name="connsiteX4" fmla="*/ 0 w 5156041"/>
              <a:gd name="connsiteY4" fmla="*/ 0 h 1240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041" h="1240389">
                <a:moveTo>
                  <a:pt x="0" y="0"/>
                </a:moveTo>
                <a:lnTo>
                  <a:pt x="5156041" y="0"/>
                </a:lnTo>
                <a:lnTo>
                  <a:pt x="5156041" y="1240389"/>
                </a:lnTo>
                <a:lnTo>
                  <a:pt x="0" y="12403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275" tIns="131275" rIns="131275" bIns="131275"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Light" panose="020F0302020204030204"/>
              </a:rPr>
              <a:t> Generalizations about the World</a:t>
            </a:r>
          </a:p>
        </p:txBody>
      </p:sp>
      <p:sp>
        <p:nvSpPr>
          <p:cNvPr id="974" name="TextBox 973">
            <a:extLst>
              <a:ext uri="{FF2B5EF4-FFF2-40B4-BE49-F238E27FC236}">
                <a16:creationId xmlns:a16="http://schemas.microsoft.com/office/drawing/2014/main" id="{82FF4A4C-7095-A347-A393-CBE362DD4F13}"/>
              </a:ext>
            </a:extLst>
          </p:cNvPr>
          <p:cNvSpPr txBox="1"/>
          <p:nvPr/>
        </p:nvSpPr>
        <p:spPr>
          <a:xfrm>
            <a:off x="441960" y="6461760"/>
            <a:ext cx="611124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Krumboltz</a:t>
            </a:r>
            <a:r>
              <a:rPr lang="en-US">
                <a:cs typeface="Calibri"/>
              </a:rPr>
              <a:t> et al., 1976, 1999</a:t>
            </a:r>
            <a:endParaRPr lang="en-US"/>
          </a:p>
        </p:txBody>
      </p:sp>
    </p:spTree>
    <p:extLst>
      <p:ext uri="{BB962C8B-B14F-4D97-AF65-F5344CB8AC3E}">
        <p14:creationId xmlns:p14="http://schemas.microsoft.com/office/powerpoint/2010/main" val="1873074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4"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Right Triangle 622">
            <a:extLst>
              <a:ext uri="{FF2B5EF4-FFF2-40B4-BE49-F238E27FC236}">
                <a16:creationId xmlns:a16="http://schemas.microsoft.com/office/drawing/2014/main" id="{19B2B938-D0C4-41CA-D2C5-16AD4FD00D85}"/>
              </a:ext>
            </a:extLst>
          </p:cNvPr>
          <p:cNvSpPr/>
          <p:nvPr/>
        </p:nvSpPr>
        <p:spPr>
          <a:xfrm rot="16200000">
            <a:off x="6084234" y="750235"/>
            <a:ext cx="6891617" cy="5322793"/>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53CD03-A8CF-52C9-48D0-A24057141D48}"/>
              </a:ext>
            </a:extLst>
          </p:cNvPr>
          <p:cNvSpPr>
            <a:spLocks noGrp="1"/>
          </p:cNvSpPr>
          <p:nvPr>
            <p:ph type="title"/>
          </p:nvPr>
        </p:nvSpPr>
        <p:spPr>
          <a:xfrm>
            <a:off x="1231941" y="388796"/>
            <a:ext cx="10515600" cy="1325563"/>
          </a:xfrm>
        </p:spPr>
        <p:txBody>
          <a:bodyPr>
            <a:normAutofit fontScale="90000"/>
          </a:bodyPr>
          <a:lstStyle/>
          <a:p>
            <a:pPr algn="ctr"/>
            <a:r>
              <a:rPr lang="en-US" dirty="0">
                <a:latin typeface="Calibri"/>
                <a:cs typeface="Calibri Light"/>
              </a:rPr>
              <a:t>Learning Theory of Career Counseling (LTCC)</a:t>
            </a:r>
            <a:br>
              <a:rPr lang="en-US" dirty="0">
                <a:latin typeface="Calibri"/>
                <a:cs typeface="Calibri Light"/>
              </a:rPr>
            </a:br>
            <a:br>
              <a:rPr lang="en-US" dirty="0">
                <a:latin typeface="Calibri"/>
                <a:cs typeface="Calibri Light"/>
              </a:rPr>
            </a:br>
            <a:r>
              <a:rPr lang="en-US" sz="3600" dirty="0">
                <a:latin typeface="Calibri"/>
                <a:cs typeface="Calibri Light"/>
              </a:rPr>
              <a:t>As counselors we help clients to:</a:t>
            </a:r>
            <a:endParaRPr lang="en-US" sz="3600" dirty="0">
              <a:latin typeface="Calibri"/>
              <a:cs typeface="Calibri"/>
            </a:endParaRPr>
          </a:p>
        </p:txBody>
      </p:sp>
      <p:sp>
        <p:nvSpPr>
          <p:cNvPr id="4" name="TextBox 1">
            <a:extLst>
              <a:ext uri="{FF2B5EF4-FFF2-40B4-BE49-F238E27FC236}">
                <a16:creationId xmlns:a16="http://schemas.microsoft.com/office/drawing/2014/main" id="{2A7944DD-7BED-F48B-4521-043BA74563B3}"/>
              </a:ext>
            </a:extLst>
          </p:cNvPr>
          <p:cNvSpPr txBox="1"/>
          <p:nvPr/>
        </p:nvSpPr>
        <p:spPr>
          <a:xfrm>
            <a:off x="174811" y="6326841"/>
            <a:ext cx="3202641"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rgbClr val="333333"/>
                </a:solidFill>
                <a:latin typeface="Verdana"/>
                <a:ea typeface="Verdana"/>
              </a:rPr>
              <a:t>Krumboltz</a:t>
            </a:r>
            <a:r>
              <a:rPr lang="en-US" dirty="0">
                <a:solidFill>
                  <a:srgbClr val="333333"/>
                </a:solidFill>
                <a:latin typeface="Verdana"/>
                <a:ea typeface="Verdana"/>
              </a:rPr>
              <a:t> et al., 1999</a:t>
            </a:r>
            <a:endParaRPr lang="en-US" dirty="0"/>
          </a:p>
        </p:txBody>
      </p:sp>
      <p:sp>
        <p:nvSpPr>
          <p:cNvPr id="6" name="Freeform: Shape 5">
            <a:extLst>
              <a:ext uri="{FF2B5EF4-FFF2-40B4-BE49-F238E27FC236}">
                <a16:creationId xmlns:a16="http://schemas.microsoft.com/office/drawing/2014/main" id="{972A9ECB-41B2-9973-478A-9941376F472F}"/>
              </a:ext>
            </a:extLst>
          </p:cNvPr>
          <p:cNvSpPr/>
          <p:nvPr/>
        </p:nvSpPr>
        <p:spPr>
          <a:xfrm>
            <a:off x="315007" y="2230643"/>
            <a:ext cx="2837123" cy="2837123"/>
          </a:xfrm>
          <a:custGeom>
            <a:avLst/>
            <a:gdLst>
              <a:gd name="connsiteX0" fmla="*/ 0 w 2837123"/>
              <a:gd name="connsiteY0" fmla="*/ 1418562 h 2837123"/>
              <a:gd name="connsiteX1" fmla="*/ 1418562 w 2837123"/>
              <a:gd name="connsiteY1" fmla="*/ 0 h 2837123"/>
              <a:gd name="connsiteX2" fmla="*/ 2837124 w 2837123"/>
              <a:gd name="connsiteY2" fmla="*/ 1418562 h 2837123"/>
              <a:gd name="connsiteX3" fmla="*/ 1418562 w 2837123"/>
              <a:gd name="connsiteY3" fmla="*/ 2837124 h 2837123"/>
              <a:gd name="connsiteX4" fmla="*/ 0 w 2837123"/>
              <a:gd name="connsiteY4" fmla="*/ 1418562 h 2837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7123" h="2837123">
                <a:moveTo>
                  <a:pt x="0" y="1418562"/>
                </a:moveTo>
                <a:cubicBezTo>
                  <a:pt x="0" y="635112"/>
                  <a:pt x="635112" y="0"/>
                  <a:pt x="1418562" y="0"/>
                </a:cubicBezTo>
                <a:cubicBezTo>
                  <a:pt x="2202012" y="0"/>
                  <a:pt x="2837124" y="635112"/>
                  <a:pt x="2837124" y="1418562"/>
                </a:cubicBezTo>
                <a:cubicBezTo>
                  <a:pt x="2837124" y="2202012"/>
                  <a:pt x="2202012" y="2837124"/>
                  <a:pt x="1418562" y="2837124"/>
                </a:cubicBezTo>
                <a:cubicBezTo>
                  <a:pt x="635112" y="2837124"/>
                  <a:pt x="0" y="2202012"/>
                  <a:pt x="0" y="1418562"/>
                </a:cubicBezTo>
                <a:close/>
              </a:path>
            </a:pathLst>
          </a:custGeom>
        </p:spPr>
        <p:style>
          <a:lnRef idx="0">
            <a:schemeClr val="lt2">
              <a:hueOff val="0"/>
              <a:satOff val="0"/>
              <a:lumOff val="0"/>
              <a:alphaOff val="0"/>
            </a:schemeClr>
          </a:lnRef>
          <a:fillRef idx="3">
            <a:schemeClr val="dk2">
              <a:alpha val="50000"/>
              <a:hueOff val="0"/>
              <a:satOff val="0"/>
              <a:lumOff val="0"/>
              <a:alphaOff val="0"/>
            </a:schemeClr>
          </a:fillRef>
          <a:effectRef idx="3">
            <a:schemeClr val="dk2">
              <a:alpha val="50000"/>
              <a:hueOff val="0"/>
              <a:satOff val="0"/>
              <a:lumOff val="0"/>
              <a:alphaOff val="0"/>
            </a:schemeClr>
          </a:effectRef>
          <a:fontRef idx="minor">
            <a:schemeClr val="tx1"/>
          </a:fontRef>
        </p:style>
        <p:txBody>
          <a:bodyPr spcFirstLastPara="0" vert="horz" wrap="square" lIns="571623" tIns="440887" rIns="571623" bIns="440887" numCol="1" spcCol="1270" anchor="ctr" anchorCtr="0">
            <a:noAutofit/>
          </a:bodyPr>
          <a:lstStyle/>
          <a:p>
            <a:pPr marL="0" lvl="0" indent="0" algn="ctr" defTabSz="889000" rtl="0">
              <a:lnSpc>
                <a:spcPct val="90000"/>
              </a:lnSpc>
              <a:spcBef>
                <a:spcPct val="0"/>
              </a:spcBef>
              <a:spcAft>
                <a:spcPct val="35000"/>
              </a:spcAft>
              <a:buNone/>
            </a:pPr>
            <a:r>
              <a:rPr lang="en-US" sz="2400" b="1" kern="1200" dirty="0">
                <a:solidFill>
                  <a:schemeClr val="bg1"/>
                </a:solidFill>
                <a:latin typeface="Calibri Light" panose="020F0302020204030204"/>
              </a:rPr>
              <a:t> Correct </a:t>
            </a:r>
            <a:r>
              <a:rPr lang="en-US" sz="2400" b="1" dirty="0">
                <a:solidFill>
                  <a:schemeClr val="bg1"/>
                </a:solidFill>
                <a:latin typeface="Calibri Light" panose="020F0302020204030204"/>
              </a:rPr>
              <a:t>Faulty</a:t>
            </a:r>
            <a:r>
              <a:rPr lang="en-US" sz="2400" b="1" kern="1200" dirty="0">
                <a:solidFill>
                  <a:schemeClr val="bg1"/>
                </a:solidFill>
                <a:latin typeface="Calibri Light" panose="020F0302020204030204"/>
              </a:rPr>
              <a:t> </a:t>
            </a:r>
            <a:r>
              <a:rPr lang="en-US" sz="2400" b="1" dirty="0">
                <a:solidFill>
                  <a:schemeClr val="bg1"/>
                </a:solidFill>
                <a:latin typeface="Calibri Light" panose="020F0302020204030204"/>
              </a:rPr>
              <a:t>Assumptions</a:t>
            </a:r>
            <a:endParaRPr lang="en-US" sz="2400" b="1" kern="1200" dirty="0">
              <a:solidFill>
                <a:schemeClr val="bg1"/>
              </a:solidFill>
            </a:endParaRPr>
          </a:p>
        </p:txBody>
      </p:sp>
      <p:sp>
        <p:nvSpPr>
          <p:cNvPr id="696" name="Right Triangle 695">
            <a:extLst>
              <a:ext uri="{FF2B5EF4-FFF2-40B4-BE49-F238E27FC236}">
                <a16:creationId xmlns:a16="http://schemas.microsoft.com/office/drawing/2014/main" id="{A790D1B0-A788-575F-0FE2-AA5CAA6A7EFC}"/>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19DC71C-B5A3-9352-8CDA-1940CD4AB06F}"/>
              </a:ext>
            </a:extLst>
          </p:cNvPr>
          <p:cNvSpPr txBox="1"/>
          <p:nvPr/>
        </p:nvSpPr>
        <p:spPr>
          <a:xfrm>
            <a:off x="3709736" y="2982828"/>
            <a:ext cx="5552072"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mn-lt"/>
                <a:cs typeface="+mn-lt"/>
              </a:rPr>
              <a:t>Correct faulty assumptions – example someone underestimating their abilities to do something. "I am bad at technology."  </a:t>
            </a:r>
            <a:endParaRPr lang="en-US">
              <a:cs typeface="Calibri" panose="020F0502020204030204"/>
            </a:endParaRPr>
          </a:p>
          <a:p>
            <a:pPr marL="285750" indent="-285750">
              <a:buFont typeface="Arial"/>
              <a:buChar char="•"/>
            </a:pPr>
            <a:endParaRPr lang="en-US" dirty="0">
              <a:ea typeface="+mn-lt"/>
              <a:cs typeface="+mn-lt"/>
            </a:endParaRPr>
          </a:p>
          <a:p>
            <a:pPr algn="ctr"/>
            <a:r>
              <a:rPr lang="en-US" dirty="0">
                <a:ea typeface="+mn-lt"/>
                <a:cs typeface="+mn-lt"/>
              </a:rPr>
              <a:t>Identifying this with the client and using cognitive restructuring to help make corrections.</a:t>
            </a:r>
            <a:endParaRPr lang="en-US">
              <a:cs typeface="Calibri" panose="020F0502020204030204"/>
            </a:endParaRPr>
          </a:p>
        </p:txBody>
      </p:sp>
    </p:spTree>
    <p:extLst>
      <p:ext uri="{BB962C8B-B14F-4D97-AF65-F5344CB8AC3E}">
        <p14:creationId xmlns:p14="http://schemas.microsoft.com/office/powerpoint/2010/main" val="2244500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Right Triangle 622">
            <a:extLst>
              <a:ext uri="{FF2B5EF4-FFF2-40B4-BE49-F238E27FC236}">
                <a16:creationId xmlns:a16="http://schemas.microsoft.com/office/drawing/2014/main" id="{19B2B938-D0C4-41CA-D2C5-16AD4FD00D85}"/>
              </a:ext>
            </a:extLst>
          </p:cNvPr>
          <p:cNvSpPr/>
          <p:nvPr/>
        </p:nvSpPr>
        <p:spPr>
          <a:xfrm rot="16200000">
            <a:off x="6084234" y="750235"/>
            <a:ext cx="6891617" cy="5322793"/>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53CD03-A8CF-52C9-48D0-A24057141D48}"/>
              </a:ext>
            </a:extLst>
          </p:cNvPr>
          <p:cNvSpPr>
            <a:spLocks noGrp="1"/>
          </p:cNvSpPr>
          <p:nvPr>
            <p:ph type="title"/>
          </p:nvPr>
        </p:nvSpPr>
        <p:spPr>
          <a:xfrm>
            <a:off x="1231941" y="388796"/>
            <a:ext cx="10515600" cy="1325563"/>
          </a:xfrm>
        </p:spPr>
        <p:txBody>
          <a:bodyPr>
            <a:normAutofit fontScale="90000"/>
          </a:bodyPr>
          <a:lstStyle/>
          <a:p>
            <a:pPr algn="ctr"/>
            <a:r>
              <a:rPr lang="en-US">
                <a:latin typeface="Calibri"/>
                <a:cs typeface="Calibri Light"/>
              </a:rPr>
              <a:t>Learning Theory of Career Counseling (LTCC)</a:t>
            </a:r>
            <a:br>
              <a:rPr lang="en-US">
                <a:latin typeface="Calibri"/>
                <a:cs typeface="Calibri Light"/>
              </a:rPr>
            </a:br>
            <a:br>
              <a:rPr lang="en-US">
                <a:latin typeface="Calibri"/>
                <a:cs typeface="Calibri Light"/>
              </a:rPr>
            </a:br>
            <a:r>
              <a:rPr lang="en-US" sz="3600">
                <a:latin typeface="Calibri"/>
                <a:cs typeface="Calibri Light"/>
              </a:rPr>
              <a:t>As counselors we help clients to:</a:t>
            </a:r>
            <a:endParaRPr lang="en-US" sz="3600">
              <a:latin typeface="Calibri"/>
              <a:cs typeface="Calibri"/>
            </a:endParaRPr>
          </a:p>
        </p:txBody>
      </p:sp>
      <p:sp>
        <p:nvSpPr>
          <p:cNvPr id="4" name="TextBox 1">
            <a:extLst>
              <a:ext uri="{FF2B5EF4-FFF2-40B4-BE49-F238E27FC236}">
                <a16:creationId xmlns:a16="http://schemas.microsoft.com/office/drawing/2014/main" id="{2A7944DD-7BED-F48B-4521-043BA74563B3}"/>
              </a:ext>
            </a:extLst>
          </p:cNvPr>
          <p:cNvSpPr txBox="1"/>
          <p:nvPr/>
        </p:nvSpPr>
        <p:spPr>
          <a:xfrm>
            <a:off x="174811" y="6326841"/>
            <a:ext cx="3202641"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rgbClr val="333333"/>
                </a:solidFill>
                <a:latin typeface="Verdana"/>
                <a:ea typeface="Verdana"/>
              </a:rPr>
              <a:t>Krumboltz</a:t>
            </a:r>
            <a:r>
              <a:rPr lang="en-US" dirty="0">
                <a:solidFill>
                  <a:srgbClr val="333333"/>
                </a:solidFill>
                <a:latin typeface="Verdana"/>
                <a:ea typeface="Verdana"/>
              </a:rPr>
              <a:t> et al., 1999</a:t>
            </a:r>
            <a:endParaRPr lang="en-US" dirty="0"/>
          </a:p>
        </p:txBody>
      </p:sp>
      <p:sp>
        <p:nvSpPr>
          <p:cNvPr id="7" name="Freeform: Shape 6">
            <a:extLst>
              <a:ext uri="{FF2B5EF4-FFF2-40B4-BE49-F238E27FC236}">
                <a16:creationId xmlns:a16="http://schemas.microsoft.com/office/drawing/2014/main" id="{9F7EAC11-0B22-68BA-E9FB-6C452532FB62}"/>
              </a:ext>
            </a:extLst>
          </p:cNvPr>
          <p:cNvSpPr/>
          <p:nvPr/>
        </p:nvSpPr>
        <p:spPr>
          <a:xfrm>
            <a:off x="2584706" y="2230643"/>
            <a:ext cx="2837123" cy="2837123"/>
          </a:xfrm>
          <a:custGeom>
            <a:avLst/>
            <a:gdLst>
              <a:gd name="connsiteX0" fmla="*/ 0 w 2837123"/>
              <a:gd name="connsiteY0" fmla="*/ 1418562 h 2837123"/>
              <a:gd name="connsiteX1" fmla="*/ 1418562 w 2837123"/>
              <a:gd name="connsiteY1" fmla="*/ 0 h 2837123"/>
              <a:gd name="connsiteX2" fmla="*/ 2837124 w 2837123"/>
              <a:gd name="connsiteY2" fmla="*/ 1418562 h 2837123"/>
              <a:gd name="connsiteX3" fmla="*/ 1418562 w 2837123"/>
              <a:gd name="connsiteY3" fmla="*/ 2837124 h 2837123"/>
              <a:gd name="connsiteX4" fmla="*/ 0 w 2837123"/>
              <a:gd name="connsiteY4" fmla="*/ 1418562 h 2837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7123" h="2837123">
                <a:moveTo>
                  <a:pt x="0" y="1418562"/>
                </a:moveTo>
                <a:cubicBezTo>
                  <a:pt x="0" y="635112"/>
                  <a:pt x="635112" y="0"/>
                  <a:pt x="1418562" y="0"/>
                </a:cubicBezTo>
                <a:cubicBezTo>
                  <a:pt x="2202012" y="0"/>
                  <a:pt x="2837124" y="635112"/>
                  <a:pt x="2837124" y="1418562"/>
                </a:cubicBezTo>
                <a:cubicBezTo>
                  <a:pt x="2837124" y="2202012"/>
                  <a:pt x="2202012" y="2837124"/>
                  <a:pt x="1418562" y="2837124"/>
                </a:cubicBezTo>
                <a:cubicBezTo>
                  <a:pt x="635112" y="2837124"/>
                  <a:pt x="0" y="2202012"/>
                  <a:pt x="0" y="1418562"/>
                </a:cubicBezTo>
                <a:close/>
              </a:path>
            </a:pathLst>
          </a:custGeom>
        </p:spPr>
        <p:style>
          <a:lnRef idx="0">
            <a:schemeClr val="lt2">
              <a:hueOff val="0"/>
              <a:satOff val="0"/>
              <a:lumOff val="0"/>
              <a:alphaOff val="0"/>
            </a:schemeClr>
          </a:lnRef>
          <a:fillRef idx="3">
            <a:schemeClr val="dk2">
              <a:alpha val="50000"/>
              <a:hueOff val="0"/>
              <a:satOff val="0"/>
              <a:lumOff val="0"/>
              <a:alphaOff val="0"/>
            </a:schemeClr>
          </a:fillRef>
          <a:effectRef idx="3">
            <a:schemeClr val="dk2">
              <a:alpha val="50000"/>
              <a:hueOff val="0"/>
              <a:satOff val="0"/>
              <a:lumOff val="0"/>
              <a:alphaOff val="0"/>
            </a:schemeClr>
          </a:effectRef>
          <a:fontRef idx="minor">
            <a:schemeClr val="tx1"/>
          </a:fontRef>
        </p:style>
        <p:txBody>
          <a:bodyPr spcFirstLastPara="0" vert="horz" wrap="square" lIns="571623" tIns="440887" rIns="571623" bIns="440887" numCol="1" spcCol="1270" anchor="ctr" anchorCtr="0">
            <a:noAutofit/>
          </a:bodyPr>
          <a:lstStyle/>
          <a:p>
            <a:pPr marL="0" lvl="0" indent="0" algn="ctr" defTabSz="889000" rtl="0">
              <a:lnSpc>
                <a:spcPct val="90000"/>
              </a:lnSpc>
              <a:spcBef>
                <a:spcPct val="0"/>
              </a:spcBef>
              <a:spcAft>
                <a:spcPct val="35000"/>
              </a:spcAft>
              <a:buNone/>
            </a:pPr>
            <a:r>
              <a:rPr lang="en-US" sz="2400" b="1" kern="1200" dirty="0">
                <a:solidFill>
                  <a:schemeClr val="bg1"/>
                </a:solidFill>
                <a:latin typeface="Calibri Light" panose="020F0302020204030204"/>
              </a:rPr>
              <a:t> Learn new skills and interests</a:t>
            </a:r>
            <a:endParaRPr lang="en-US" sz="2400" b="1" kern="1200">
              <a:solidFill>
                <a:schemeClr val="bg1"/>
              </a:solidFill>
              <a:cs typeface="Calibri"/>
            </a:endParaRPr>
          </a:p>
        </p:txBody>
      </p:sp>
      <p:sp>
        <p:nvSpPr>
          <p:cNvPr id="696" name="Right Triangle 695">
            <a:extLst>
              <a:ext uri="{FF2B5EF4-FFF2-40B4-BE49-F238E27FC236}">
                <a16:creationId xmlns:a16="http://schemas.microsoft.com/office/drawing/2014/main" id="{A790D1B0-A788-575F-0FE2-AA5CAA6A7EFC}"/>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6DF519E-7BF4-EE99-549E-9BD1FFB377B0}"/>
              </a:ext>
            </a:extLst>
          </p:cNvPr>
          <p:cNvSpPr txBox="1"/>
          <p:nvPr/>
        </p:nvSpPr>
        <p:spPr>
          <a:xfrm>
            <a:off x="5747084" y="3110163"/>
            <a:ext cx="368762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444444"/>
                </a:solidFill>
                <a:ea typeface="Calibri"/>
                <a:cs typeface="Calibri"/>
              </a:rPr>
              <a:t>Help clients explore new skills or develop better work habits. Work on being "on time". ​</a:t>
            </a:r>
            <a:endParaRPr lang="en-US" sz="1400" dirty="0">
              <a:ea typeface="Calibri" panose="020F0502020204030204"/>
              <a:cs typeface="Calibri" panose="020F0502020204030204"/>
            </a:endParaRPr>
          </a:p>
        </p:txBody>
      </p:sp>
    </p:spTree>
    <p:extLst>
      <p:ext uri="{BB962C8B-B14F-4D97-AF65-F5344CB8AC3E}">
        <p14:creationId xmlns:p14="http://schemas.microsoft.com/office/powerpoint/2010/main" val="2990862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Right Triangle 622">
            <a:extLst>
              <a:ext uri="{FF2B5EF4-FFF2-40B4-BE49-F238E27FC236}">
                <a16:creationId xmlns:a16="http://schemas.microsoft.com/office/drawing/2014/main" id="{19B2B938-D0C4-41CA-D2C5-16AD4FD00D85}"/>
              </a:ext>
            </a:extLst>
          </p:cNvPr>
          <p:cNvSpPr/>
          <p:nvPr/>
        </p:nvSpPr>
        <p:spPr>
          <a:xfrm rot="16200000">
            <a:off x="6084234" y="750235"/>
            <a:ext cx="6891617" cy="5322793"/>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53CD03-A8CF-52C9-48D0-A24057141D48}"/>
              </a:ext>
            </a:extLst>
          </p:cNvPr>
          <p:cNvSpPr>
            <a:spLocks noGrp="1"/>
          </p:cNvSpPr>
          <p:nvPr>
            <p:ph type="title"/>
          </p:nvPr>
        </p:nvSpPr>
        <p:spPr>
          <a:xfrm>
            <a:off x="1231941" y="388796"/>
            <a:ext cx="10515600" cy="1325563"/>
          </a:xfrm>
        </p:spPr>
        <p:txBody>
          <a:bodyPr>
            <a:normAutofit fontScale="90000"/>
          </a:bodyPr>
          <a:lstStyle/>
          <a:p>
            <a:pPr algn="ctr"/>
            <a:r>
              <a:rPr lang="en-US">
                <a:latin typeface="Calibri"/>
                <a:cs typeface="Calibri Light"/>
              </a:rPr>
              <a:t>Learning Theory of Career Counseling (LTCC)</a:t>
            </a:r>
            <a:br>
              <a:rPr lang="en-US">
                <a:latin typeface="Calibri"/>
                <a:cs typeface="Calibri Light"/>
              </a:rPr>
            </a:br>
            <a:br>
              <a:rPr lang="en-US">
                <a:latin typeface="Calibri"/>
                <a:cs typeface="Calibri Light"/>
              </a:rPr>
            </a:br>
            <a:r>
              <a:rPr lang="en-US" sz="3600">
                <a:latin typeface="Calibri"/>
                <a:cs typeface="Calibri Light"/>
              </a:rPr>
              <a:t>As counselors we help clients to:</a:t>
            </a:r>
            <a:endParaRPr lang="en-US" sz="3600">
              <a:latin typeface="Calibri"/>
              <a:cs typeface="Calibri"/>
            </a:endParaRPr>
          </a:p>
        </p:txBody>
      </p:sp>
      <p:sp>
        <p:nvSpPr>
          <p:cNvPr id="4" name="TextBox 1">
            <a:extLst>
              <a:ext uri="{FF2B5EF4-FFF2-40B4-BE49-F238E27FC236}">
                <a16:creationId xmlns:a16="http://schemas.microsoft.com/office/drawing/2014/main" id="{2A7944DD-7BED-F48B-4521-043BA74563B3}"/>
              </a:ext>
            </a:extLst>
          </p:cNvPr>
          <p:cNvSpPr txBox="1"/>
          <p:nvPr/>
        </p:nvSpPr>
        <p:spPr>
          <a:xfrm>
            <a:off x="174811" y="6326841"/>
            <a:ext cx="3202641"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rgbClr val="333333"/>
                </a:solidFill>
                <a:latin typeface="Verdana"/>
                <a:ea typeface="Verdana"/>
              </a:rPr>
              <a:t>Krumboltz</a:t>
            </a:r>
            <a:r>
              <a:rPr lang="en-US" dirty="0">
                <a:solidFill>
                  <a:srgbClr val="333333"/>
                </a:solidFill>
                <a:latin typeface="Verdana"/>
                <a:ea typeface="Verdana"/>
              </a:rPr>
              <a:t> et al., 1999</a:t>
            </a:r>
            <a:endParaRPr lang="en-US" dirty="0"/>
          </a:p>
        </p:txBody>
      </p:sp>
      <p:sp>
        <p:nvSpPr>
          <p:cNvPr id="8" name="Freeform: Shape 7">
            <a:extLst>
              <a:ext uri="{FF2B5EF4-FFF2-40B4-BE49-F238E27FC236}">
                <a16:creationId xmlns:a16="http://schemas.microsoft.com/office/drawing/2014/main" id="{401D9E0C-DB6A-5E69-F9B9-0F95626986C6}"/>
              </a:ext>
            </a:extLst>
          </p:cNvPr>
          <p:cNvSpPr/>
          <p:nvPr/>
        </p:nvSpPr>
        <p:spPr>
          <a:xfrm>
            <a:off x="4854405" y="2230643"/>
            <a:ext cx="2837123" cy="2837123"/>
          </a:xfrm>
          <a:custGeom>
            <a:avLst/>
            <a:gdLst>
              <a:gd name="connsiteX0" fmla="*/ 0 w 2837123"/>
              <a:gd name="connsiteY0" fmla="*/ 1418562 h 2837123"/>
              <a:gd name="connsiteX1" fmla="*/ 1418562 w 2837123"/>
              <a:gd name="connsiteY1" fmla="*/ 0 h 2837123"/>
              <a:gd name="connsiteX2" fmla="*/ 2837124 w 2837123"/>
              <a:gd name="connsiteY2" fmla="*/ 1418562 h 2837123"/>
              <a:gd name="connsiteX3" fmla="*/ 1418562 w 2837123"/>
              <a:gd name="connsiteY3" fmla="*/ 2837124 h 2837123"/>
              <a:gd name="connsiteX4" fmla="*/ 0 w 2837123"/>
              <a:gd name="connsiteY4" fmla="*/ 1418562 h 2837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7123" h="2837123">
                <a:moveTo>
                  <a:pt x="0" y="1418562"/>
                </a:moveTo>
                <a:cubicBezTo>
                  <a:pt x="0" y="635112"/>
                  <a:pt x="635112" y="0"/>
                  <a:pt x="1418562" y="0"/>
                </a:cubicBezTo>
                <a:cubicBezTo>
                  <a:pt x="2202012" y="0"/>
                  <a:pt x="2837124" y="635112"/>
                  <a:pt x="2837124" y="1418562"/>
                </a:cubicBezTo>
                <a:cubicBezTo>
                  <a:pt x="2837124" y="2202012"/>
                  <a:pt x="2202012" y="2837124"/>
                  <a:pt x="1418562" y="2837124"/>
                </a:cubicBezTo>
                <a:cubicBezTo>
                  <a:pt x="635112" y="2837124"/>
                  <a:pt x="0" y="2202012"/>
                  <a:pt x="0" y="1418562"/>
                </a:cubicBezTo>
                <a:close/>
              </a:path>
            </a:pathLst>
          </a:custGeom>
        </p:spPr>
        <p:style>
          <a:lnRef idx="0">
            <a:schemeClr val="lt2">
              <a:hueOff val="0"/>
              <a:satOff val="0"/>
              <a:lumOff val="0"/>
              <a:alphaOff val="0"/>
            </a:schemeClr>
          </a:lnRef>
          <a:fillRef idx="3">
            <a:schemeClr val="dk2">
              <a:alpha val="50000"/>
              <a:hueOff val="0"/>
              <a:satOff val="0"/>
              <a:lumOff val="0"/>
              <a:alphaOff val="0"/>
            </a:schemeClr>
          </a:fillRef>
          <a:effectRef idx="3">
            <a:schemeClr val="dk2">
              <a:alpha val="50000"/>
              <a:hueOff val="0"/>
              <a:satOff val="0"/>
              <a:lumOff val="0"/>
              <a:alphaOff val="0"/>
            </a:schemeClr>
          </a:effectRef>
          <a:fontRef idx="minor">
            <a:schemeClr val="tx1"/>
          </a:fontRef>
        </p:style>
        <p:txBody>
          <a:bodyPr spcFirstLastPara="0" vert="horz" wrap="square" lIns="571623" tIns="440887" rIns="571623" bIns="440887"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latin typeface="Calibri Light" panose="020F0302020204030204"/>
              </a:rPr>
              <a:t> </a:t>
            </a:r>
            <a:r>
              <a:rPr lang="en-US" sz="2400" b="1" dirty="0">
                <a:solidFill>
                  <a:schemeClr val="bg1"/>
                </a:solidFill>
                <a:latin typeface="Calibri Light" panose="020F0302020204030204"/>
              </a:rPr>
              <a:t>Address</a:t>
            </a:r>
            <a:r>
              <a:rPr lang="en-US" sz="2400" b="1" kern="1200" dirty="0">
                <a:solidFill>
                  <a:schemeClr val="bg1"/>
                </a:solidFill>
                <a:latin typeface="Calibri Light" panose="020F0302020204030204"/>
              </a:rPr>
              <a:t> issues between work and other life roles</a:t>
            </a:r>
            <a:endParaRPr lang="en-US" sz="2400" b="1" kern="1200" dirty="0">
              <a:solidFill>
                <a:schemeClr val="bg1"/>
              </a:solidFill>
            </a:endParaRPr>
          </a:p>
        </p:txBody>
      </p:sp>
      <p:sp>
        <p:nvSpPr>
          <p:cNvPr id="696" name="Right Triangle 695">
            <a:extLst>
              <a:ext uri="{FF2B5EF4-FFF2-40B4-BE49-F238E27FC236}">
                <a16:creationId xmlns:a16="http://schemas.microsoft.com/office/drawing/2014/main" id="{A790D1B0-A788-575F-0FE2-AA5CAA6A7EFC}"/>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D9D4743-9156-C2E2-E673-4BCF6CE7A3FC}"/>
              </a:ext>
            </a:extLst>
          </p:cNvPr>
          <p:cNvSpPr txBox="1"/>
          <p:nvPr/>
        </p:nvSpPr>
        <p:spPr>
          <a:xfrm>
            <a:off x="930052" y="3130706"/>
            <a:ext cx="367173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444444"/>
                </a:solidFill>
                <a:ea typeface="Calibri"/>
                <a:cs typeface="Calibri"/>
              </a:rPr>
              <a:t>Identify effective strategies for addressing issues between work and other life roles – what's getting in the way and how can we remove those barriers to succeeding?​</a:t>
            </a:r>
            <a:endParaRPr lang="en-US" dirty="0">
              <a:cs typeface="Calibri" panose="020F0502020204030204"/>
            </a:endParaRPr>
          </a:p>
        </p:txBody>
      </p:sp>
    </p:spTree>
    <p:extLst>
      <p:ext uri="{BB962C8B-B14F-4D97-AF65-F5344CB8AC3E}">
        <p14:creationId xmlns:p14="http://schemas.microsoft.com/office/powerpoint/2010/main" val="967367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Right Triangle 622">
            <a:extLst>
              <a:ext uri="{FF2B5EF4-FFF2-40B4-BE49-F238E27FC236}">
                <a16:creationId xmlns:a16="http://schemas.microsoft.com/office/drawing/2014/main" id="{19B2B938-D0C4-41CA-D2C5-16AD4FD00D85}"/>
              </a:ext>
            </a:extLst>
          </p:cNvPr>
          <p:cNvSpPr/>
          <p:nvPr/>
        </p:nvSpPr>
        <p:spPr>
          <a:xfrm rot="16200000">
            <a:off x="6084234" y="750235"/>
            <a:ext cx="6891617" cy="5322793"/>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53CD03-A8CF-52C9-48D0-A24057141D48}"/>
              </a:ext>
            </a:extLst>
          </p:cNvPr>
          <p:cNvSpPr>
            <a:spLocks noGrp="1"/>
          </p:cNvSpPr>
          <p:nvPr>
            <p:ph type="title"/>
          </p:nvPr>
        </p:nvSpPr>
        <p:spPr>
          <a:xfrm>
            <a:off x="1231941" y="388796"/>
            <a:ext cx="10515600" cy="1325563"/>
          </a:xfrm>
        </p:spPr>
        <p:txBody>
          <a:bodyPr>
            <a:normAutofit fontScale="90000"/>
          </a:bodyPr>
          <a:lstStyle/>
          <a:p>
            <a:pPr algn="ctr"/>
            <a:r>
              <a:rPr lang="en-US">
                <a:latin typeface="Calibri"/>
                <a:cs typeface="Calibri Light"/>
              </a:rPr>
              <a:t>Learning Theory of Career Counseling (LTCC)</a:t>
            </a:r>
            <a:br>
              <a:rPr lang="en-US">
                <a:latin typeface="Calibri"/>
                <a:cs typeface="Calibri Light"/>
              </a:rPr>
            </a:br>
            <a:br>
              <a:rPr lang="en-US">
                <a:latin typeface="Calibri"/>
                <a:cs typeface="Calibri Light"/>
              </a:rPr>
            </a:br>
            <a:r>
              <a:rPr lang="en-US" sz="3600">
                <a:latin typeface="Calibri"/>
                <a:cs typeface="Calibri Light"/>
              </a:rPr>
              <a:t>As counselors we help clients to:</a:t>
            </a:r>
            <a:endParaRPr lang="en-US" sz="3600">
              <a:latin typeface="Calibri"/>
              <a:cs typeface="Calibri"/>
            </a:endParaRPr>
          </a:p>
        </p:txBody>
      </p:sp>
      <p:sp>
        <p:nvSpPr>
          <p:cNvPr id="4" name="TextBox 1">
            <a:extLst>
              <a:ext uri="{FF2B5EF4-FFF2-40B4-BE49-F238E27FC236}">
                <a16:creationId xmlns:a16="http://schemas.microsoft.com/office/drawing/2014/main" id="{2A7944DD-7BED-F48B-4521-043BA74563B3}"/>
              </a:ext>
            </a:extLst>
          </p:cNvPr>
          <p:cNvSpPr txBox="1"/>
          <p:nvPr/>
        </p:nvSpPr>
        <p:spPr>
          <a:xfrm>
            <a:off x="174811" y="6326841"/>
            <a:ext cx="3202641"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rgbClr val="333333"/>
                </a:solidFill>
                <a:latin typeface="Verdana"/>
                <a:ea typeface="Verdana"/>
              </a:rPr>
              <a:t>Krumboltz</a:t>
            </a:r>
            <a:r>
              <a:rPr lang="en-US" dirty="0">
                <a:solidFill>
                  <a:srgbClr val="333333"/>
                </a:solidFill>
                <a:latin typeface="Verdana"/>
                <a:ea typeface="Verdana"/>
              </a:rPr>
              <a:t> et al., 1999</a:t>
            </a:r>
            <a:endParaRPr lang="en-US" dirty="0"/>
          </a:p>
        </p:txBody>
      </p:sp>
      <p:sp>
        <p:nvSpPr>
          <p:cNvPr id="9" name="Freeform: Shape 8">
            <a:extLst>
              <a:ext uri="{FF2B5EF4-FFF2-40B4-BE49-F238E27FC236}">
                <a16:creationId xmlns:a16="http://schemas.microsoft.com/office/drawing/2014/main" id="{2EC2E64B-B070-AC8D-473E-092DE6A86AFF}"/>
              </a:ext>
            </a:extLst>
          </p:cNvPr>
          <p:cNvSpPr/>
          <p:nvPr/>
        </p:nvSpPr>
        <p:spPr>
          <a:xfrm>
            <a:off x="7124104" y="2230643"/>
            <a:ext cx="2837123" cy="2837123"/>
          </a:xfrm>
          <a:custGeom>
            <a:avLst/>
            <a:gdLst>
              <a:gd name="connsiteX0" fmla="*/ 0 w 2837123"/>
              <a:gd name="connsiteY0" fmla="*/ 1418562 h 2837123"/>
              <a:gd name="connsiteX1" fmla="*/ 1418562 w 2837123"/>
              <a:gd name="connsiteY1" fmla="*/ 0 h 2837123"/>
              <a:gd name="connsiteX2" fmla="*/ 2837124 w 2837123"/>
              <a:gd name="connsiteY2" fmla="*/ 1418562 h 2837123"/>
              <a:gd name="connsiteX3" fmla="*/ 1418562 w 2837123"/>
              <a:gd name="connsiteY3" fmla="*/ 2837124 h 2837123"/>
              <a:gd name="connsiteX4" fmla="*/ 0 w 2837123"/>
              <a:gd name="connsiteY4" fmla="*/ 1418562 h 2837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7123" h="2837123">
                <a:moveTo>
                  <a:pt x="0" y="1418562"/>
                </a:moveTo>
                <a:cubicBezTo>
                  <a:pt x="0" y="635112"/>
                  <a:pt x="635112" y="0"/>
                  <a:pt x="1418562" y="0"/>
                </a:cubicBezTo>
                <a:cubicBezTo>
                  <a:pt x="2202012" y="0"/>
                  <a:pt x="2837124" y="635112"/>
                  <a:pt x="2837124" y="1418562"/>
                </a:cubicBezTo>
                <a:cubicBezTo>
                  <a:pt x="2837124" y="2202012"/>
                  <a:pt x="2202012" y="2837124"/>
                  <a:pt x="1418562" y="2837124"/>
                </a:cubicBezTo>
                <a:cubicBezTo>
                  <a:pt x="635112" y="2837124"/>
                  <a:pt x="0" y="2202012"/>
                  <a:pt x="0" y="1418562"/>
                </a:cubicBezTo>
                <a:close/>
              </a:path>
            </a:pathLst>
          </a:custGeom>
        </p:spPr>
        <p:style>
          <a:lnRef idx="0">
            <a:schemeClr val="lt2">
              <a:hueOff val="0"/>
              <a:satOff val="0"/>
              <a:lumOff val="0"/>
              <a:alphaOff val="0"/>
            </a:schemeClr>
          </a:lnRef>
          <a:fillRef idx="3">
            <a:schemeClr val="dk2">
              <a:alpha val="50000"/>
              <a:hueOff val="0"/>
              <a:satOff val="0"/>
              <a:lumOff val="0"/>
              <a:alphaOff val="0"/>
            </a:schemeClr>
          </a:fillRef>
          <a:effectRef idx="3">
            <a:schemeClr val="dk2">
              <a:alpha val="50000"/>
              <a:hueOff val="0"/>
              <a:satOff val="0"/>
              <a:lumOff val="0"/>
              <a:alphaOff val="0"/>
            </a:schemeClr>
          </a:effectRef>
          <a:fontRef idx="minor">
            <a:schemeClr val="tx1"/>
          </a:fontRef>
        </p:style>
        <p:txBody>
          <a:bodyPr spcFirstLastPara="0" vert="horz" wrap="square" lIns="571623" tIns="440887" rIns="571623" bIns="440887"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latin typeface="Calibri Light" panose="020F0302020204030204"/>
              </a:rPr>
              <a:t> </a:t>
            </a:r>
            <a:r>
              <a:rPr lang="en-US" sz="2400" b="1" kern="1200" dirty="0">
                <a:solidFill>
                  <a:schemeClr val="bg1"/>
                </a:solidFill>
                <a:latin typeface="Calibri Light" panose="020F0302020204030204"/>
              </a:rPr>
              <a:t>Learn skills for coping with changing work tasks</a:t>
            </a:r>
            <a:endParaRPr lang="en-US" sz="2400" b="1" kern="1200" dirty="0">
              <a:solidFill>
                <a:schemeClr val="bg1"/>
              </a:solidFill>
            </a:endParaRPr>
          </a:p>
        </p:txBody>
      </p:sp>
      <p:sp>
        <p:nvSpPr>
          <p:cNvPr id="696" name="Right Triangle 695">
            <a:extLst>
              <a:ext uri="{FF2B5EF4-FFF2-40B4-BE49-F238E27FC236}">
                <a16:creationId xmlns:a16="http://schemas.microsoft.com/office/drawing/2014/main" id="{A790D1B0-A788-575F-0FE2-AA5CAA6A7EFC}"/>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BF18F8F-5095-3108-B880-E6B176A907D8}"/>
              </a:ext>
            </a:extLst>
          </p:cNvPr>
          <p:cNvSpPr txBox="1"/>
          <p:nvPr/>
        </p:nvSpPr>
        <p:spPr>
          <a:xfrm>
            <a:off x="1776663" y="3001585"/>
            <a:ext cx="4239076" cy="14866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444444"/>
                </a:solidFill>
                <a:ea typeface="Calibri"/>
                <a:cs typeface="Calibri"/>
              </a:rPr>
              <a:t>This is where counselors can help clients develop coping strategies needed in the workplace, such as need for emotional regulation or practice being healthy work habits (i.e. being on time).</a:t>
            </a:r>
            <a:endParaRPr lang="en-US" dirty="0">
              <a:solidFill>
                <a:srgbClr val="444444"/>
              </a:solidFill>
              <a:cs typeface="Calibri" panose="020F0502020204030204"/>
            </a:endParaRPr>
          </a:p>
        </p:txBody>
      </p:sp>
    </p:spTree>
    <p:extLst>
      <p:ext uri="{BB962C8B-B14F-4D97-AF65-F5344CB8AC3E}">
        <p14:creationId xmlns:p14="http://schemas.microsoft.com/office/powerpoint/2010/main" val="4280263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Right Triangle 622">
            <a:extLst>
              <a:ext uri="{FF2B5EF4-FFF2-40B4-BE49-F238E27FC236}">
                <a16:creationId xmlns:a16="http://schemas.microsoft.com/office/drawing/2014/main" id="{19B2B938-D0C4-41CA-D2C5-16AD4FD00D85}"/>
              </a:ext>
            </a:extLst>
          </p:cNvPr>
          <p:cNvSpPr/>
          <p:nvPr/>
        </p:nvSpPr>
        <p:spPr>
          <a:xfrm rot="16200000">
            <a:off x="6084234" y="750235"/>
            <a:ext cx="6891617" cy="5322793"/>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53CD03-A8CF-52C9-48D0-A24057141D48}"/>
              </a:ext>
            </a:extLst>
          </p:cNvPr>
          <p:cNvSpPr>
            <a:spLocks noGrp="1"/>
          </p:cNvSpPr>
          <p:nvPr>
            <p:ph type="title"/>
          </p:nvPr>
        </p:nvSpPr>
        <p:spPr>
          <a:xfrm>
            <a:off x="1231941" y="388796"/>
            <a:ext cx="10515600" cy="1325563"/>
          </a:xfrm>
        </p:spPr>
        <p:txBody>
          <a:bodyPr>
            <a:normAutofit fontScale="90000"/>
          </a:bodyPr>
          <a:lstStyle/>
          <a:p>
            <a:pPr algn="ctr"/>
            <a:r>
              <a:rPr lang="en-US">
                <a:latin typeface="Calibri"/>
                <a:cs typeface="Calibri Light"/>
              </a:rPr>
              <a:t>Learning Theory of Career Counseling (LTCC)</a:t>
            </a:r>
            <a:br>
              <a:rPr lang="en-US">
                <a:latin typeface="Calibri"/>
                <a:cs typeface="Calibri Light"/>
              </a:rPr>
            </a:br>
            <a:br>
              <a:rPr lang="en-US">
                <a:latin typeface="Calibri"/>
                <a:cs typeface="Calibri Light"/>
              </a:rPr>
            </a:br>
            <a:r>
              <a:rPr lang="en-US" sz="3600">
                <a:latin typeface="Calibri"/>
                <a:cs typeface="Calibri Light"/>
              </a:rPr>
              <a:t>As counselors we help clients to:</a:t>
            </a:r>
            <a:endParaRPr lang="en-US" sz="3600">
              <a:latin typeface="Calibri"/>
              <a:cs typeface="Calibri"/>
            </a:endParaRPr>
          </a:p>
        </p:txBody>
      </p:sp>
      <p:sp>
        <p:nvSpPr>
          <p:cNvPr id="4" name="TextBox 1">
            <a:extLst>
              <a:ext uri="{FF2B5EF4-FFF2-40B4-BE49-F238E27FC236}">
                <a16:creationId xmlns:a16="http://schemas.microsoft.com/office/drawing/2014/main" id="{2A7944DD-7BED-F48B-4521-043BA74563B3}"/>
              </a:ext>
            </a:extLst>
          </p:cNvPr>
          <p:cNvSpPr txBox="1"/>
          <p:nvPr/>
        </p:nvSpPr>
        <p:spPr>
          <a:xfrm>
            <a:off x="174811" y="6326841"/>
            <a:ext cx="3202641"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rgbClr val="333333"/>
                </a:solidFill>
                <a:latin typeface="Verdana"/>
                <a:ea typeface="Verdana"/>
              </a:rPr>
              <a:t>Krumboltz</a:t>
            </a:r>
            <a:r>
              <a:rPr lang="en-US" dirty="0">
                <a:solidFill>
                  <a:srgbClr val="333333"/>
                </a:solidFill>
                <a:latin typeface="Verdana"/>
                <a:ea typeface="Verdana"/>
              </a:rPr>
              <a:t> et al., 1999</a:t>
            </a:r>
            <a:endParaRPr lang="en-US" dirty="0"/>
          </a:p>
        </p:txBody>
      </p:sp>
      <p:sp>
        <p:nvSpPr>
          <p:cNvPr id="10" name="Freeform: Shape 9">
            <a:extLst>
              <a:ext uri="{FF2B5EF4-FFF2-40B4-BE49-F238E27FC236}">
                <a16:creationId xmlns:a16="http://schemas.microsoft.com/office/drawing/2014/main" id="{C2FAFF51-B06C-A67C-E591-7011E00E73D0}"/>
              </a:ext>
            </a:extLst>
          </p:cNvPr>
          <p:cNvSpPr/>
          <p:nvPr/>
        </p:nvSpPr>
        <p:spPr>
          <a:xfrm>
            <a:off x="9165203" y="2230643"/>
            <a:ext cx="2837123" cy="2837123"/>
          </a:xfrm>
          <a:custGeom>
            <a:avLst/>
            <a:gdLst>
              <a:gd name="connsiteX0" fmla="*/ 0 w 2837123"/>
              <a:gd name="connsiteY0" fmla="*/ 1418562 h 2837123"/>
              <a:gd name="connsiteX1" fmla="*/ 1418562 w 2837123"/>
              <a:gd name="connsiteY1" fmla="*/ 0 h 2837123"/>
              <a:gd name="connsiteX2" fmla="*/ 2837124 w 2837123"/>
              <a:gd name="connsiteY2" fmla="*/ 1418562 h 2837123"/>
              <a:gd name="connsiteX3" fmla="*/ 1418562 w 2837123"/>
              <a:gd name="connsiteY3" fmla="*/ 2837124 h 2837123"/>
              <a:gd name="connsiteX4" fmla="*/ 0 w 2837123"/>
              <a:gd name="connsiteY4" fmla="*/ 1418562 h 2837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7123" h="2837123">
                <a:moveTo>
                  <a:pt x="0" y="1418562"/>
                </a:moveTo>
                <a:cubicBezTo>
                  <a:pt x="0" y="635112"/>
                  <a:pt x="635112" y="0"/>
                  <a:pt x="1418562" y="0"/>
                </a:cubicBezTo>
                <a:cubicBezTo>
                  <a:pt x="2202012" y="0"/>
                  <a:pt x="2837124" y="635112"/>
                  <a:pt x="2837124" y="1418562"/>
                </a:cubicBezTo>
                <a:cubicBezTo>
                  <a:pt x="2837124" y="2202012"/>
                  <a:pt x="2202012" y="2837124"/>
                  <a:pt x="1418562" y="2837124"/>
                </a:cubicBezTo>
                <a:cubicBezTo>
                  <a:pt x="635112" y="2837124"/>
                  <a:pt x="0" y="2202012"/>
                  <a:pt x="0" y="1418562"/>
                </a:cubicBezTo>
                <a:close/>
              </a:path>
            </a:pathLst>
          </a:custGeom>
        </p:spPr>
        <p:style>
          <a:lnRef idx="0">
            <a:schemeClr val="lt2">
              <a:hueOff val="0"/>
              <a:satOff val="0"/>
              <a:lumOff val="0"/>
              <a:alphaOff val="0"/>
            </a:schemeClr>
          </a:lnRef>
          <a:fillRef idx="3">
            <a:schemeClr val="dk2">
              <a:alpha val="50000"/>
              <a:hueOff val="0"/>
              <a:satOff val="0"/>
              <a:lumOff val="0"/>
              <a:alphaOff val="0"/>
            </a:schemeClr>
          </a:fillRef>
          <a:effectRef idx="3">
            <a:schemeClr val="dk2">
              <a:alpha val="50000"/>
              <a:hueOff val="0"/>
              <a:satOff val="0"/>
              <a:lumOff val="0"/>
              <a:alphaOff val="0"/>
            </a:schemeClr>
          </a:effectRef>
          <a:fontRef idx="minor">
            <a:schemeClr val="tx1"/>
          </a:fontRef>
        </p:style>
        <p:txBody>
          <a:bodyPr spcFirstLastPara="0" vert="horz" wrap="square" lIns="571623" tIns="440887" rIns="571623" bIns="440887" numCol="1" spcCol="1270" anchor="ctr" anchorCtr="0">
            <a:noAutofit/>
          </a:bodyPr>
          <a:lstStyle/>
          <a:p>
            <a:pPr marL="0" lvl="0" indent="0" algn="ctr" defTabSz="889000" rtl="0">
              <a:lnSpc>
                <a:spcPct val="90000"/>
              </a:lnSpc>
              <a:spcBef>
                <a:spcPct val="0"/>
              </a:spcBef>
              <a:spcAft>
                <a:spcPct val="35000"/>
              </a:spcAft>
              <a:buNone/>
            </a:pPr>
            <a:r>
              <a:rPr lang="en-US" sz="2400" b="1" kern="1200" dirty="0">
                <a:solidFill>
                  <a:schemeClr val="bg1"/>
                </a:solidFill>
                <a:latin typeface="Calibri Light" panose="020F0302020204030204"/>
              </a:rPr>
              <a:t> Create new learning experiences</a:t>
            </a:r>
          </a:p>
        </p:txBody>
      </p:sp>
      <p:sp>
        <p:nvSpPr>
          <p:cNvPr id="696" name="Right Triangle 695">
            <a:extLst>
              <a:ext uri="{FF2B5EF4-FFF2-40B4-BE49-F238E27FC236}">
                <a16:creationId xmlns:a16="http://schemas.microsoft.com/office/drawing/2014/main" id="{A790D1B0-A788-575F-0FE2-AA5CAA6A7EFC}"/>
              </a:ext>
            </a:extLst>
          </p:cNvPr>
          <p:cNvSpPr/>
          <p:nvPr/>
        </p:nvSpPr>
        <p:spPr>
          <a:xfrm rot="5400000">
            <a:off x="-678518" y="666190"/>
            <a:ext cx="3216088" cy="1860176"/>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E5AFCF-7F72-B122-14E3-47D29CF09030}"/>
              </a:ext>
            </a:extLst>
          </p:cNvPr>
          <p:cNvSpPr txBox="1"/>
          <p:nvPr/>
        </p:nvSpPr>
        <p:spPr>
          <a:xfrm>
            <a:off x="3425871" y="3023595"/>
            <a:ext cx="389549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444444"/>
                </a:solidFill>
                <a:ea typeface="Calibri"/>
                <a:cs typeface="Calibri"/>
              </a:rPr>
              <a:t>Create new learning experiences through activities such as shadowing, volunteering, or internships</a:t>
            </a:r>
            <a:endParaRPr lang="en-US">
              <a:cs typeface="Calibri" panose="020F0502020204030204"/>
            </a:endParaRPr>
          </a:p>
        </p:txBody>
      </p:sp>
    </p:spTree>
    <p:extLst>
      <p:ext uri="{BB962C8B-B14F-4D97-AF65-F5344CB8AC3E}">
        <p14:creationId xmlns:p14="http://schemas.microsoft.com/office/powerpoint/2010/main" val="2318106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5FD92-C264-36A8-A58F-2CCFA9127767}"/>
              </a:ext>
            </a:extLst>
          </p:cNvPr>
          <p:cNvSpPr>
            <a:spLocks noGrp="1"/>
          </p:cNvSpPr>
          <p:nvPr>
            <p:ph type="title"/>
          </p:nvPr>
        </p:nvSpPr>
        <p:spPr>
          <a:xfrm>
            <a:off x="838201" y="365125"/>
            <a:ext cx="5251316" cy="1807305"/>
          </a:xfrm>
        </p:spPr>
        <p:txBody>
          <a:bodyPr>
            <a:normAutofit/>
          </a:bodyPr>
          <a:lstStyle/>
          <a:p>
            <a:pPr algn="ctr"/>
            <a:r>
              <a:rPr lang="en-US">
                <a:latin typeface="Calibri"/>
                <a:cs typeface="Calibri Light"/>
              </a:rPr>
              <a:t>Application &amp; Interventions</a:t>
            </a:r>
            <a:endParaRPr lang="en-US">
              <a:latin typeface="Calibri"/>
              <a:cs typeface="Calibri"/>
            </a:endParaRPr>
          </a:p>
        </p:txBody>
      </p:sp>
      <p:sp>
        <p:nvSpPr>
          <p:cNvPr id="12" name="Content Placeholder 11">
            <a:extLst>
              <a:ext uri="{FF2B5EF4-FFF2-40B4-BE49-F238E27FC236}">
                <a16:creationId xmlns:a16="http://schemas.microsoft.com/office/drawing/2014/main" id="{6AC8EDAA-0583-FBCA-AAA9-4E207FCA8DC9}"/>
              </a:ext>
            </a:extLst>
          </p:cNvPr>
          <p:cNvSpPr>
            <a:spLocks noGrp="1"/>
          </p:cNvSpPr>
          <p:nvPr>
            <p:ph idx="1"/>
          </p:nvPr>
        </p:nvSpPr>
        <p:spPr>
          <a:xfrm>
            <a:off x="1014046" y="2361571"/>
            <a:ext cx="4619621" cy="392255"/>
          </a:xfrm>
        </p:spPr>
        <p:txBody>
          <a:bodyPr vert="horz" lIns="91440" tIns="45720" rIns="91440" bIns="45720" rtlCol="0" anchor="t">
            <a:normAutofit/>
          </a:bodyPr>
          <a:lstStyle/>
          <a:p>
            <a:pPr>
              <a:buFont typeface="Wingdings" panose="05000000000000000000" pitchFamily="2" charset="2"/>
              <a:buChar char="ü"/>
            </a:pPr>
            <a:r>
              <a:rPr lang="en-US" sz="1900">
                <a:cs typeface="Calibri"/>
              </a:rPr>
              <a:t>Identify client concerns/Goal clarification</a:t>
            </a:r>
            <a:endParaRPr lang="en-US">
              <a:cs typeface="Calibri" panose="020F0502020204030204"/>
            </a:endParaRPr>
          </a:p>
          <a:p>
            <a:pPr marL="0" indent="0">
              <a:buNone/>
            </a:pPr>
            <a:endParaRPr lang="en-US" sz="1900">
              <a:cs typeface="Calibri"/>
            </a:endParaRPr>
          </a:p>
        </p:txBody>
      </p:sp>
      <p:pic>
        <p:nvPicPr>
          <p:cNvPr id="31" name="Picture 31" descr="A picture containing text, document&#10;&#10;Description automatically generated">
            <a:extLst>
              <a:ext uri="{FF2B5EF4-FFF2-40B4-BE49-F238E27FC236}">
                <a16:creationId xmlns:a16="http://schemas.microsoft.com/office/drawing/2014/main" id="{312BB504-CBA9-A1CB-36E3-6B1BE1CCA7C7}"/>
              </a:ext>
            </a:extLst>
          </p:cNvPr>
          <p:cNvPicPr>
            <a:picLocks noChangeAspect="1"/>
          </p:cNvPicPr>
          <p:nvPr/>
        </p:nvPicPr>
        <p:blipFill rotWithShape="1">
          <a:blip r:embed="rId3"/>
          <a:srcRect l="16608" r="2557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32" name="TextBox 31">
            <a:extLst>
              <a:ext uri="{FF2B5EF4-FFF2-40B4-BE49-F238E27FC236}">
                <a16:creationId xmlns:a16="http://schemas.microsoft.com/office/drawing/2014/main" id="{ECACFD2F-32D4-57C9-E280-FB406C9ACF78}"/>
              </a:ext>
            </a:extLst>
          </p:cNvPr>
          <p:cNvSpPr txBox="1"/>
          <p:nvPr/>
        </p:nvSpPr>
        <p:spPr>
          <a:xfrm>
            <a:off x="1022436" y="3484398"/>
            <a:ext cx="317433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Orient client expectations​</a:t>
            </a:r>
            <a:endParaRPr lang="en-US"/>
          </a:p>
        </p:txBody>
      </p:sp>
      <p:sp>
        <p:nvSpPr>
          <p:cNvPr id="33" name="TextBox 32">
            <a:extLst>
              <a:ext uri="{FF2B5EF4-FFF2-40B4-BE49-F238E27FC236}">
                <a16:creationId xmlns:a16="http://schemas.microsoft.com/office/drawing/2014/main" id="{2A1731E8-F621-8B8E-819E-E337955BAC8D}"/>
              </a:ext>
            </a:extLst>
          </p:cNvPr>
          <p:cNvSpPr txBox="1"/>
          <p:nvPr/>
        </p:nvSpPr>
        <p:spPr>
          <a:xfrm>
            <a:off x="1068660" y="199865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Cognitive restructuring​​</a:t>
            </a:r>
            <a:endParaRPr lang="en-US"/>
          </a:p>
        </p:txBody>
      </p:sp>
      <p:sp>
        <p:nvSpPr>
          <p:cNvPr id="34" name="TextBox 33">
            <a:extLst>
              <a:ext uri="{FF2B5EF4-FFF2-40B4-BE49-F238E27FC236}">
                <a16:creationId xmlns:a16="http://schemas.microsoft.com/office/drawing/2014/main" id="{0139B083-5D9A-0CD0-A199-7CD05D6FF7FD}"/>
              </a:ext>
            </a:extLst>
          </p:cNvPr>
          <p:cNvSpPr txBox="1"/>
          <p:nvPr/>
        </p:nvSpPr>
        <p:spPr>
          <a:xfrm>
            <a:off x="1018528" y="3114431"/>
            <a:ext cx="35589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Overcoming blocks to action​​​</a:t>
            </a:r>
            <a:endParaRPr lang="en-US"/>
          </a:p>
        </p:txBody>
      </p:sp>
      <p:sp>
        <p:nvSpPr>
          <p:cNvPr id="35" name="TextBox 34">
            <a:extLst>
              <a:ext uri="{FF2B5EF4-FFF2-40B4-BE49-F238E27FC236}">
                <a16:creationId xmlns:a16="http://schemas.microsoft.com/office/drawing/2014/main" id="{8647319B-9145-DA29-957B-78B9D2D757E0}"/>
              </a:ext>
            </a:extLst>
          </p:cNvPr>
          <p:cNvSpPr txBox="1"/>
          <p:nvPr/>
        </p:nvSpPr>
        <p:spPr>
          <a:xfrm>
            <a:off x="1064323" y="446029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Role play​​​​</a:t>
            </a:r>
            <a:endParaRPr lang="en-US"/>
          </a:p>
        </p:txBody>
      </p:sp>
      <p:sp>
        <p:nvSpPr>
          <p:cNvPr id="37" name="TextBox 36">
            <a:extLst>
              <a:ext uri="{FF2B5EF4-FFF2-40B4-BE49-F238E27FC236}">
                <a16:creationId xmlns:a16="http://schemas.microsoft.com/office/drawing/2014/main" id="{A4C0BB92-12C3-DBE9-95F0-1214C25DD46F}"/>
              </a:ext>
            </a:extLst>
          </p:cNvPr>
          <p:cNvSpPr txBox="1"/>
          <p:nvPr/>
        </p:nvSpPr>
        <p:spPr>
          <a:xfrm>
            <a:off x="1024218" y="483386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Assessments (CBI)​​​​​</a:t>
            </a:r>
            <a:endParaRPr lang="en-US"/>
          </a:p>
        </p:txBody>
      </p:sp>
      <p:sp>
        <p:nvSpPr>
          <p:cNvPr id="38" name="TextBox 37">
            <a:extLst>
              <a:ext uri="{FF2B5EF4-FFF2-40B4-BE49-F238E27FC236}">
                <a16:creationId xmlns:a16="http://schemas.microsoft.com/office/drawing/2014/main" id="{C3F506FD-22D9-C477-09C6-1F33D7406964}"/>
              </a:ext>
            </a:extLst>
          </p:cNvPr>
          <p:cNvSpPr txBox="1"/>
          <p:nvPr/>
        </p:nvSpPr>
        <p:spPr>
          <a:xfrm>
            <a:off x="1007782" y="520920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Decision-making skills​​​​​​</a:t>
            </a:r>
            <a:endParaRPr lang="en-US"/>
          </a:p>
        </p:txBody>
      </p:sp>
      <p:sp>
        <p:nvSpPr>
          <p:cNvPr id="39" name="TextBox 38">
            <a:extLst>
              <a:ext uri="{FF2B5EF4-FFF2-40B4-BE49-F238E27FC236}">
                <a16:creationId xmlns:a16="http://schemas.microsoft.com/office/drawing/2014/main" id="{327094C1-FC15-9537-8263-125288F9BB2A}"/>
              </a:ext>
            </a:extLst>
          </p:cNvPr>
          <p:cNvSpPr txBox="1"/>
          <p:nvPr/>
        </p:nvSpPr>
        <p:spPr>
          <a:xfrm>
            <a:off x="1011518" y="275067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Task approach skills​​​​​​​</a:t>
            </a:r>
            <a:endParaRPr lang="en-US"/>
          </a:p>
        </p:txBody>
      </p:sp>
      <p:sp>
        <p:nvSpPr>
          <p:cNvPr id="40" name="TextBox 39">
            <a:extLst>
              <a:ext uri="{FF2B5EF4-FFF2-40B4-BE49-F238E27FC236}">
                <a16:creationId xmlns:a16="http://schemas.microsoft.com/office/drawing/2014/main" id="{013D300C-B7E6-0B58-3979-D57E05EF6D4A}"/>
              </a:ext>
            </a:extLst>
          </p:cNvPr>
          <p:cNvSpPr txBox="1"/>
          <p:nvPr/>
        </p:nvSpPr>
        <p:spPr>
          <a:xfrm>
            <a:off x="1011518" y="5568655"/>
            <a:ext cx="361360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cs typeface="Arial"/>
              </a:rPr>
              <a:t>Job shadowing and mentoring</a:t>
            </a:r>
            <a:endParaRPr lang="en-US">
              <a:cs typeface="Calibri" panose="020F0502020204030204"/>
            </a:endParaRPr>
          </a:p>
        </p:txBody>
      </p:sp>
      <p:sp>
        <p:nvSpPr>
          <p:cNvPr id="3" name="TextBox 2">
            <a:extLst>
              <a:ext uri="{FF2B5EF4-FFF2-40B4-BE49-F238E27FC236}">
                <a16:creationId xmlns:a16="http://schemas.microsoft.com/office/drawing/2014/main" id="{ACA1C92D-EA46-A347-8BEB-8B45F3BEDCB5}"/>
              </a:ext>
            </a:extLst>
          </p:cNvPr>
          <p:cNvSpPr txBox="1"/>
          <p:nvPr/>
        </p:nvSpPr>
        <p:spPr>
          <a:xfrm>
            <a:off x="1018674" y="594025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t>Volunteering</a:t>
            </a:r>
          </a:p>
        </p:txBody>
      </p:sp>
      <p:sp>
        <p:nvSpPr>
          <p:cNvPr id="4" name="TextBox 3">
            <a:extLst>
              <a:ext uri="{FF2B5EF4-FFF2-40B4-BE49-F238E27FC236}">
                <a16:creationId xmlns:a16="http://schemas.microsoft.com/office/drawing/2014/main" id="{E96F7276-2B5E-AD36-907A-920B20151D74}"/>
              </a:ext>
            </a:extLst>
          </p:cNvPr>
          <p:cNvSpPr txBox="1"/>
          <p:nvPr/>
        </p:nvSpPr>
        <p:spPr>
          <a:xfrm rot="10800000" flipV="1">
            <a:off x="1015181" y="3970190"/>
            <a:ext cx="3790678" cy="369332"/>
          </a:xfrm>
          <a:prstGeom prst="rect">
            <a:avLst/>
          </a:prstGeom>
          <a:noFill/>
        </p:spPr>
        <p:txBody>
          <a:bodyPr wrap="square" lIns="91440" tIns="45720" rIns="91440" bIns="45720" rtlCol="0" anchor="t">
            <a:spAutoFit/>
          </a:bodyPr>
          <a:lstStyle/>
          <a:p>
            <a:r>
              <a:rPr lang="en-US" b="1" dirty="0"/>
              <a:t>Generating New Learning Experiences</a:t>
            </a:r>
          </a:p>
        </p:txBody>
      </p:sp>
    </p:spTree>
    <p:extLst>
      <p:ext uri="{BB962C8B-B14F-4D97-AF65-F5344CB8AC3E}">
        <p14:creationId xmlns:p14="http://schemas.microsoft.com/office/powerpoint/2010/main" val="9138340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0"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746346-7738-F34C-C3EC-2E097E76B92C}"/>
              </a:ext>
            </a:extLst>
          </p:cNvPr>
          <p:cNvSpPr>
            <a:spLocks noGrp="1"/>
          </p:cNvSpPr>
          <p:nvPr>
            <p:ph type="title"/>
          </p:nvPr>
        </p:nvSpPr>
        <p:spPr>
          <a:xfrm>
            <a:off x="541421" y="40780"/>
            <a:ext cx="10812379" cy="1224387"/>
          </a:xfrm>
        </p:spPr>
        <p:txBody>
          <a:bodyPr>
            <a:normAutofit/>
          </a:bodyPr>
          <a:lstStyle/>
          <a:p>
            <a:pPr algn="ctr"/>
            <a:r>
              <a:rPr lang="en-US" sz="3600" dirty="0">
                <a:latin typeface="Calibri"/>
                <a:cs typeface="Calibri"/>
              </a:rPr>
              <a:t>Happenstance Learning Theory - 2009</a:t>
            </a:r>
            <a:br>
              <a:rPr lang="en-US" sz="3600" dirty="0">
                <a:latin typeface="Calibri"/>
              </a:rPr>
            </a:br>
            <a:r>
              <a:rPr lang="en-US" sz="2400" dirty="0">
                <a:latin typeface="Calibri"/>
                <a:cs typeface="Calibri"/>
              </a:rPr>
              <a:t>All of the first two theories…Plus</a:t>
            </a:r>
          </a:p>
        </p:txBody>
      </p:sp>
      <p:sp>
        <p:nvSpPr>
          <p:cNvPr id="7" name="Freeform: Shape 6">
            <a:extLst>
              <a:ext uri="{FF2B5EF4-FFF2-40B4-BE49-F238E27FC236}">
                <a16:creationId xmlns:a16="http://schemas.microsoft.com/office/drawing/2014/main" id="{D2A5876D-26A3-C063-7871-442956E8CE6A}"/>
              </a:ext>
            </a:extLst>
          </p:cNvPr>
          <p:cNvSpPr/>
          <p:nvPr/>
        </p:nvSpPr>
        <p:spPr>
          <a:xfrm>
            <a:off x="637674" y="4920916"/>
            <a:ext cx="10716126" cy="1259658"/>
          </a:xfrm>
          <a:custGeom>
            <a:avLst/>
            <a:gdLst>
              <a:gd name="connsiteX0" fmla="*/ 0 w 10515600"/>
              <a:gd name="connsiteY0" fmla="*/ 0 h 1075384"/>
              <a:gd name="connsiteX1" fmla="*/ 10515600 w 10515600"/>
              <a:gd name="connsiteY1" fmla="*/ 0 h 1075384"/>
              <a:gd name="connsiteX2" fmla="*/ 10515600 w 10515600"/>
              <a:gd name="connsiteY2" fmla="*/ 1075384 h 1075384"/>
              <a:gd name="connsiteX3" fmla="*/ 0 w 10515600"/>
              <a:gd name="connsiteY3" fmla="*/ 1075384 h 1075384"/>
              <a:gd name="connsiteX4" fmla="*/ 0 w 10515600"/>
              <a:gd name="connsiteY4" fmla="*/ 0 h 1075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75384">
                <a:moveTo>
                  <a:pt x="0" y="0"/>
                </a:moveTo>
                <a:lnTo>
                  <a:pt x="10515600" y="0"/>
                </a:lnTo>
                <a:lnTo>
                  <a:pt x="10515600" y="1075384"/>
                </a:lnTo>
                <a:lnTo>
                  <a:pt x="0" y="1075384"/>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13792" tIns="113792" rIns="113792" bIns="608469" numCol="1" spcCol="1270" anchor="ctr" anchorCtr="0">
            <a:noAutofit/>
          </a:bodyPr>
          <a:lstStyle/>
          <a:p>
            <a:pPr marL="0" lvl="0" indent="0" algn="ctr" defTabSz="711200" rtl="0">
              <a:lnSpc>
                <a:spcPct val="90000"/>
              </a:lnSpc>
              <a:spcBef>
                <a:spcPct val="0"/>
              </a:spcBef>
              <a:spcAft>
                <a:spcPct val="35000"/>
              </a:spcAft>
              <a:buNone/>
            </a:pPr>
            <a:r>
              <a:rPr lang="en-US" sz="2000" b="0" i="0" kern="1200" dirty="0"/>
              <a:t>The success of counseling is assessed by what the client accomplishes in the real world outside the counseling session.</a:t>
            </a:r>
            <a:endParaRPr lang="en-US" sz="2000" b="0" i="0" kern="1200" dirty="0">
              <a:latin typeface="Calibri Light" panose="020F0302020204030204"/>
            </a:endParaRPr>
          </a:p>
        </p:txBody>
      </p:sp>
      <p:sp>
        <p:nvSpPr>
          <p:cNvPr id="8" name="Freeform: Shape 7">
            <a:extLst>
              <a:ext uri="{FF2B5EF4-FFF2-40B4-BE49-F238E27FC236}">
                <a16:creationId xmlns:a16="http://schemas.microsoft.com/office/drawing/2014/main" id="{8BC5F15A-68A9-28B0-D3ED-9F578D4A591F}"/>
              </a:ext>
            </a:extLst>
          </p:cNvPr>
          <p:cNvSpPr/>
          <p:nvPr/>
        </p:nvSpPr>
        <p:spPr>
          <a:xfrm>
            <a:off x="637674" y="5529247"/>
            <a:ext cx="5458325" cy="629819"/>
          </a:xfrm>
          <a:custGeom>
            <a:avLst/>
            <a:gdLst>
              <a:gd name="connsiteX0" fmla="*/ 0 w 5257799"/>
              <a:gd name="connsiteY0" fmla="*/ 0 h 494676"/>
              <a:gd name="connsiteX1" fmla="*/ 5257799 w 5257799"/>
              <a:gd name="connsiteY1" fmla="*/ 0 h 494676"/>
              <a:gd name="connsiteX2" fmla="*/ 5257799 w 5257799"/>
              <a:gd name="connsiteY2" fmla="*/ 494676 h 494676"/>
              <a:gd name="connsiteX3" fmla="*/ 0 w 5257799"/>
              <a:gd name="connsiteY3" fmla="*/ 494676 h 494676"/>
              <a:gd name="connsiteX4" fmla="*/ 0 w 5257799"/>
              <a:gd name="connsiteY4" fmla="*/ 0 h 49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799" h="494676">
                <a:moveTo>
                  <a:pt x="0" y="0"/>
                </a:moveTo>
                <a:lnTo>
                  <a:pt x="5257799" y="0"/>
                </a:lnTo>
                <a:lnTo>
                  <a:pt x="5257799" y="494676"/>
                </a:lnTo>
                <a:lnTo>
                  <a:pt x="0" y="494676"/>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b="0" i="0" kern="1200" dirty="0"/>
              <a:t>Involve the client in making a commitment to take some action and giving feedback to the counselor</a:t>
            </a:r>
            <a:endParaRPr lang="en-US" b="0" i="0" kern="1200" dirty="0">
              <a:latin typeface="Calibri Light" panose="020F0302020204030204"/>
            </a:endParaRPr>
          </a:p>
        </p:txBody>
      </p:sp>
      <p:sp>
        <p:nvSpPr>
          <p:cNvPr id="10" name="Freeform: Shape 9">
            <a:extLst>
              <a:ext uri="{FF2B5EF4-FFF2-40B4-BE49-F238E27FC236}">
                <a16:creationId xmlns:a16="http://schemas.microsoft.com/office/drawing/2014/main" id="{36CD792B-742A-B6E2-BAFD-D2559BA22328}"/>
              </a:ext>
            </a:extLst>
          </p:cNvPr>
          <p:cNvSpPr/>
          <p:nvPr/>
        </p:nvSpPr>
        <p:spPr>
          <a:xfrm>
            <a:off x="6096000" y="5529247"/>
            <a:ext cx="5257799" cy="629819"/>
          </a:xfrm>
          <a:custGeom>
            <a:avLst/>
            <a:gdLst>
              <a:gd name="connsiteX0" fmla="*/ 0 w 5257799"/>
              <a:gd name="connsiteY0" fmla="*/ 0 h 494676"/>
              <a:gd name="connsiteX1" fmla="*/ 5257799 w 5257799"/>
              <a:gd name="connsiteY1" fmla="*/ 0 h 494676"/>
              <a:gd name="connsiteX2" fmla="*/ 5257799 w 5257799"/>
              <a:gd name="connsiteY2" fmla="*/ 494676 h 494676"/>
              <a:gd name="connsiteX3" fmla="*/ 0 w 5257799"/>
              <a:gd name="connsiteY3" fmla="*/ 494676 h 494676"/>
              <a:gd name="connsiteX4" fmla="*/ 0 w 5257799"/>
              <a:gd name="connsiteY4" fmla="*/ 0 h 49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799" h="494676">
                <a:moveTo>
                  <a:pt x="0" y="0"/>
                </a:moveTo>
                <a:lnTo>
                  <a:pt x="5257799" y="0"/>
                </a:lnTo>
                <a:lnTo>
                  <a:pt x="5257799" y="494676"/>
                </a:lnTo>
                <a:lnTo>
                  <a:pt x="0" y="494676"/>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b="0" i="0" kern="1200" dirty="0"/>
              <a:t>Desired </a:t>
            </a:r>
            <a:r>
              <a:rPr lang="en-US" dirty="0"/>
              <a:t>Outcome </a:t>
            </a:r>
            <a:r>
              <a:rPr lang="en-US"/>
              <a:t>Measures:</a:t>
            </a:r>
          </a:p>
          <a:p>
            <a:pPr marL="0" lvl="0" indent="0" algn="ctr" defTabSz="711200">
              <a:lnSpc>
                <a:spcPct val="90000"/>
              </a:lnSpc>
              <a:spcBef>
                <a:spcPct val="0"/>
              </a:spcBef>
              <a:spcAft>
                <a:spcPct val="35000"/>
              </a:spcAft>
              <a:buNone/>
            </a:pPr>
            <a:r>
              <a:rPr lang="en-US"/>
              <a:t> </a:t>
            </a:r>
            <a:r>
              <a:rPr lang="en-US" b="0" i="0" kern="1200" dirty="0"/>
              <a:t>Increased learning and </a:t>
            </a:r>
            <a:r>
              <a:rPr lang="en-US" b="0" i="0" kern="1200"/>
              <a:t>life satisfaction</a:t>
            </a:r>
            <a:endParaRPr lang="en-US" b="0" i="0" kern="1200" dirty="0">
              <a:latin typeface="Calibri Light" panose="020F0302020204030204"/>
              <a:cs typeface="Calibri Light"/>
            </a:endParaRPr>
          </a:p>
        </p:txBody>
      </p:sp>
      <p:sp>
        <p:nvSpPr>
          <p:cNvPr id="11" name="Freeform: Shape 10">
            <a:extLst>
              <a:ext uri="{FF2B5EF4-FFF2-40B4-BE49-F238E27FC236}">
                <a16:creationId xmlns:a16="http://schemas.microsoft.com/office/drawing/2014/main" id="{1EFA558E-499F-EB9F-6D54-85102771B3A7}"/>
              </a:ext>
            </a:extLst>
          </p:cNvPr>
          <p:cNvSpPr/>
          <p:nvPr/>
        </p:nvSpPr>
        <p:spPr>
          <a:xfrm>
            <a:off x="640023" y="3142141"/>
            <a:ext cx="10716126" cy="1836700"/>
          </a:xfrm>
          <a:custGeom>
            <a:avLst/>
            <a:gdLst>
              <a:gd name="connsiteX0" fmla="*/ 0 w 10515600"/>
              <a:gd name="connsiteY0" fmla="*/ 579260 h 1653941"/>
              <a:gd name="connsiteX1" fmla="*/ 5051057 w 10515600"/>
              <a:gd name="connsiteY1" fmla="*/ 579260 h 1653941"/>
              <a:gd name="connsiteX2" fmla="*/ 5051057 w 10515600"/>
              <a:gd name="connsiteY2" fmla="*/ 413485 h 1653941"/>
              <a:gd name="connsiteX3" fmla="*/ 4844315 w 10515600"/>
              <a:gd name="connsiteY3" fmla="*/ 413485 h 1653941"/>
              <a:gd name="connsiteX4" fmla="*/ 5257800 w 10515600"/>
              <a:gd name="connsiteY4" fmla="*/ 0 h 1653941"/>
              <a:gd name="connsiteX5" fmla="*/ 5671285 w 10515600"/>
              <a:gd name="connsiteY5" fmla="*/ 413485 h 1653941"/>
              <a:gd name="connsiteX6" fmla="*/ 5464543 w 10515600"/>
              <a:gd name="connsiteY6" fmla="*/ 413485 h 1653941"/>
              <a:gd name="connsiteX7" fmla="*/ 5464543 w 10515600"/>
              <a:gd name="connsiteY7" fmla="*/ 579260 h 1653941"/>
              <a:gd name="connsiteX8" fmla="*/ 10515600 w 10515600"/>
              <a:gd name="connsiteY8" fmla="*/ 579260 h 1653941"/>
              <a:gd name="connsiteX9" fmla="*/ 10515600 w 10515600"/>
              <a:gd name="connsiteY9" fmla="*/ 1653941 h 1653941"/>
              <a:gd name="connsiteX10" fmla="*/ 0 w 10515600"/>
              <a:gd name="connsiteY10" fmla="*/ 1653941 h 1653941"/>
              <a:gd name="connsiteX11" fmla="*/ 0 w 10515600"/>
              <a:gd name="connsiteY11" fmla="*/ 579260 h 165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15600" h="1653941">
                <a:moveTo>
                  <a:pt x="10515600" y="1074681"/>
                </a:moveTo>
                <a:lnTo>
                  <a:pt x="5464543" y="1074681"/>
                </a:lnTo>
                <a:lnTo>
                  <a:pt x="5464543" y="1240456"/>
                </a:lnTo>
                <a:lnTo>
                  <a:pt x="5671285" y="1240456"/>
                </a:lnTo>
                <a:lnTo>
                  <a:pt x="5257800" y="1653940"/>
                </a:lnTo>
                <a:lnTo>
                  <a:pt x="4844315" y="1240456"/>
                </a:lnTo>
                <a:lnTo>
                  <a:pt x="5051057" y="1240456"/>
                </a:lnTo>
                <a:lnTo>
                  <a:pt x="5051057" y="1074681"/>
                </a:lnTo>
                <a:lnTo>
                  <a:pt x="0" y="1074681"/>
                </a:lnTo>
                <a:lnTo>
                  <a:pt x="0" y="1"/>
                </a:lnTo>
                <a:lnTo>
                  <a:pt x="10515600" y="1"/>
                </a:lnTo>
                <a:lnTo>
                  <a:pt x="10515600" y="1074681"/>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13792" tIns="113792" rIns="113792" bIns="1187201" numCol="1" spcCol="1270" anchor="ctr" anchorCtr="0">
            <a:noAutofit/>
          </a:bodyPr>
          <a:lstStyle/>
          <a:p>
            <a:pPr marL="0" lvl="0" indent="0" algn="ctr" defTabSz="711200">
              <a:lnSpc>
                <a:spcPct val="90000"/>
              </a:lnSpc>
              <a:spcBef>
                <a:spcPct val="0"/>
              </a:spcBef>
              <a:spcAft>
                <a:spcPct val="35000"/>
              </a:spcAft>
              <a:buNone/>
            </a:pPr>
            <a:r>
              <a:rPr lang="en-US" sz="2000" b="0" i="0" kern="1200" dirty="0"/>
              <a:t>Assessments are used to stimulate learning, not to match personal characteristics with occupational characteristics.</a:t>
            </a:r>
            <a:endParaRPr lang="en-US" sz="2000" kern="1200" dirty="0"/>
          </a:p>
        </p:txBody>
      </p:sp>
      <p:sp>
        <p:nvSpPr>
          <p:cNvPr id="12" name="Freeform: Shape 11">
            <a:extLst>
              <a:ext uri="{FF2B5EF4-FFF2-40B4-BE49-F238E27FC236}">
                <a16:creationId xmlns:a16="http://schemas.microsoft.com/office/drawing/2014/main" id="{5D23CDBE-7C39-BECD-571D-8067A27E0F7C}"/>
              </a:ext>
            </a:extLst>
          </p:cNvPr>
          <p:cNvSpPr/>
          <p:nvPr/>
        </p:nvSpPr>
        <p:spPr>
          <a:xfrm>
            <a:off x="637674" y="3775820"/>
            <a:ext cx="5458325" cy="594689"/>
          </a:xfrm>
          <a:custGeom>
            <a:avLst/>
            <a:gdLst>
              <a:gd name="connsiteX0" fmla="*/ 0 w 5257799"/>
              <a:gd name="connsiteY0" fmla="*/ 0 h 494528"/>
              <a:gd name="connsiteX1" fmla="*/ 5257799 w 5257799"/>
              <a:gd name="connsiteY1" fmla="*/ 0 h 494528"/>
              <a:gd name="connsiteX2" fmla="*/ 5257799 w 5257799"/>
              <a:gd name="connsiteY2" fmla="*/ 494528 h 494528"/>
              <a:gd name="connsiteX3" fmla="*/ 0 w 5257799"/>
              <a:gd name="connsiteY3" fmla="*/ 494528 h 494528"/>
              <a:gd name="connsiteX4" fmla="*/ 0 w 5257799"/>
              <a:gd name="connsiteY4" fmla="*/ 0 h 494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799" h="494528">
                <a:moveTo>
                  <a:pt x="0" y="0"/>
                </a:moveTo>
                <a:lnTo>
                  <a:pt x="5257799" y="0"/>
                </a:lnTo>
                <a:lnTo>
                  <a:pt x="5257799" y="494528"/>
                </a:lnTo>
                <a:lnTo>
                  <a:pt x="0" y="49452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b="0" i="0" kern="1200" dirty="0"/>
              <a:t>Clients learn to engage in exploratory actions as a way of generating beneficial unplanned events.</a:t>
            </a:r>
            <a:endParaRPr lang="en-US" kern="1200" dirty="0"/>
          </a:p>
        </p:txBody>
      </p:sp>
      <p:sp>
        <p:nvSpPr>
          <p:cNvPr id="13" name="Freeform: Shape 12">
            <a:extLst>
              <a:ext uri="{FF2B5EF4-FFF2-40B4-BE49-F238E27FC236}">
                <a16:creationId xmlns:a16="http://schemas.microsoft.com/office/drawing/2014/main" id="{66EF4806-F213-8D96-5FF6-699AC60A588F}"/>
              </a:ext>
            </a:extLst>
          </p:cNvPr>
          <p:cNvSpPr/>
          <p:nvPr/>
        </p:nvSpPr>
        <p:spPr>
          <a:xfrm>
            <a:off x="6096000" y="3775819"/>
            <a:ext cx="5257799" cy="594689"/>
          </a:xfrm>
          <a:custGeom>
            <a:avLst/>
            <a:gdLst>
              <a:gd name="connsiteX0" fmla="*/ 0 w 5257799"/>
              <a:gd name="connsiteY0" fmla="*/ 0 h 494528"/>
              <a:gd name="connsiteX1" fmla="*/ 5257799 w 5257799"/>
              <a:gd name="connsiteY1" fmla="*/ 0 h 494528"/>
              <a:gd name="connsiteX2" fmla="*/ 5257799 w 5257799"/>
              <a:gd name="connsiteY2" fmla="*/ 494528 h 494528"/>
              <a:gd name="connsiteX3" fmla="*/ 0 w 5257799"/>
              <a:gd name="connsiteY3" fmla="*/ 494528 h 494528"/>
              <a:gd name="connsiteX4" fmla="*/ 0 w 5257799"/>
              <a:gd name="connsiteY4" fmla="*/ 0 h 494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799" h="494528">
                <a:moveTo>
                  <a:pt x="0" y="0"/>
                </a:moveTo>
                <a:lnTo>
                  <a:pt x="5257799" y="0"/>
                </a:lnTo>
                <a:lnTo>
                  <a:pt x="5257799" y="494528"/>
                </a:lnTo>
                <a:lnTo>
                  <a:pt x="0" y="49452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kern="1200" dirty="0"/>
              <a:t>Capitalize and adapt to new experiences as opportunities</a:t>
            </a:r>
            <a:endParaRPr lang="en-US" kern="1200" dirty="0">
              <a:cs typeface="Calibri"/>
            </a:endParaRPr>
          </a:p>
        </p:txBody>
      </p:sp>
      <p:sp>
        <p:nvSpPr>
          <p:cNvPr id="14" name="Freeform: Shape 13">
            <a:extLst>
              <a:ext uri="{FF2B5EF4-FFF2-40B4-BE49-F238E27FC236}">
                <a16:creationId xmlns:a16="http://schemas.microsoft.com/office/drawing/2014/main" id="{B1CF816B-7049-2AF4-DA2D-C831F7269759}"/>
              </a:ext>
            </a:extLst>
          </p:cNvPr>
          <p:cNvSpPr/>
          <p:nvPr/>
        </p:nvSpPr>
        <p:spPr>
          <a:xfrm>
            <a:off x="637674" y="1143001"/>
            <a:ext cx="10716125" cy="2057064"/>
          </a:xfrm>
          <a:custGeom>
            <a:avLst/>
            <a:gdLst>
              <a:gd name="connsiteX0" fmla="*/ 0 w 10515600"/>
              <a:gd name="connsiteY0" fmla="*/ 579260 h 1653941"/>
              <a:gd name="connsiteX1" fmla="*/ 5051057 w 10515600"/>
              <a:gd name="connsiteY1" fmla="*/ 579260 h 1653941"/>
              <a:gd name="connsiteX2" fmla="*/ 5051057 w 10515600"/>
              <a:gd name="connsiteY2" fmla="*/ 413485 h 1653941"/>
              <a:gd name="connsiteX3" fmla="*/ 4844315 w 10515600"/>
              <a:gd name="connsiteY3" fmla="*/ 413485 h 1653941"/>
              <a:gd name="connsiteX4" fmla="*/ 5257800 w 10515600"/>
              <a:gd name="connsiteY4" fmla="*/ 0 h 1653941"/>
              <a:gd name="connsiteX5" fmla="*/ 5671285 w 10515600"/>
              <a:gd name="connsiteY5" fmla="*/ 413485 h 1653941"/>
              <a:gd name="connsiteX6" fmla="*/ 5464543 w 10515600"/>
              <a:gd name="connsiteY6" fmla="*/ 413485 h 1653941"/>
              <a:gd name="connsiteX7" fmla="*/ 5464543 w 10515600"/>
              <a:gd name="connsiteY7" fmla="*/ 579260 h 1653941"/>
              <a:gd name="connsiteX8" fmla="*/ 10515600 w 10515600"/>
              <a:gd name="connsiteY8" fmla="*/ 579260 h 1653941"/>
              <a:gd name="connsiteX9" fmla="*/ 10515600 w 10515600"/>
              <a:gd name="connsiteY9" fmla="*/ 1653941 h 1653941"/>
              <a:gd name="connsiteX10" fmla="*/ 0 w 10515600"/>
              <a:gd name="connsiteY10" fmla="*/ 1653941 h 1653941"/>
              <a:gd name="connsiteX11" fmla="*/ 0 w 10515600"/>
              <a:gd name="connsiteY11" fmla="*/ 579260 h 165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15600" h="1653941">
                <a:moveTo>
                  <a:pt x="10515600" y="1074681"/>
                </a:moveTo>
                <a:lnTo>
                  <a:pt x="5464543" y="1074681"/>
                </a:lnTo>
                <a:lnTo>
                  <a:pt x="5464543" y="1240456"/>
                </a:lnTo>
                <a:lnTo>
                  <a:pt x="5671285" y="1240456"/>
                </a:lnTo>
                <a:lnTo>
                  <a:pt x="5257800" y="1653940"/>
                </a:lnTo>
                <a:lnTo>
                  <a:pt x="4844315" y="1240456"/>
                </a:lnTo>
                <a:lnTo>
                  <a:pt x="5051057" y="1240456"/>
                </a:lnTo>
                <a:lnTo>
                  <a:pt x="5051057" y="1074681"/>
                </a:lnTo>
                <a:lnTo>
                  <a:pt x="0" y="1074681"/>
                </a:lnTo>
                <a:lnTo>
                  <a:pt x="0" y="1"/>
                </a:lnTo>
                <a:lnTo>
                  <a:pt x="10515600" y="1"/>
                </a:lnTo>
                <a:lnTo>
                  <a:pt x="10515600" y="1074681"/>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13792" tIns="113793" rIns="113792" bIns="1187201" numCol="1" spcCol="1270" anchor="ctr" anchorCtr="0">
            <a:noAutofit/>
          </a:bodyPr>
          <a:lstStyle/>
          <a:p>
            <a:pPr marL="0" lvl="0" indent="0" algn="ctr" defTabSz="711200">
              <a:lnSpc>
                <a:spcPct val="90000"/>
              </a:lnSpc>
              <a:spcBef>
                <a:spcPct val="0"/>
              </a:spcBef>
              <a:spcAft>
                <a:spcPct val="35000"/>
              </a:spcAft>
              <a:buNone/>
            </a:pPr>
            <a:r>
              <a:rPr lang="en-US" sz="3200" kern="1200" dirty="0"/>
              <a:t>Looking toward the Future</a:t>
            </a:r>
          </a:p>
        </p:txBody>
      </p:sp>
      <p:sp>
        <p:nvSpPr>
          <p:cNvPr id="15" name="Freeform: Shape 14">
            <a:extLst>
              <a:ext uri="{FF2B5EF4-FFF2-40B4-BE49-F238E27FC236}">
                <a16:creationId xmlns:a16="http://schemas.microsoft.com/office/drawing/2014/main" id="{E7C041BB-88F5-D55F-7458-7AB2048B1C69}"/>
              </a:ext>
            </a:extLst>
          </p:cNvPr>
          <p:cNvSpPr/>
          <p:nvPr/>
        </p:nvSpPr>
        <p:spPr>
          <a:xfrm>
            <a:off x="637674" y="1808236"/>
            <a:ext cx="10716126" cy="783498"/>
          </a:xfrm>
          <a:custGeom>
            <a:avLst/>
            <a:gdLst>
              <a:gd name="connsiteX0" fmla="*/ 0 w 10515600"/>
              <a:gd name="connsiteY0" fmla="*/ 0 h 494528"/>
              <a:gd name="connsiteX1" fmla="*/ 10515600 w 10515600"/>
              <a:gd name="connsiteY1" fmla="*/ 0 h 494528"/>
              <a:gd name="connsiteX2" fmla="*/ 10515600 w 10515600"/>
              <a:gd name="connsiteY2" fmla="*/ 494528 h 494528"/>
              <a:gd name="connsiteX3" fmla="*/ 0 w 10515600"/>
              <a:gd name="connsiteY3" fmla="*/ 494528 h 494528"/>
              <a:gd name="connsiteX4" fmla="*/ 0 w 10515600"/>
              <a:gd name="connsiteY4" fmla="*/ 0 h 494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494528">
                <a:moveTo>
                  <a:pt x="0" y="0"/>
                </a:moveTo>
                <a:lnTo>
                  <a:pt x="10515600" y="0"/>
                </a:lnTo>
                <a:lnTo>
                  <a:pt x="10515600" y="494528"/>
                </a:lnTo>
                <a:lnTo>
                  <a:pt x="0" y="494528"/>
                </a:lnTo>
                <a:lnTo>
                  <a:pt x="0" y="0"/>
                </a:lnTo>
                <a:close/>
              </a:path>
            </a:pathLst>
          </a:custGeom>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rtl="0">
              <a:lnSpc>
                <a:spcPct val="90000"/>
              </a:lnSpc>
              <a:spcBef>
                <a:spcPct val="0"/>
              </a:spcBef>
              <a:spcAft>
                <a:spcPct val="35000"/>
              </a:spcAft>
              <a:buNone/>
            </a:pPr>
            <a:r>
              <a:rPr lang="en-US" sz="2000" kern="1200" dirty="0"/>
              <a:t>The goal of career counseling is to help clients learn to take actions to achieve more satisfying career and personal lives—not to make a single career decision.</a:t>
            </a:r>
            <a:r>
              <a:rPr lang="en-US" sz="2000" kern="1200" dirty="0">
                <a:latin typeface="Calibri Light" panose="020F0302020204030204"/>
              </a:rPr>
              <a:t> </a:t>
            </a:r>
            <a:endParaRPr lang="en-US" sz="2000" kern="1200" dirty="0"/>
          </a:p>
        </p:txBody>
      </p:sp>
      <p:sp>
        <p:nvSpPr>
          <p:cNvPr id="5" name="TextBox 4">
            <a:extLst>
              <a:ext uri="{FF2B5EF4-FFF2-40B4-BE49-F238E27FC236}">
                <a16:creationId xmlns:a16="http://schemas.microsoft.com/office/drawing/2014/main" id="{0BF0407E-715F-48E3-7679-741D2AA0EBCB}"/>
              </a:ext>
            </a:extLst>
          </p:cNvPr>
          <p:cNvSpPr txBox="1"/>
          <p:nvPr/>
        </p:nvSpPr>
        <p:spPr>
          <a:xfrm>
            <a:off x="75349" y="6447888"/>
            <a:ext cx="306724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Krumboltz</a:t>
            </a:r>
            <a:r>
              <a:rPr lang="en-US"/>
              <a:t>, 1989, 2009, 2015</a:t>
            </a:r>
          </a:p>
        </p:txBody>
      </p:sp>
    </p:spTree>
    <p:extLst>
      <p:ext uri="{BB962C8B-B14F-4D97-AF65-F5344CB8AC3E}">
        <p14:creationId xmlns:p14="http://schemas.microsoft.com/office/powerpoint/2010/main" val="3275313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49E800-A5C8-49A0-A453-ED537DA31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A67DD7-B75D-4A30-90A4-EEA9F64AF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8194" y="0"/>
            <a:ext cx="6164729" cy="6858000"/>
          </a:xfrm>
          <a:custGeom>
            <a:avLst/>
            <a:gdLst>
              <a:gd name="connsiteX0" fmla="*/ 0 w 6164729"/>
              <a:gd name="connsiteY0" fmla="*/ 6857542 h 6858000"/>
              <a:gd name="connsiteX1" fmla="*/ 199783 w 6164729"/>
              <a:gd name="connsiteY1" fmla="*/ 6857542 h 6858000"/>
              <a:gd name="connsiteX2" fmla="*/ 199783 w 6164729"/>
              <a:gd name="connsiteY2" fmla="*/ 6858000 h 6858000"/>
              <a:gd name="connsiteX3" fmla="*/ 0 w 6164729"/>
              <a:gd name="connsiteY3" fmla="*/ 6858000 h 6858000"/>
              <a:gd name="connsiteX4" fmla="*/ 4818273 w 6164729"/>
              <a:gd name="connsiteY4" fmla="*/ 0 h 6858000"/>
              <a:gd name="connsiteX5" fmla="*/ 5018056 w 6164729"/>
              <a:gd name="connsiteY5" fmla="*/ 0 h 6858000"/>
              <a:gd name="connsiteX6" fmla="*/ 5030703 w 6164729"/>
              <a:gd name="connsiteY6" fmla="*/ 31774 h 6858000"/>
              <a:gd name="connsiteX7" fmla="*/ 6085711 w 6164729"/>
              <a:gd name="connsiteY7" fmla="*/ 2682457 h 6858000"/>
              <a:gd name="connsiteX8" fmla="*/ 6085711 w 6164729"/>
              <a:gd name="connsiteY8" fmla="*/ 3752208 h 6858000"/>
              <a:gd name="connsiteX9" fmla="*/ 4928207 w 6164729"/>
              <a:gd name="connsiteY9" fmla="*/ 6660411 h 6858000"/>
              <a:gd name="connsiteX10" fmla="*/ 4849745 w 6164729"/>
              <a:gd name="connsiteY10" fmla="*/ 6857542 h 6858000"/>
              <a:gd name="connsiteX11" fmla="*/ 4649962 w 6164729"/>
              <a:gd name="connsiteY11" fmla="*/ 6857542 h 6858000"/>
              <a:gd name="connsiteX12" fmla="*/ 4728424 w 6164729"/>
              <a:gd name="connsiteY12" fmla="*/ 6660411 h 6858000"/>
              <a:gd name="connsiteX13" fmla="*/ 5885928 w 6164729"/>
              <a:gd name="connsiteY13" fmla="*/ 3752208 h 6858000"/>
              <a:gd name="connsiteX14" fmla="*/ 5885928 w 6164729"/>
              <a:gd name="connsiteY14" fmla="*/ 2682457 h 6858000"/>
              <a:gd name="connsiteX15" fmla="*/ 4830920 w 6164729"/>
              <a:gd name="connsiteY15" fmla="*/ 3177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64729" h="6858000">
                <a:moveTo>
                  <a:pt x="0" y="6857542"/>
                </a:moveTo>
                <a:lnTo>
                  <a:pt x="199783" y="6857542"/>
                </a:lnTo>
                <a:lnTo>
                  <a:pt x="199783" y="6858000"/>
                </a:lnTo>
                <a:lnTo>
                  <a:pt x="0" y="6858000"/>
                </a:lnTo>
                <a:close/>
                <a:moveTo>
                  <a:pt x="4818273" y="0"/>
                </a:moveTo>
                <a:lnTo>
                  <a:pt x="5018056" y="0"/>
                </a:lnTo>
                <a:lnTo>
                  <a:pt x="5030703" y="31774"/>
                </a:lnTo>
                <a:cubicBezTo>
                  <a:pt x="6085711" y="2682457"/>
                  <a:pt x="6085711" y="2682457"/>
                  <a:pt x="6085711" y="2682457"/>
                </a:cubicBezTo>
                <a:cubicBezTo>
                  <a:pt x="6191069" y="2988100"/>
                  <a:pt x="6191069" y="3446565"/>
                  <a:pt x="6085711" y="3752208"/>
                </a:cubicBezTo>
                <a:cubicBezTo>
                  <a:pt x="5601723" y="4968215"/>
                  <a:pt x="5223609" y="5918220"/>
                  <a:pt x="4928207" y="6660411"/>
                </a:cubicBezTo>
                <a:lnTo>
                  <a:pt x="4849745" y="6857542"/>
                </a:lnTo>
                <a:lnTo>
                  <a:pt x="4649962" y="6857542"/>
                </a:lnTo>
                <a:lnTo>
                  <a:pt x="4728424" y="6660411"/>
                </a:lnTo>
                <a:cubicBezTo>
                  <a:pt x="5023826" y="5918220"/>
                  <a:pt x="5401940" y="4968215"/>
                  <a:pt x="5885928" y="3752208"/>
                </a:cubicBezTo>
                <a:cubicBezTo>
                  <a:pt x="5991286" y="3446565"/>
                  <a:pt x="5991286" y="2988100"/>
                  <a:pt x="5885928" y="2682457"/>
                </a:cubicBezTo>
                <a:cubicBezTo>
                  <a:pt x="5885928" y="2682457"/>
                  <a:pt x="5885928" y="2682457"/>
                  <a:pt x="4830920" y="31774"/>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E8C5FC48-0A3C-4D6D-A0D5-EEE93213D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3" name="Freeform 5">
              <a:extLst>
                <a:ext uri="{FF2B5EF4-FFF2-40B4-BE49-F238E27FC236}">
                  <a16:creationId xmlns:a16="http://schemas.microsoft.com/office/drawing/2014/main" id="{DBBC336D-7E16-4EE1-90F2-8D9F2B618B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0199BE21-2D26-4357-8702-909F3621A3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pic>
        <p:nvPicPr>
          <p:cNvPr id="2" name="Picture 2" descr="Graphical user interface, text&#10;&#10;Description automatically generated">
            <a:extLst>
              <a:ext uri="{FF2B5EF4-FFF2-40B4-BE49-F238E27FC236}">
                <a16:creationId xmlns:a16="http://schemas.microsoft.com/office/drawing/2014/main" id="{B1CED857-7ECA-3D23-365F-A1C86455897A}"/>
              </a:ext>
            </a:extLst>
          </p:cNvPr>
          <p:cNvPicPr>
            <a:picLocks noChangeAspect="1"/>
          </p:cNvPicPr>
          <p:nvPr/>
        </p:nvPicPr>
        <p:blipFill rotWithShape="1">
          <a:blip r:embed="rId3"/>
          <a:srcRect l="26965" t="12367" r="29950" b="10071"/>
          <a:stretch/>
        </p:blipFill>
        <p:spPr>
          <a:xfrm>
            <a:off x="432920" y="93850"/>
            <a:ext cx="7117602" cy="6679920"/>
          </a:xfrm>
          <a:prstGeom prst="rect">
            <a:avLst/>
          </a:prstGeom>
        </p:spPr>
      </p:pic>
      <p:sp>
        <p:nvSpPr>
          <p:cNvPr id="3" name="TextBox 2">
            <a:extLst>
              <a:ext uri="{FF2B5EF4-FFF2-40B4-BE49-F238E27FC236}">
                <a16:creationId xmlns:a16="http://schemas.microsoft.com/office/drawing/2014/main" id="{F55B652E-F15D-B5F8-6857-AA3E5F6BC907}"/>
              </a:ext>
            </a:extLst>
          </p:cNvPr>
          <p:cNvSpPr txBox="1"/>
          <p:nvPr/>
        </p:nvSpPr>
        <p:spPr>
          <a:xfrm>
            <a:off x="8478743" y="6286873"/>
            <a:ext cx="3767045" cy="486896"/>
          </a:xfrm>
          <a:prstGeom prst="rect">
            <a:avLst/>
          </a:prstGeom>
          <a:solidFill>
            <a:srgbClr val="000000">
              <a:alpha val="50000"/>
            </a:srgbClr>
          </a:solidFill>
          <a:ln>
            <a:noFill/>
          </a:ln>
        </p:spPr>
        <p:txBody>
          <a:bodyPr wrap="square" lIns="91440" tIns="45720" rIns="91440" bIns="45720" rtlCol="0" anchor="ctr">
            <a:noAutofit/>
          </a:bodyPr>
          <a:lstStyle/>
          <a:p>
            <a:pPr algn="ctr">
              <a:spcAft>
                <a:spcPts val="600"/>
              </a:spcAft>
            </a:pPr>
            <a:r>
              <a:rPr lang="en-US" sz="1300">
                <a:solidFill>
                  <a:srgbClr val="FFFFFF"/>
                </a:solidFill>
              </a:rPr>
              <a:t>Marshall &amp; Bennett, 2020</a:t>
            </a:r>
          </a:p>
        </p:txBody>
      </p:sp>
      <p:sp>
        <p:nvSpPr>
          <p:cNvPr id="4" name="TextBox 3">
            <a:extLst>
              <a:ext uri="{FF2B5EF4-FFF2-40B4-BE49-F238E27FC236}">
                <a16:creationId xmlns:a16="http://schemas.microsoft.com/office/drawing/2014/main" id="{18F068D2-5DE9-B7BF-E4BA-AD571C1B1039}"/>
              </a:ext>
            </a:extLst>
          </p:cNvPr>
          <p:cNvSpPr txBox="1"/>
          <p:nvPr/>
        </p:nvSpPr>
        <p:spPr>
          <a:xfrm>
            <a:off x="8808974" y="2863739"/>
            <a:ext cx="2765778" cy="1569660"/>
          </a:xfrm>
          <a:prstGeom prst="rect">
            <a:avLst/>
          </a:prstGeom>
          <a:noFill/>
        </p:spPr>
        <p:txBody>
          <a:bodyPr wrap="square" lIns="91440" tIns="45720" rIns="91440" bIns="45720" rtlCol="0" anchor="t">
            <a:spAutoFit/>
          </a:bodyPr>
          <a:lstStyle/>
          <a:p>
            <a:pPr algn="ctr"/>
            <a:r>
              <a:rPr lang="en-US" sz="3200">
                <a:latin typeface="Calibri"/>
                <a:cs typeface="Aharoni"/>
              </a:rPr>
              <a:t>How would this look in counseling??</a:t>
            </a:r>
          </a:p>
        </p:txBody>
      </p:sp>
    </p:spTree>
    <p:extLst>
      <p:ext uri="{BB962C8B-B14F-4D97-AF65-F5344CB8AC3E}">
        <p14:creationId xmlns:p14="http://schemas.microsoft.com/office/powerpoint/2010/main" val="3286792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2" name="Diagram 1">
            <a:extLst>
              <a:ext uri="{FF2B5EF4-FFF2-40B4-BE49-F238E27FC236}">
                <a16:creationId xmlns:a16="http://schemas.microsoft.com/office/drawing/2014/main" id="{7C3D1BBC-2656-F2D6-0419-5925F691D9CA}"/>
              </a:ext>
            </a:extLst>
          </p:cNvPr>
          <p:cNvGraphicFramePr/>
          <p:nvPr>
            <p:extLst>
              <p:ext uri="{D42A27DB-BD31-4B8C-83A1-F6EECF244321}">
                <p14:modId xmlns:p14="http://schemas.microsoft.com/office/powerpoint/2010/main" val="2409895977"/>
              </p:ext>
            </p:extLst>
          </p:nvPr>
        </p:nvGraphicFramePr>
        <p:xfrm>
          <a:off x="804672" y="2022601"/>
          <a:ext cx="4242656" cy="2677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a:extLst>
              <a:ext uri="{FF2B5EF4-FFF2-40B4-BE49-F238E27FC236}">
                <a16:creationId xmlns:a16="http://schemas.microsoft.com/office/drawing/2014/main" id="{B327F6E6-C7F2-5AD6-3763-32FA459EC36A}"/>
              </a:ext>
            </a:extLst>
          </p:cNvPr>
          <p:cNvGraphicFramePr/>
          <p:nvPr>
            <p:extLst>
              <p:ext uri="{D42A27DB-BD31-4B8C-83A1-F6EECF244321}">
                <p14:modId xmlns:p14="http://schemas.microsoft.com/office/powerpoint/2010/main" val="2420759857"/>
              </p:ext>
            </p:extLst>
          </p:nvPr>
        </p:nvGraphicFramePr>
        <p:xfrm>
          <a:off x="940526" y="535578"/>
          <a:ext cx="10113474" cy="578563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210020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descr="A picture containing text, person, floor, indoor&#10;&#10;Description automatically generated">
            <a:extLst>
              <a:ext uri="{FF2B5EF4-FFF2-40B4-BE49-F238E27FC236}">
                <a16:creationId xmlns:a16="http://schemas.microsoft.com/office/drawing/2014/main" id="{2AB96E67-D856-0173-9F2E-B3AEE5BD270F}"/>
              </a:ext>
            </a:extLst>
          </p:cNvPr>
          <p:cNvPicPr>
            <a:picLocks noChangeAspect="1"/>
          </p:cNvPicPr>
          <p:nvPr/>
        </p:nvPicPr>
        <p:blipFill rotWithShape="1">
          <a:blip r:embed="rId3"/>
          <a:srcRect t="1838" b="14723"/>
          <a:stretch/>
        </p:blipFill>
        <p:spPr>
          <a:xfrm>
            <a:off x="2522356"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ED7EA2-DFAA-7DEE-5A82-0E14638C5E4C}"/>
              </a:ext>
            </a:extLst>
          </p:cNvPr>
          <p:cNvSpPr txBox="1"/>
          <p:nvPr/>
        </p:nvSpPr>
        <p:spPr>
          <a:xfrm>
            <a:off x="838200" y="365125"/>
            <a:ext cx="3822189" cy="189991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ct val="0"/>
              </a:spcBef>
              <a:spcAft>
                <a:spcPts val="600"/>
              </a:spcAft>
            </a:pPr>
            <a:r>
              <a:rPr lang="en-US" sz="4000">
                <a:latin typeface="Calibri"/>
                <a:ea typeface="+mj-ea"/>
                <a:cs typeface="Calibri"/>
              </a:rPr>
              <a:t>Multicultural and Social Justice Resources</a:t>
            </a:r>
            <a:endParaRPr lang="en-US">
              <a:ea typeface="+mj-ea"/>
            </a:endParaRPr>
          </a:p>
        </p:txBody>
      </p:sp>
      <p:sp>
        <p:nvSpPr>
          <p:cNvPr id="3" name="Content Placeholder 2">
            <a:extLst>
              <a:ext uri="{FF2B5EF4-FFF2-40B4-BE49-F238E27FC236}">
                <a16:creationId xmlns:a16="http://schemas.microsoft.com/office/drawing/2014/main" id="{E5E4AB97-A194-0ED6-2B55-AFA5EBCDFF64}"/>
              </a:ext>
            </a:extLst>
          </p:cNvPr>
          <p:cNvSpPr>
            <a:spLocks noGrp="1"/>
          </p:cNvSpPr>
          <p:nvPr>
            <p:ph idx="1"/>
          </p:nvPr>
        </p:nvSpPr>
        <p:spPr>
          <a:xfrm>
            <a:off x="838200" y="2434201"/>
            <a:ext cx="3822189" cy="3742762"/>
          </a:xfrm>
        </p:spPr>
        <p:txBody>
          <a:bodyPr vert="horz" lIns="91440" tIns="45720" rIns="91440" bIns="45720" rtlCol="0">
            <a:normAutofit/>
          </a:bodyPr>
          <a:lstStyle/>
          <a:p>
            <a:r>
              <a:rPr lang="en-US" sz="1900"/>
              <a:t>Integrating Mindset and Happenstance Learning Theory </a:t>
            </a:r>
          </a:p>
          <a:p>
            <a:pPr marL="457200" lvl="1"/>
            <a:r>
              <a:rPr lang="en-US" sz="1900">
                <a:hlinkClick r:id="rId4"/>
              </a:rPr>
              <a:t>https://www.ncda.org/aws/NCDA/pt/sd/news_article/326778/_PARENT/CC_layout_details/false</a:t>
            </a:r>
            <a:endParaRPr lang="en-US" sz="1900"/>
          </a:p>
          <a:p>
            <a:pPr marL="0"/>
            <a:endParaRPr lang="en-US" sz="1900"/>
          </a:p>
          <a:p>
            <a:r>
              <a:rPr lang="en-US" sz="1900"/>
              <a:t>Developing a Growth Mindset</a:t>
            </a:r>
          </a:p>
          <a:p>
            <a:pPr marL="457200" lvl="1"/>
            <a:r>
              <a:rPr lang="en-US" sz="1900">
                <a:hlinkClick r:id="rId5"/>
              </a:rPr>
              <a:t>https://youtu.be/hiiEeMN7vbQ</a:t>
            </a:r>
            <a:endParaRPr lang="en-US" sz="1900"/>
          </a:p>
          <a:p>
            <a:pPr marL="457200" lvl="1"/>
            <a:endParaRPr lang="en-US" sz="1900"/>
          </a:p>
          <a:p>
            <a:r>
              <a:rPr lang="en-US" sz="1900"/>
              <a:t>Power of Yet</a:t>
            </a:r>
          </a:p>
          <a:p>
            <a:pPr marL="457200" lvl="1"/>
            <a:r>
              <a:rPr lang="en-US" sz="1900">
                <a:hlinkClick r:id="rId6"/>
              </a:rPr>
              <a:t>https://youtu.be/J-swZaKN2Ic</a:t>
            </a:r>
            <a:endParaRPr lang="en-US" sz="1900"/>
          </a:p>
          <a:p>
            <a:pPr lvl="1"/>
            <a:endParaRPr lang="en-US" sz="1900"/>
          </a:p>
        </p:txBody>
      </p:sp>
    </p:spTree>
    <p:extLst>
      <p:ext uri="{BB962C8B-B14F-4D97-AF65-F5344CB8AC3E}">
        <p14:creationId xmlns:p14="http://schemas.microsoft.com/office/powerpoint/2010/main" val="2419805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A145C-077E-D6C7-F4B2-F7CE75DF966F}"/>
              </a:ext>
            </a:extLst>
          </p:cNvPr>
          <p:cNvSpPr>
            <a:spLocks noGrp="1"/>
          </p:cNvSpPr>
          <p:nvPr>
            <p:ph type="title"/>
          </p:nvPr>
        </p:nvSpPr>
        <p:spPr/>
        <p:txBody>
          <a:bodyPr/>
          <a:lstStyle/>
          <a:p>
            <a:pPr algn="ctr"/>
            <a:r>
              <a:rPr lang="en-US">
                <a:latin typeface="Calibri"/>
                <a:ea typeface="Calibri Light"/>
                <a:cs typeface="Calibri Light"/>
              </a:rPr>
              <a:t>References</a:t>
            </a:r>
          </a:p>
        </p:txBody>
      </p:sp>
      <p:sp>
        <p:nvSpPr>
          <p:cNvPr id="3" name="Content Placeholder 2">
            <a:extLst>
              <a:ext uri="{FF2B5EF4-FFF2-40B4-BE49-F238E27FC236}">
                <a16:creationId xmlns:a16="http://schemas.microsoft.com/office/drawing/2014/main" id="{87BE3A15-24BE-2D56-0F98-767C7F4350DB}"/>
              </a:ext>
            </a:extLst>
          </p:cNvPr>
          <p:cNvSpPr>
            <a:spLocks noGrp="1"/>
          </p:cNvSpPr>
          <p:nvPr>
            <p:ph idx="1"/>
          </p:nvPr>
        </p:nvSpPr>
        <p:spPr>
          <a:xfrm>
            <a:off x="804041" y="1510315"/>
            <a:ext cx="10760015" cy="5090182"/>
          </a:xfrm>
        </p:spPr>
        <p:txBody>
          <a:bodyPr vert="horz" lIns="91440" tIns="45720" rIns="91440" bIns="45720" rtlCol="0" anchor="t">
            <a:normAutofit fontScale="62500" lnSpcReduction="20000"/>
          </a:bodyPr>
          <a:lstStyle/>
          <a:p>
            <a:pPr>
              <a:buNone/>
            </a:pPr>
            <a:r>
              <a:rPr lang="en-US" err="1">
                <a:ea typeface="+mn-lt"/>
                <a:cs typeface="+mn-lt"/>
              </a:rPr>
              <a:t>Krumboltz</a:t>
            </a:r>
            <a:r>
              <a:rPr lang="en-US">
                <a:ea typeface="+mn-lt"/>
                <a:cs typeface="+mn-lt"/>
              </a:rPr>
              <a:t>, J. D. (1998). Serendipity is not serendipitous. Journal of Counseling Psychology, 45, 390–392. </a:t>
            </a:r>
            <a:r>
              <a:rPr lang="en-US">
                <a:ea typeface="+mn-lt"/>
                <a:cs typeface="+mn-lt"/>
                <a:hlinkClick r:id="rId3"/>
              </a:rPr>
              <a:t>http://doi,org/10.1037/0022-0167.45.4.390</a:t>
            </a:r>
            <a:endParaRPr lang="en-US">
              <a:ea typeface="+mn-lt"/>
              <a:cs typeface="+mn-lt"/>
            </a:endParaRPr>
          </a:p>
          <a:p>
            <a:pPr>
              <a:buNone/>
            </a:pPr>
            <a:r>
              <a:rPr lang="en-US" err="1">
                <a:ea typeface="+mn-lt"/>
                <a:cs typeface="+mn-lt"/>
              </a:rPr>
              <a:t>Krumboltz</a:t>
            </a:r>
            <a:r>
              <a:rPr lang="en-US">
                <a:ea typeface="+mn-lt"/>
                <a:cs typeface="+mn-lt"/>
              </a:rPr>
              <a:t>, J. D., &amp; Worthington, R. L. (1999). The school‐to‐work transition from a learning theory perspective. </a:t>
            </a:r>
            <a:r>
              <a:rPr lang="en-US" i="1">
                <a:ea typeface="+mn-lt"/>
                <a:cs typeface="+mn-lt"/>
              </a:rPr>
              <a:t>The Career Development Quarterly</a:t>
            </a:r>
            <a:r>
              <a:rPr lang="en-US">
                <a:ea typeface="+mn-lt"/>
                <a:cs typeface="+mn-lt"/>
              </a:rPr>
              <a:t>, </a:t>
            </a:r>
            <a:r>
              <a:rPr lang="en-US" i="1">
                <a:ea typeface="+mn-lt"/>
                <a:cs typeface="+mn-lt"/>
              </a:rPr>
              <a:t>47</a:t>
            </a:r>
            <a:r>
              <a:rPr lang="en-US">
                <a:ea typeface="+mn-lt"/>
                <a:cs typeface="+mn-lt"/>
              </a:rPr>
              <a:t>(4), 312-325. </a:t>
            </a:r>
            <a:r>
              <a:rPr lang="en-US">
                <a:ea typeface="+mn-lt"/>
                <a:cs typeface="+mn-lt"/>
                <a:hlinkClick r:id="rId4"/>
              </a:rPr>
              <a:t>https://doi.org/10.1002/j.2161-0045.1999.tb00740.x</a:t>
            </a:r>
            <a:r>
              <a:rPr lang="en-US">
                <a:ea typeface="+mn-lt"/>
                <a:cs typeface="+mn-lt"/>
              </a:rPr>
              <a:t> </a:t>
            </a:r>
            <a:endParaRPr lang="en-US"/>
          </a:p>
          <a:p>
            <a:pPr>
              <a:buNone/>
            </a:pPr>
            <a:r>
              <a:rPr lang="en-US" err="1">
                <a:ea typeface="+mn-lt"/>
                <a:cs typeface="+mn-lt"/>
              </a:rPr>
              <a:t>Krumboltz</a:t>
            </a:r>
            <a:r>
              <a:rPr lang="en-US">
                <a:ea typeface="+mn-lt"/>
                <a:cs typeface="+mn-lt"/>
              </a:rPr>
              <a:t>, J. D. (2009). The Happenstance Learning Theory. Journal of Career Assessment, 17(2), 135–154. </a:t>
            </a:r>
            <a:r>
              <a:rPr lang="en-US">
                <a:ea typeface="+mn-lt"/>
                <a:cs typeface="+mn-lt"/>
                <a:hlinkClick r:id="rId5"/>
              </a:rPr>
              <a:t>https://doi.org/10.1177/1069072708328861</a:t>
            </a:r>
            <a:endParaRPr lang="en-US">
              <a:ea typeface="+mn-lt"/>
              <a:cs typeface="+mn-lt"/>
            </a:endParaRPr>
          </a:p>
          <a:p>
            <a:pPr>
              <a:buNone/>
            </a:pPr>
            <a:r>
              <a:rPr lang="en-US" err="1">
                <a:ea typeface="+mn-lt"/>
                <a:cs typeface="+mn-lt"/>
              </a:rPr>
              <a:t>Krumboltz</a:t>
            </a:r>
            <a:r>
              <a:rPr lang="en-US">
                <a:ea typeface="+mn-lt"/>
                <a:cs typeface="+mn-lt"/>
              </a:rPr>
              <a:t>, J. D. (2015). Practical career counseling applications of the happenstance learning theory. In P. J. Hartung, M. L. Savickas, &amp; W. B. Walsh (Eds.), APA handbook of career intervention, Volume 2: Applications. (pp. 283–292). American Psychological Association. </a:t>
            </a:r>
            <a:r>
              <a:rPr lang="en-US">
                <a:ea typeface="+mn-lt"/>
                <a:cs typeface="+mn-lt"/>
                <a:hlinkClick r:id="rId6"/>
              </a:rPr>
              <a:t>https://doi.org/10.1037/14439-021</a:t>
            </a:r>
            <a:endParaRPr lang="en-US">
              <a:ea typeface="+mn-lt"/>
              <a:cs typeface="+mn-lt"/>
            </a:endParaRPr>
          </a:p>
          <a:p>
            <a:pPr>
              <a:buNone/>
            </a:pPr>
            <a:r>
              <a:rPr lang="en-US" err="1">
                <a:ea typeface="+mn-lt"/>
                <a:cs typeface="+mn-lt"/>
              </a:rPr>
              <a:t>Krumboltz</a:t>
            </a:r>
            <a:r>
              <a:rPr lang="en-US">
                <a:ea typeface="+mn-lt"/>
                <a:cs typeface="+mn-lt"/>
              </a:rPr>
              <a:t>, J. D., Mitchell, A. M., &amp; Jones, G. B. (1976). A social learning theory of career selection. </a:t>
            </a:r>
            <a:r>
              <a:rPr lang="en-US" i="1">
                <a:ea typeface="+mn-lt"/>
                <a:cs typeface="+mn-lt"/>
              </a:rPr>
              <a:t>The Counseling Psychologist</a:t>
            </a:r>
            <a:r>
              <a:rPr lang="en-US">
                <a:ea typeface="+mn-lt"/>
                <a:cs typeface="+mn-lt"/>
              </a:rPr>
              <a:t>, </a:t>
            </a:r>
            <a:r>
              <a:rPr lang="en-US" i="1">
                <a:ea typeface="+mn-lt"/>
                <a:cs typeface="+mn-lt"/>
              </a:rPr>
              <a:t>6</a:t>
            </a:r>
            <a:r>
              <a:rPr lang="en-US">
                <a:ea typeface="+mn-lt"/>
                <a:cs typeface="+mn-lt"/>
              </a:rPr>
              <a:t>(1), 71-81. </a:t>
            </a:r>
            <a:r>
              <a:rPr lang="en-US">
                <a:ea typeface="+mn-lt"/>
                <a:cs typeface="+mn-lt"/>
                <a:hlinkClick r:id="rId7"/>
              </a:rPr>
              <a:t>https://doi.org/10.1177/001100007600600117</a:t>
            </a:r>
            <a:endParaRPr lang="en-US"/>
          </a:p>
          <a:p>
            <a:pPr>
              <a:buNone/>
            </a:pPr>
            <a:r>
              <a:rPr lang="en-US" err="1">
                <a:ea typeface="+mn-lt"/>
                <a:cs typeface="+mn-lt"/>
              </a:rPr>
              <a:t>LaFromboise</a:t>
            </a:r>
            <a:r>
              <a:rPr lang="en-US">
                <a:ea typeface="+mn-lt"/>
                <a:cs typeface="+mn-lt"/>
              </a:rPr>
              <a:t>, T., Williams, E. N., &amp; Jackson, M. A. (2019). John D. </a:t>
            </a:r>
            <a:r>
              <a:rPr lang="en-US" err="1">
                <a:ea typeface="+mn-lt"/>
                <a:cs typeface="+mn-lt"/>
              </a:rPr>
              <a:t>Krumboltz</a:t>
            </a:r>
            <a:r>
              <a:rPr lang="en-US">
                <a:ea typeface="+mn-lt"/>
                <a:cs typeface="+mn-lt"/>
              </a:rPr>
              <a:t> (1928–2019). </a:t>
            </a:r>
            <a:r>
              <a:rPr lang="en-US" i="1">
                <a:ea typeface="+mn-lt"/>
                <a:cs typeface="+mn-lt"/>
              </a:rPr>
              <a:t>The Counseling Psychologist</a:t>
            </a:r>
            <a:r>
              <a:rPr lang="en-US">
                <a:ea typeface="+mn-lt"/>
                <a:cs typeface="+mn-lt"/>
              </a:rPr>
              <a:t>, </a:t>
            </a:r>
            <a:r>
              <a:rPr lang="en-US" i="1">
                <a:ea typeface="+mn-lt"/>
                <a:cs typeface="+mn-lt"/>
              </a:rPr>
              <a:t>47</a:t>
            </a:r>
            <a:r>
              <a:rPr lang="en-US">
                <a:ea typeface="+mn-lt"/>
                <a:cs typeface="+mn-lt"/>
              </a:rPr>
              <a:t>(8), 1165-1167. </a:t>
            </a:r>
            <a:r>
              <a:rPr lang="en-US">
                <a:ea typeface="+mn-lt"/>
                <a:cs typeface="+mn-lt"/>
                <a:hlinkClick r:id="rId8"/>
              </a:rPr>
              <a:t>https://doi.org/10.1177/0011000019894696</a:t>
            </a:r>
            <a:endParaRPr lang="en-US"/>
          </a:p>
          <a:p>
            <a:pPr>
              <a:buNone/>
            </a:pPr>
            <a:r>
              <a:rPr lang="en-US">
                <a:ea typeface="+mn-lt"/>
                <a:cs typeface="+mn-lt"/>
              </a:rPr>
              <a:t>Marshall &amp; Bennett. (2020, October 01).Integrating mindset and Happenstance Learning Theory in a post-secondary setting. National Career Development Association. </a:t>
            </a:r>
            <a:r>
              <a:rPr lang="en-US">
                <a:ea typeface="+mn-lt"/>
                <a:cs typeface="+mn-lt"/>
                <a:hlinkClick r:id="rId9"/>
              </a:rPr>
              <a:t>https://www.ncda.org/aws/NCDA/pt/sd/news_article/326778/_PARENT/CC_layout_details/false</a:t>
            </a:r>
            <a:endParaRPr lang="en-US">
              <a:ea typeface="+mn-lt"/>
              <a:cs typeface="+mn-lt"/>
            </a:endParaRPr>
          </a:p>
          <a:p>
            <a:pPr>
              <a:buNone/>
            </a:pPr>
            <a:r>
              <a:rPr lang="en-US">
                <a:ea typeface="+mn-lt"/>
                <a:cs typeface="+mn-lt"/>
              </a:rPr>
              <a:t>McMahon, M., &amp; Arthur, N. (2018). Career development theory. </a:t>
            </a:r>
            <a:r>
              <a:rPr lang="en-US" i="1">
                <a:ea typeface="+mn-lt"/>
                <a:cs typeface="+mn-lt"/>
              </a:rPr>
              <a:t>Contemporary Theories of Career Development</a:t>
            </a:r>
            <a:r>
              <a:rPr lang="en-US">
                <a:ea typeface="+mn-lt"/>
                <a:cs typeface="+mn-lt"/>
              </a:rPr>
              <a:t>, 3-19. </a:t>
            </a:r>
            <a:r>
              <a:rPr lang="en-US">
                <a:ea typeface="+mn-lt"/>
                <a:cs typeface="+mn-lt"/>
                <a:hlinkClick r:id="rId10"/>
              </a:rPr>
              <a:t>https://doi.org/10.4324/9781315276175-2</a:t>
            </a:r>
            <a:endParaRPr lang="en-US"/>
          </a:p>
          <a:p>
            <a:pPr marL="0" indent="0">
              <a:buNone/>
            </a:pPr>
            <a:endParaRPr lang="en-US">
              <a:cs typeface="Calibri"/>
            </a:endParaRPr>
          </a:p>
        </p:txBody>
      </p:sp>
    </p:spTree>
    <p:extLst>
      <p:ext uri="{BB962C8B-B14F-4D97-AF65-F5344CB8AC3E}">
        <p14:creationId xmlns:p14="http://schemas.microsoft.com/office/powerpoint/2010/main" val="685545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F8D74C0C8DC8D49A4A7E732F0257DD2" ma:contentTypeVersion="4" ma:contentTypeDescription="Create a new document." ma:contentTypeScope="" ma:versionID="215d7d32e004eaa5cde1b1ee1337ce13">
  <xsd:schema xmlns:xsd="http://www.w3.org/2001/XMLSchema" xmlns:xs="http://www.w3.org/2001/XMLSchema" xmlns:p="http://schemas.microsoft.com/office/2006/metadata/properties" xmlns:ns2="2d664d6d-08e7-4041-9a51-f5c0847d455e" xmlns:ns3="2074342e-571a-4557-83d3-47eb39f216c8" targetNamespace="http://schemas.microsoft.com/office/2006/metadata/properties" ma:root="true" ma:fieldsID="bd170ad115d20e9c9dc9476fcd8d094d" ns2:_="" ns3:_="">
    <xsd:import namespace="2d664d6d-08e7-4041-9a51-f5c0847d455e"/>
    <xsd:import namespace="2074342e-571a-4557-83d3-47eb39f216c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664d6d-08e7-4041-9a51-f5c0847d45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74342e-571a-4557-83d3-47eb39f216c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95020F6-386E-428E-87D3-2A1949449930}">
  <ds:schemaRefs>
    <ds:schemaRef ds:uri="http://schemas.microsoft.com/sharepoint/v3/contenttype/forms"/>
  </ds:schemaRefs>
</ds:datastoreItem>
</file>

<file path=customXml/itemProps2.xml><?xml version="1.0" encoding="utf-8"?>
<ds:datastoreItem xmlns:ds="http://schemas.openxmlformats.org/officeDocument/2006/customXml" ds:itemID="{46A49381-07D3-4F09-A1C9-B1D414FE8E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664d6d-08e7-4041-9a51-f5c0847d455e"/>
    <ds:schemaRef ds:uri="2074342e-571a-4557-83d3-47eb39f216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3693E0-5F4B-4182-B9F7-95CDDE04C708}">
  <ds:schemaRef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http://schemas.microsoft.com/office/2006/documentManagement/types"/>
    <ds:schemaRef ds:uri="2074342e-571a-4557-83d3-47eb39f216c8"/>
    <ds:schemaRef ds:uri="http://www.w3.org/XML/1998/namespace"/>
    <ds:schemaRef ds:uri="2d664d6d-08e7-4041-9a51-f5c0847d455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2838</Words>
  <Application>Microsoft Office PowerPoint</Application>
  <PresentationFormat>Widescreen</PresentationFormat>
  <Paragraphs>235</Paragraphs>
  <Slides>18</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Verdana</vt:lpstr>
      <vt:lpstr>Wingdings</vt:lpstr>
      <vt:lpstr>office theme</vt:lpstr>
      <vt:lpstr>Krumboltz's Career Theories</vt:lpstr>
      <vt:lpstr>Krumboltz's Career Theory</vt:lpstr>
      <vt:lpstr>PowerPoint Presentation</vt:lpstr>
      <vt:lpstr>Social Learning Theory of Career Decision Making Categories of Influencers (Part One)</vt:lpstr>
      <vt:lpstr>Social Learning Theory of Career Decision Making Categories of Influencers (Part Two)</vt:lpstr>
      <vt:lpstr>Learning Experiences</vt:lpstr>
      <vt:lpstr>Outcomes for our Learning Experiences</vt:lpstr>
      <vt:lpstr>Learning Theory of Career Counseling (LTCC)  As counselors we help clients to:</vt:lpstr>
      <vt:lpstr>Learning Theory of Career Counseling (LTCC)  As counselors we help clients to:</vt:lpstr>
      <vt:lpstr>Learning Theory of Career Counseling (LTCC)  As counselors we help clients to:</vt:lpstr>
      <vt:lpstr>Learning Theory of Career Counseling (LTCC)  As counselors we help clients to:</vt:lpstr>
      <vt:lpstr>Learning Theory of Career Counseling (LTCC)  As counselors we help clients to:</vt:lpstr>
      <vt:lpstr>Application &amp; Interventions</vt:lpstr>
      <vt:lpstr>Happenstance Learning Theory - 2009 All of the first two theories…Plus</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Rhoads, Erica Lee</cp:lastModifiedBy>
  <cp:revision>2</cp:revision>
  <dcterms:created xsi:type="dcterms:W3CDTF">2022-09-20T18:37:48Z</dcterms:created>
  <dcterms:modified xsi:type="dcterms:W3CDTF">2022-10-04T23:27:52Z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0x010100DF8D74C0C8DC8D49A4A7E732F0257DD2</vt:lpwstr>
  </property>
</Properties>
</file>