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0"/>
  </p:notesMasterIdLst>
  <p:sldIdLst>
    <p:sldId id="256" r:id="rId5"/>
    <p:sldId id="257" r:id="rId6"/>
    <p:sldId id="258" r:id="rId7"/>
    <p:sldId id="261" r:id="rId8"/>
    <p:sldId id="262" r:id="rId9"/>
    <p:sldId id="263" r:id="rId10"/>
    <p:sldId id="264" r:id="rId11"/>
    <p:sldId id="265" r:id="rId12"/>
    <p:sldId id="285" r:id="rId13"/>
    <p:sldId id="267" r:id="rId14"/>
    <p:sldId id="286" r:id="rId15"/>
    <p:sldId id="269" r:id="rId16"/>
    <p:sldId id="287" r:id="rId17"/>
    <p:sldId id="272" r:id="rId18"/>
    <p:sldId id="273" r:id="rId19"/>
    <p:sldId id="274" r:id="rId20"/>
    <p:sldId id="275" r:id="rId21"/>
    <p:sldId id="290" r:id="rId22"/>
    <p:sldId id="276" r:id="rId23"/>
    <p:sldId id="277" r:id="rId24"/>
    <p:sldId id="278" r:id="rId25"/>
    <p:sldId id="289" r:id="rId26"/>
    <p:sldId id="271" r:id="rId27"/>
    <p:sldId id="279" r:id="rId28"/>
    <p:sldId id="280" r:id="rId29"/>
  </p:sldIdLst>
  <p:sldSz cx="18288000" cy="10287000"/>
  <p:notesSz cx="6858000" cy="9144000"/>
  <p:embeddedFontLst>
    <p:embeddedFont>
      <p:font typeface="DM Sans" pitchFamily="2" charset="0"/>
      <p:regular r:id="rId31"/>
      <p:bold r:id="rId32"/>
      <p:italic r:id="rId33"/>
      <p:boldItalic r:id="rId34"/>
    </p:embeddedFont>
    <p:embeddedFont>
      <p:font typeface="DM Sans Bold" pitchFamily="2" charset="0"/>
      <p:regular r:id="rId35"/>
      <p:bold r:id="rId36"/>
    </p:embeddedFont>
    <p:embeddedFont>
      <p:font typeface="Meiryo" panose="020B0604030504040204" pitchFamily="34" charset="-128"/>
      <p:regular r:id="rId37"/>
      <p:bold r:id="rId38"/>
      <p:italic r:id="rId39"/>
      <p:boldItalic r:id="rId40"/>
    </p:embeddedFont>
    <p:embeddedFont>
      <p:font typeface="Sabon Next LT" panose="02000500000000000000" pitchFamily="2" charset="0"/>
      <p:regular r:id="rId41"/>
      <p:bold r:id="rId42"/>
      <p:italic r:id="rId43"/>
      <p:boldItalic r:id="rId44"/>
    </p:embeddedFont>
    <p:embeddedFont>
      <p:font typeface="Stadio Now Text" panose="020B0604020202020204" charset="0"/>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3A5649-BB4C-E71B-8A43-0D87B2AD6827}" name="Rhoads, Erica (Ctr for Counseling &amp; Family Studies)" initials="RS" userId="S::erhoads@liberty.edu::bad13109-3e85-4e75-9bfa-824e52fb8fc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2CFB7"/>
    <a:srgbClr val="708B6A"/>
    <a:srgbClr val="718C6B"/>
    <a:srgbClr val="9FC3A3"/>
    <a:srgbClr val="5088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82990A-B936-47EB-9A1F-BE1086C87C1C}" v="540" dt="2024-09-28T23:24:53.741"/>
    <p1510:client id="{22B4A745-413F-4772-A6B6-CA2D7D2D6340}" v="79" dt="2024-09-29T00:25:04.429"/>
    <p1510:client id="{953A3C7F-E72E-0845-92D7-441E8ABE4DE4}" v="1642" dt="2024-09-29T00:20:04.227"/>
    <p1510:client id="{BFDDC461-DEBB-4936-BF29-43C0EB43929C}" v="16" dt="2024-09-28T23:37:57.213"/>
    <p1510:client id="{DAFD2D0F-17CB-4888-8535-B89BCB2B4D8F}" v="38" dt="2024-09-29T01:37:54.644"/>
    <p1510:client id="{F8D36C58-DBC2-2046-8B62-1A8C72E3F6B0}" v="1" dt="2024-09-29T01:32:44.4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9.fntdata"/><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openxmlformats.org/officeDocument/2006/relationships/font" Target="fonts/font1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theme" Target="theme/theme1.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18A98A-F3C6-460A-AF20-554CBFFC10B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8F31A5A-8CA7-4500-8CEE-7B3091544F5B}">
      <dgm:prSet/>
      <dgm:spPr/>
      <dgm:t>
        <a:bodyPr/>
        <a:lstStyle/>
        <a:p>
          <a:r>
            <a:rPr lang="en-US"/>
            <a:t>Objectives: </a:t>
          </a:r>
        </a:p>
      </dgm:t>
    </dgm:pt>
    <dgm:pt modelId="{3F028225-323A-4780-8F64-A427DB392ECD}" type="parTrans" cxnId="{62E6047B-5E78-4315-ACEF-9D8DC7AC6E3B}">
      <dgm:prSet/>
      <dgm:spPr/>
      <dgm:t>
        <a:bodyPr/>
        <a:lstStyle/>
        <a:p>
          <a:endParaRPr lang="en-US"/>
        </a:p>
      </dgm:t>
    </dgm:pt>
    <dgm:pt modelId="{5378B602-AE25-403E-93EF-F70350D17507}" type="sibTrans" cxnId="{62E6047B-5E78-4315-ACEF-9D8DC7AC6E3B}">
      <dgm:prSet/>
      <dgm:spPr/>
      <dgm:t>
        <a:bodyPr/>
        <a:lstStyle/>
        <a:p>
          <a:endParaRPr lang="en-US"/>
        </a:p>
      </dgm:t>
    </dgm:pt>
    <dgm:pt modelId="{913107ED-9850-4120-A0F6-1E6763EC6602}">
      <dgm:prSet/>
      <dgm:spPr/>
      <dgm:t>
        <a:bodyPr/>
        <a:lstStyle/>
        <a:p>
          <a:r>
            <a:rPr lang="en-US"/>
            <a:t>Identify </a:t>
          </a:r>
        </a:p>
      </dgm:t>
    </dgm:pt>
    <dgm:pt modelId="{6236C497-D965-43F7-8A18-14BDC801D0A9}" type="parTrans" cxnId="{24499070-AD38-4F74-8543-F251EEF73FB3}">
      <dgm:prSet/>
      <dgm:spPr/>
      <dgm:t>
        <a:bodyPr/>
        <a:lstStyle/>
        <a:p>
          <a:endParaRPr lang="en-US"/>
        </a:p>
      </dgm:t>
    </dgm:pt>
    <dgm:pt modelId="{E365A1A5-ADA7-406B-B407-CCEFA731A19F}" type="sibTrans" cxnId="{24499070-AD38-4F74-8543-F251EEF73FB3}">
      <dgm:prSet/>
      <dgm:spPr/>
      <dgm:t>
        <a:bodyPr/>
        <a:lstStyle/>
        <a:p>
          <a:endParaRPr lang="en-US"/>
        </a:p>
      </dgm:t>
    </dgm:pt>
    <dgm:pt modelId="{D6135863-77F1-476F-B7FB-60AB348DC049}">
      <dgm:prSet/>
      <dgm:spPr/>
      <dgm:t>
        <a:bodyPr/>
        <a:lstStyle/>
        <a:p>
          <a:pPr rtl="0"/>
          <a:r>
            <a:rPr lang="en-US"/>
            <a:t>Practice </a:t>
          </a:r>
          <a:endParaRPr lang="en-US">
            <a:latin typeface="Calibri"/>
          </a:endParaRPr>
        </a:p>
      </dgm:t>
    </dgm:pt>
    <dgm:pt modelId="{2C3BFFE3-D645-40A0-B830-0931427B1CB6}" type="parTrans" cxnId="{C8DCAB04-8E86-45C9-B3D8-AFA6BE5ACBB8}">
      <dgm:prSet/>
      <dgm:spPr/>
      <dgm:t>
        <a:bodyPr/>
        <a:lstStyle/>
        <a:p>
          <a:endParaRPr lang="en-US"/>
        </a:p>
      </dgm:t>
    </dgm:pt>
    <dgm:pt modelId="{AF9E4E8F-2761-42D9-8FE1-A3BA61AE16BE}" type="sibTrans" cxnId="{C8DCAB04-8E86-45C9-B3D8-AFA6BE5ACBB8}">
      <dgm:prSet/>
      <dgm:spPr/>
      <dgm:t>
        <a:bodyPr/>
        <a:lstStyle/>
        <a:p>
          <a:endParaRPr lang="en-US"/>
        </a:p>
      </dgm:t>
    </dgm:pt>
    <dgm:pt modelId="{2DBC6A6D-DA6E-432D-A45C-B065F9792F58}">
      <dgm:prSet phldr="0"/>
      <dgm:spPr/>
      <dgm:t>
        <a:bodyPr/>
        <a:lstStyle/>
        <a:p>
          <a:r>
            <a:rPr lang="en-US"/>
            <a:t>Develop </a:t>
          </a:r>
        </a:p>
      </dgm:t>
    </dgm:pt>
    <dgm:pt modelId="{E1565512-7451-4F5C-9065-CF7F7097D56F}" type="parTrans" cxnId="{333EF2C9-ABC4-4D4F-BE73-BCDDB7151C83}">
      <dgm:prSet/>
      <dgm:spPr/>
    </dgm:pt>
    <dgm:pt modelId="{AEAEC40F-0F0F-49FF-AAFA-325B4FA14B66}" type="sibTrans" cxnId="{333EF2C9-ABC4-4D4F-BE73-BCDDB7151C83}">
      <dgm:prSet/>
      <dgm:spPr/>
    </dgm:pt>
    <dgm:pt modelId="{0860DE5D-FA2C-419C-89C0-A6D78D994D51}" type="pres">
      <dgm:prSet presAssocID="{4E18A98A-F3C6-460A-AF20-554CBFFC10B9}" presName="vert0" presStyleCnt="0">
        <dgm:presLayoutVars>
          <dgm:dir/>
          <dgm:animOne val="branch"/>
          <dgm:animLvl val="lvl"/>
        </dgm:presLayoutVars>
      </dgm:prSet>
      <dgm:spPr/>
    </dgm:pt>
    <dgm:pt modelId="{7C571810-705E-424E-A55A-A716583EBB8D}" type="pres">
      <dgm:prSet presAssocID="{38F31A5A-8CA7-4500-8CEE-7B3091544F5B}" presName="thickLine" presStyleLbl="alignNode1" presStyleIdx="0" presStyleCnt="1"/>
      <dgm:spPr/>
    </dgm:pt>
    <dgm:pt modelId="{D12AB113-094B-41F4-BDE8-C5020D344C55}" type="pres">
      <dgm:prSet presAssocID="{38F31A5A-8CA7-4500-8CEE-7B3091544F5B}" presName="horz1" presStyleCnt="0"/>
      <dgm:spPr/>
    </dgm:pt>
    <dgm:pt modelId="{7DDA5A93-0B8F-4F8E-8736-220F48A2632A}" type="pres">
      <dgm:prSet presAssocID="{38F31A5A-8CA7-4500-8CEE-7B3091544F5B}" presName="tx1" presStyleLbl="revTx" presStyleIdx="0" presStyleCnt="4"/>
      <dgm:spPr/>
    </dgm:pt>
    <dgm:pt modelId="{EBF7DB0F-D372-41AC-B0D3-82EA6AB6D30B}" type="pres">
      <dgm:prSet presAssocID="{38F31A5A-8CA7-4500-8CEE-7B3091544F5B}" presName="vert1" presStyleCnt="0"/>
      <dgm:spPr/>
    </dgm:pt>
    <dgm:pt modelId="{A43F6BB0-5934-4B6D-AE5C-5641EAA4F142}" type="pres">
      <dgm:prSet presAssocID="{913107ED-9850-4120-A0F6-1E6763EC6602}" presName="vertSpace2a" presStyleCnt="0"/>
      <dgm:spPr/>
    </dgm:pt>
    <dgm:pt modelId="{002C8610-E9ED-4AB4-A6EE-2037A9E18EBF}" type="pres">
      <dgm:prSet presAssocID="{913107ED-9850-4120-A0F6-1E6763EC6602}" presName="horz2" presStyleCnt="0"/>
      <dgm:spPr/>
    </dgm:pt>
    <dgm:pt modelId="{53F3DEEA-77CA-477F-BB82-4C157672A761}" type="pres">
      <dgm:prSet presAssocID="{913107ED-9850-4120-A0F6-1E6763EC6602}" presName="horzSpace2" presStyleCnt="0"/>
      <dgm:spPr/>
    </dgm:pt>
    <dgm:pt modelId="{13361E23-9607-4220-80DE-941A3ED1DD57}" type="pres">
      <dgm:prSet presAssocID="{913107ED-9850-4120-A0F6-1E6763EC6602}" presName="tx2" presStyleLbl="revTx" presStyleIdx="1" presStyleCnt="4"/>
      <dgm:spPr/>
    </dgm:pt>
    <dgm:pt modelId="{9EDEB31C-3AEA-4AF6-A00F-9DE7E1056CAD}" type="pres">
      <dgm:prSet presAssocID="{913107ED-9850-4120-A0F6-1E6763EC6602}" presName="vert2" presStyleCnt="0"/>
      <dgm:spPr/>
    </dgm:pt>
    <dgm:pt modelId="{B20C1A5A-F1AA-45DE-AA67-881C59B53EC4}" type="pres">
      <dgm:prSet presAssocID="{913107ED-9850-4120-A0F6-1E6763EC6602}" presName="thinLine2b" presStyleLbl="callout" presStyleIdx="0" presStyleCnt="3"/>
      <dgm:spPr/>
    </dgm:pt>
    <dgm:pt modelId="{C7C34D8C-6C21-4CDA-8D29-95BAD07C3531}" type="pres">
      <dgm:prSet presAssocID="{913107ED-9850-4120-A0F6-1E6763EC6602}" presName="vertSpace2b" presStyleCnt="0"/>
      <dgm:spPr/>
    </dgm:pt>
    <dgm:pt modelId="{B26EB020-0767-45B9-83D3-794B9EE1821C}" type="pres">
      <dgm:prSet presAssocID="{D6135863-77F1-476F-B7FB-60AB348DC049}" presName="horz2" presStyleCnt="0"/>
      <dgm:spPr/>
    </dgm:pt>
    <dgm:pt modelId="{BBD069D2-B743-4C8B-B193-30B268BBBE5F}" type="pres">
      <dgm:prSet presAssocID="{D6135863-77F1-476F-B7FB-60AB348DC049}" presName="horzSpace2" presStyleCnt="0"/>
      <dgm:spPr/>
    </dgm:pt>
    <dgm:pt modelId="{773B5EF0-E834-4431-A31B-1A569FCC4758}" type="pres">
      <dgm:prSet presAssocID="{D6135863-77F1-476F-B7FB-60AB348DC049}" presName="tx2" presStyleLbl="revTx" presStyleIdx="2" presStyleCnt="4"/>
      <dgm:spPr/>
    </dgm:pt>
    <dgm:pt modelId="{3C9046ED-98C8-4C55-B920-4E9E643F4F12}" type="pres">
      <dgm:prSet presAssocID="{D6135863-77F1-476F-B7FB-60AB348DC049}" presName="vert2" presStyleCnt="0"/>
      <dgm:spPr/>
    </dgm:pt>
    <dgm:pt modelId="{A224EEFC-EF4D-4595-9C2E-2BDB412A7F60}" type="pres">
      <dgm:prSet presAssocID="{D6135863-77F1-476F-B7FB-60AB348DC049}" presName="thinLine2b" presStyleLbl="callout" presStyleIdx="1" presStyleCnt="3"/>
      <dgm:spPr/>
    </dgm:pt>
    <dgm:pt modelId="{5A29AF0B-9A00-4245-A327-4644BCC0ECA6}" type="pres">
      <dgm:prSet presAssocID="{D6135863-77F1-476F-B7FB-60AB348DC049}" presName="vertSpace2b" presStyleCnt="0"/>
      <dgm:spPr/>
    </dgm:pt>
    <dgm:pt modelId="{A856B649-B6B7-4250-A08E-02B796494529}" type="pres">
      <dgm:prSet presAssocID="{2DBC6A6D-DA6E-432D-A45C-B065F9792F58}" presName="horz2" presStyleCnt="0"/>
      <dgm:spPr/>
    </dgm:pt>
    <dgm:pt modelId="{50769A64-0D93-4AF3-89F5-AA2A2332C122}" type="pres">
      <dgm:prSet presAssocID="{2DBC6A6D-DA6E-432D-A45C-B065F9792F58}" presName="horzSpace2" presStyleCnt="0"/>
      <dgm:spPr/>
    </dgm:pt>
    <dgm:pt modelId="{2000EC37-A20F-431B-AA81-D86AEB679014}" type="pres">
      <dgm:prSet presAssocID="{2DBC6A6D-DA6E-432D-A45C-B065F9792F58}" presName="tx2" presStyleLbl="revTx" presStyleIdx="3" presStyleCnt="4"/>
      <dgm:spPr/>
    </dgm:pt>
    <dgm:pt modelId="{57ACA268-61CE-4756-B34E-1E5200BAAA96}" type="pres">
      <dgm:prSet presAssocID="{2DBC6A6D-DA6E-432D-A45C-B065F9792F58}" presName="vert2" presStyleCnt="0"/>
      <dgm:spPr/>
    </dgm:pt>
    <dgm:pt modelId="{4377BF04-7CBC-4C5F-86AD-B161A9A2F6A3}" type="pres">
      <dgm:prSet presAssocID="{2DBC6A6D-DA6E-432D-A45C-B065F9792F58}" presName="thinLine2b" presStyleLbl="callout" presStyleIdx="2" presStyleCnt="3"/>
      <dgm:spPr/>
    </dgm:pt>
    <dgm:pt modelId="{1FC25F19-DFE4-4EFF-AB64-6375AA727185}" type="pres">
      <dgm:prSet presAssocID="{2DBC6A6D-DA6E-432D-A45C-B065F9792F58}" presName="vertSpace2b" presStyleCnt="0"/>
      <dgm:spPr/>
    </dgm:pt>
  </dgm:ptLst>
  <dgm:cxnLst>
    <dgm:cxn modelId="{C8DCAB04-8E86-45C9-B3D8-AFA6BE5ACBB8}" srcId="{38F31A5A-8CA7-4500-8CEE-7B3091544F5B}" destId="{D6135863-77F1-476F-B7FB-60AB348DC049}" srcOrd="1" destOrd="0" parTransId="{2C3BFFE3-D645-40A0-B830-0931427B1CB6}" sibTransId="{AF9E4E8F-2761-42D9-8FE1-A3BA61AE16BE}"/>
    <dgm:cxn modelId="{DA83BA0D-982D-4071-A587-9B35F1C81146}" type="presOf" srcId="{913107ED-9850-4120-A0F6-1E6763EC6602}" destId="{13361E23-9607-4220-80DE-941A3ED1DD57}" srcOrd="0" destOrd="0" presId="urn:microsoft.com/office/officeart/2008/layout/LinedList"/>
    <dgm:cxn modelId="{2D8ED642-9784-4DE0-993A-A44BFDD4435B}" type="presOf" srcId="{38F31A5A-8CA7-4500-8CEE-7B3091544F5B}" destId="{7DDA5A93-0B8F-4F8E-8736-220F48A2632A}" srcOrd="0" destOrd="0" presId="urn:microsoft.com/office/officeart/2008/layout/LinedList"/>
    <dgm:cxn modelId="{24499070-AD38-4F74-8543-F251EEF73FB3}" srcId="{38F31A5A-8CA7-4500-8CEE-7B3091544F5B}" destId="{913107ED-9850-4120-A0F6-1E6763EC6602}" srcOrd="0" destOrd="0" parTransId="{6236C497-D965-43F7-8A18-14BDC801D0A9}" sibTransId="{E365A1A5-ADA7-406B-B407-CCEFA731A19F}"/>
    <dgm:cxn modelId="{62E6047B-5E78-4315-ACEF-9D8DC7AC6E3B}" srcId="{4E18A98A-F3C6-460A-AF20-554CBFFC10B9}" destId="{38F31A5A-8CA7-4500-8CEE-7B3091544F5B}" srcOrd="0" destOrd="0" parTransId="{3F028225-323A-4780-8F64-A427DB392ECD}" sibTransId="{5378B602-AE25-403E-93EF-F70350D17507}"/>
    <dgm:cxn modelId="{B4157981-BE90-47B2-ABFA-93681A1C71CB}" type="presOf" srcId="{D6135863-77F1-476F-B7FB-60AB348DC049}" destId="{773B5EF0-E834-4431-A31B-1A569FCC4758}" srcOrd="0" destOrd="0" presId="urn:microsoft.com/office/officeart/2008/layout/LinedList"/>
    <dgm:cxn modelId="{D5ABA893-B1A8-4DB4-BEDB-85284C57948A}" type="presOf" srcId="{4E18A98A-F3C6-460A-AF20-554CBFFC10B9}" destId="{0860DE5D-FA2C-419C-89C0-A6D78D994D51}" srcOrd="0" destOrd="0" presId="urn:microsoft.com/office/officeart/2008/layout/LinedList"/>
    <dgm:cxn modelId="{D2301BBA-B8EF-4CC2-8110-9795D272AC8E}" type="presOf" srcId="{2DBC6A6D-DA6E-432D-A45C-B065F9792F58}" destId="{2000EC37-A20F-431B-AA81-D86AEB679014}" srcOrd="0" destOrd="0" presId="urn:microsoft.com/office/officeart/2008/layout/LinedList"/>
    <dgm:cxn modelId="{333EF2C9-ABC4-4D4F-BE73-BCDDB7151C83}" srcId="{38F31A5A-8CA7-4500-8CEE-7B3091544F5B}" destId="{2DBC6A6D-DA6E-432D-A45C-B065F9792F58}" srcOrd="2" destOrd="0" parTransId="{E1565512-7451-4F5C-9065-CF7F7097D56F}" sibTransId="{AEAEC40F-0F0F-49FF-AAFA-325B4FA14B66}"/>
    <dgm:cxn modelId="{E15BA21D-0426-46CF-A8E2-5F3A28E4254E}" type="presParOf" srcId="{0860DE5D-FA2C-419C-89C0-A6D78D994D51}" destId="{7C571810-705E-424E-A55A-A716583EBB8D}" srcOrd="0" destOrd="0" presId="urn:microsoft.com/office/officeart/2008/layout/LinedList"/>
    <dgm:cxn modelId="{F2189E54-FA45-4C1F-BBBE-79BBA7171BDB}" type="presParOf" srcId="{0860DE5D-FA2C-419C-89C0-A6D78D994D51}" destId="{D12AB113-094B-41F4-BDE8-C5020D344C55}" srcOrd="1" destOrd="0" presId="urn:microsoft.com/office/officeart/2008/layout/LinedList"/>
    <dgm:cxn modelId="{4D199870-77FC-4313-B67D-331230C5A55D}" type="presParOf" srcId="{D12AB113-094B-41F4-BDE8-C5020D344C55}" destId="{7DDA5A93-0B8F-4F8E-8736-220F48A2632A}" srcOrd="0" destOrd="0" presId="urn:microsoft.com/office/officeart/2008/layout/LinedList"/>
    <dgm:cxn modelId="{896D7819-4B09-4DF7-BE49-A1BDB4846C7E}" type="presParOf" srcId="{D12AB113-094B-41F4-BDE8-C5020D344C55}" destId="{EBF7DB0F-D372-41AC-B0D3-82EA6AB6D30B}" srcOrd="1" destOrd="0" presId="urn:microsoft.com/office/officeart/2008/layout/LinedList"/>
    <dgm:cxn modelId="{4BA2961F-8646-416E-BF03-C9AE7E9A6AFF}" type="presParOf" srcId="{EBF7DB0F-D372-41AC-B0D3-82EA6AB6D30B}" destId="{A43F6BB0-5934-4B6D-AE5C-5641EAA4F142}" srcOrd="0" destOrd="0" presId="urn:microsoft.com/office/officeart/2008/layout/LinedList"/>
    <dgm:cxn modelId="{6811E867-18E7-4FF8-8711-B5FF88BB461D}" type="presParOf" srcId="{EBF7DB0F-D372-41AC-B0D3-82EA6AB6D30B}" destId="{002C8610-E9ED-4AB4-A6EE-2037A9E18EBF}" srcOrd="1" destOrd="0" presId="urn:microsoft.com/office/officeart/2008/layout/LinedList"/>
    <dgm:cxn modelId="{9450219F-F681-4148-85E8-249831BC310E}" type="presParOf" srcId="{002C8610-E9ED-4AB4-A6EE-2037A9E18EBF}" destId="{53F3DEEA-77CA-477F-BB82-4C157672A761}" srcOrd="0" destOrd="0" presId="urn:microsoft.com/office/officeart/2008/layout/LinedList"/>
    <dgm:cxn modelId="{EBB3312A-2FD4-47FA-AC2E-69CFC7B952C9}" type="presParOf" srcId="{002C8610-E9ED-4AB4-A6EE-2037A9E18EBF}" destId="{13361E23-9607-4220-80DE-941A3ED1DD57}" srcOrd="1" destOrd="0" presId="urn:microsoft.com/office/officeart/2008/layout/LinedList"/>
    <dgm:cxn modelId="{EFB88884-3EE3-4CDC-9EA4-A649955EE0CD}" type="presParOf" srcId="{002C8610-E9ED-4AB4-A6EE-2037A9E18EBF}" destId="{9EDEB31C-3AEA-4AF6-A00F-9DE7E1056CAD}" srcOrd="2" destOrd="0" presId="urn:microsoft.com/office/officeart/2008/layout/LinedList"/>
    <dgm:cxn modelId="{ABC56213-52DA-4619-AC7A-0C4CD6238CD0}" type="presParOf" srcId="{EBF7DB0F-D372-41AC-B0D3-82EA6AB6D30B}" destId="{B20C1A5A-F1AA-45DE-AA67-881C59B53EC4}" srcOrd="2" destOrd="0" presId="urn:microsoft.com/office/officeart/2008/layout/LinedList"/>
    <dgm:cxn modelId="{F28A69C8-87C9-4818-90F1-6FE0EF4114B5}" type="presParOf" srcId="{EBF7DB0F-D372-41AC-B0D3-82EA6AB6D30B}" destId="{C7C34D8C-6C21-4CDA-8D29-95BAD07C3531}" srcOrd="3" destOrd="0" presId="urn:microsoft.com/office/officeart/2008/layout/LinedList"/>
    <dgm:cxn modelId="{00AC9769-D244-4C0F-A219-FC2AC4A8E364}" type="presParOf" srcId="{EBF7DB0F-D372-41AC-B0D3-82EA6AB6D30B}" destId="{B26EB020-0767-45B9-83D3-794B9EE1821C}" srcOrd="4" destOrd="0" presId="urn:microsoft.com/office/officeart/2008/layout/LinedList"/>
    <dgm:cxn modelId="{A7056B55-F042-4C89-9BF6-4C4B43D757F7}" type="presParOf" srcId="{B26EB020-0767-45B9-83D3-794B9EE1821C}" destId="{BBD069D2-B743-4C8B-B193-30B268BBBE5F}" srcOrd="0" destOrd="0" presId="urn:microsoft.com/office/officeart/2008/layout/LinedList"/>
    <dgm:cxn modelId="{393C966A-7516-4983-BD4F-08CFDF6FBA86}" type="presParOf" srcId="{B26EB020-0767-45B9-83D3-794B9EE1821C}" destId="{773B5EF0-E834-4431-A31B-1A569FCC4758}" srcOrd="1" destOrd="0" presId="urn:microsoft.com/office/officeart/2008/layout/LinedList"/>
    <dgm:cxn modelId="{3FDE8696-29D0-4374-BC1B-DD49EDAAA3FB}" type="presParOf" srcId="{B26EB020-0767-45B9-83D3-794B9EE1821C}" destId="{3C9046ED-98C8-4C55-B920-4E9E643F4F12}" srcOrd="2" destOrd="0" presId="urn:microsoft.com/office/officeart/2008/layout/LinedList"/>
    <dgm:cxn modelId="{7152F65F-0A65-4CB1-A63D-0B4EF9D3F7FF}" type="presParOf" srcId="{EBF7DB0F-D372-41AC-B0D3-82EA6AB6D30B}" destId="{A224EEFC-EF4D-4595-9C2E-2BDB412A7F60}" srcOrd="5" destOrd="0" presId="urn:microsoft.com/office/officeart/2008/layout/LinedList"/>
    <dgm:cxn modelId="{2A43E87A-87F6-4A3F-9D54-6ADF83E65F7D}" type="presParOf" srcId="{EBF7DB0F-D372-41AC-B0D3-82EA6AB6D30B}" destId="{5A29AF0B-9A00-4245-A327-4644BCC0ECA6}" srcOrd="6" destOrd="0" presId="urn:microsoft.com/office/officeart/2008/layout/LinedList"/>
    <dgm:cxn modelId="{8970DD09-5BF3-4DC1-9419-5570A23C87EB}" type="presParOf" srcId="{EBF7DB0F-D372-41AC-B0D3-82EA6AB6D30B}" destId="{A856B649-B6B7-4250-A08E-02B796494529}" srcOrd="7" destOrd="0" presId="urn:microsoft.com/office/officeart/2008/layout/LinedList"/>
    <dgm:cxn modelId="{C0A15421-E7B8-4B47-88C6-D5CDB8BACEC8}" type="presParOf" srcId="{A856B649-B6B7-4250-A08E-02B796494529}" destId="{50769A64-0D93-4AF3-89F5-AA2A2332C122}" srcOrd="0" destOrd="0" presId="urn:microsoft.com/office/officeart/2008/layout/LinedList"/>
    <dgm:cxn modelId="{CD2D59D0-9FB6-4400-ACED-637BE0A0EDB9}" type="presParOf" srcId="{A856B649-B6B7-4250-A08E-02B796494529}" destId="{2000EC37-A20F-431B-AA81-D86AEB679014}" srcOrd="1" destOrd="0" presId="urn:microsoft.com/office/officeart/2008/layout/LinedList"/>
    <dgm:cxn modelId="{D8DB777D-5A60-45F9-8B92-4A1D9512B7E5}" type="presParOf" srcId="{A856B649-B6B7-4250-A08E-02B796494529}" destId="{57ACA268-61CE-4756-B34E-1E5200BAAA96}" srcOrd="2" destOrd="0" presId="urn:microsoft.com/office/officeart/2008/layout/LinedList"/>
    <dgm:cxn modelId="{DABDE899-C87A-4D26-8DEE-7421C038F9A7}" type="presParOf" srcId="{EBF7DB0F-D372-41AC-B0D3-82EA6AB6D30B}" destId="{4377BF04-7CBC-4C5F-86AD-B161A9A2F6A3}" srcOrd="8" destOrd="0" presId="urn:microsoft.com/office/officeart/2008/layout/LinedList"/>
    <dgm:cxn modelId="{8CFCED1A-EBC7-4339-896A-8DA26A3D68BF}" type="presParOf" srcId="{EBF7DB0F-D372-41AC-B0D3-82EA6AB6D30B}" destId="{1FC25F19-DFE4-4EFF-AB64-6375AA727185}" srcOrd="9"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96D4A9-9BC3-49C3-A154-4C77ECC18123}" type="doc">
      <dgm:prSet loTypeId="urn:microsoft.com/office/officeart/2005/8/layout/cycle8" loCatId="cycle" qsTypeId="urn:microsoft.com/office/officeart/2005/8/quickstyle/simple1" qsCatId="simple" csTypeId="urn:microsoft.com/office/officeart/2005/8/colors/accent3_5" csCatId="accent3"/>
      <dgm:spPr/>
      <dgm:t>
        <a:bodyPr/>
        <a:lstStyle/>
        <a:p>
          <a:endParaRPr lang="en-US"/>
        </a:p>
      </dgm:t>
    </dgm:pt>
    <dgm:pt modelId="{F4111D31-AC78-4420-8F15-68E0593F7949}">
      <dgm:prSet/>
      <dgm:spPr/>
      <dgm:t>
        <a:bodyPr/>
        <a:lstStyle/>
        <a:p>
          <a:r>
            <a:rPr lang="en-US" b="1">
              <a:latin typeface="Sabon Next LT"/>
              <a:cs typeface="Sabon Next LT"/>
            </a:rPr>
            <a:t>FOCUS</a:t>
          </a:r>
        </a:p>
      </dgm:t>
    </dgm:pt>
    <dgm:pt modelId="{1DDF76A1-086F-459F-84A9-4437FA81E229}" type="parTrans" cxnId="{23519A35-5189-4509-893E-F9AD8815BA97}">
      <dgm:prSet/>
      <dgm:spPr/>
      <dgm:t>
        <a:bodyPr/>
        <a:lstStyle/>
        <a:p>
          <a:endParaRPr lang="en-US"/>
        </a:p>
      </dgm:t>
    </dgm:pt>
    <dgm:pt modelId="{FAF84A61-D31E-4CB8-8A81-46605DBDAE68}" type="sibTrans" cxnId="{23519A35-5189-4509-893E-F9AD8815BA97}">
      <dgm:prSet/>
      <dgm:spPr/>
      <dgm:t>
        <a:bodyPr/>
        <a:lstStyle/>
        <a:p>
          <a:endParaRPr lang="en-US"/>
        </a:p>
      </dgm:t>
    </dgm:pt>
    <dgm:pt modelId="{F1D6BC29-70E5-46A7-A7E5-C1AB0F3B9514}">
      <dgm:prSet/>
      <dgm:spPr/>
      <dgm:t>
        <a:bodyPr/>
        <a:lstStyle/>
        <a:p>
          <a:r>
            <a:rPr lang="en-US" b="1">
              <a:latin typeface="Sabon Next LT"/>
              <a:cs typeface="Sabon Next LT"/>
            </a:rPr>
            <a:t>PLAY</a:t>
          </a:r>
        </a:p>
      </dgm:t>
    </dgm:pt>
    <dgm:pt modelId="{35AC638E-FBAD-409F-9980-0794A9D1B73B}" type="parTrans" cxnId="{5F1D43CE-E9CE-43EF-9511-19BFF1F54061}">
      <dgm:prSet/>
      <dgm:spPr/>
      <dgm:t>
        <a:bodyPr/>
        <a:lstStyle/>
        <a:p>
          <a:endParaRPr lang="en-US"/>
        </a:p>
      </dgm:t>
    </dgm:pt>
    <dgm:pt modelId="{3AF8554E-D380-4F31-B3B6-EC69FF0D9368}" type="sibTrans" cxnId="{5F1D43CE-E9CE-43EF-9511-19BFF1F54061}">
      <dgm:prSet/>
      <dgm:spPr/>
      <dgm:t>
        <a:bodyPr/>
        <a:lstStyle/>
        <a:p>
          <a:endParaRPr lang="en-US"/>
        </a:p>
      </dgm:t>
    </dgm:pt>
    <dgm:pt modelId="{8B503BC1-60C7-4DCB-8FBD-198ECF7339CA}">
      <dgm:prSet/>
      <dgm:spPr/>
      <dgm:t>
        <a:bodyPr/>
        <a:lstStyle/>
        <a:p>
          <a:r>
            <a:rPr lang="en-US" b="1">
              <a:latin typeface="Sabon Next LT"/>
              <a:cs typeface="Sabon Next LT"/>
            </a:rPr>
            <a:t>CONNECTING</a:t>
          </a:r>
        </a:p>
      </dgm:t>
    </dgm:pt>
    <dgm:pt modelId="{44A525F0-3600-4697-929C-D0124BDD46DC}" type="parTrans" cxnId="{4F810E22-CA79-480E-870E-B4363EFF8B1A}">
      <dgm:prSet/>
      <dgm:spPr/>
      <dgm:t>
        <a:bodyPr/>
        <a:lstStyle/>
        <a:p>
          <a:endParaRPr lang="en-US"/>
        </a:p>
      </dgm:t>
    </dgm:pt>
    <dgm:pt modelId="{12AB87CB-BBCB-453C-8F43-9F9802ABCD3B}" type="sibTrans" cxnId="{4F810E22-CA79-480E-870E-B4363EFF8B1A}">
      <dgm:prSet/>
      <dgm:spPr/>
      <dgm:t>
        <a:bodyPr/>
        <a:lstStyle/>
        <a:p>
          <a:endParaRPr lang="en-US"/>
        </a:p>
      </dgm:t>
    </dgm:pt>
    <dgm:pt modelId="{E7DA6261-0091-4EDA-95F4-41712DCDB3E0}">
      <dgm:prSet/>
      <dgm:spPr/>
      <dgm:t>
        <a:bodyPr/>
        <a:lstStyle/>
        <a:p>
          <a:r>
            <a:rPr lang="en-US" b="1">
              <a:latin typeface="Sabon Next LT"/>
              <a:cs typeface="Sabon Next LT"/>
            </a:rPr>
            <a:t>PHYSICAL</a:t>
          </a:r>
        </a:p>
      </dgm:t>
    </dgm:pt>
    <dgm:pt modelId="{4DFF35EC-DD8B-4E2C-8635-20DD7423F84C}" type="parTrans" cxnId="{1544290C-4396-4E30-B0C4-7B338DD22A21}">
      <dgm:prSet/>
      <dgm:spPr/>
      <dgm:t>
        <a:bodyPr/>
        <a:lstStyle/>
        <a:p>
          <a:endParaRPr lang="en-US"/>
        </a:p>
      </dgm:t>
    </dgm:pt>
    <dgm:pt modelId="{AF13B22E-13C4-42F2-867D-84F970B4E3FE}" type="sibTrans" cxnId="{1544290C-4396-4E30-B0C4-7B338DD22A21}">
      <dgm:prSet/>
      <dgm:spPr/>
      <dgm:t>
        <a:bodyPr/>
        <a:lstStyle/>
        <a:p>
          <a:endParaRPr lang="en-US"/>
        </a:p>
      </dgm:t>
    </dgm:pt>
    <dgm:pt modelId="{35FC9BC4-5537-47BC-809B-D2705F29DC5F}">
      <dgm:prSet/>
      <dgm:spPr/>
      <dgm:t>
        <a:bodyPr/>
        <a:lstStyle/>
        <a:p>
          <a:r>
            <a:rPr lang="en-US" b="1">
              <a:latin typeface="Sabon Next LT"/>
              <a:cs typeface="Sabon Next LT"/>
            </a:rPr>
            <a:t>TIME IN</a:t>
          </a:r>
        </a:p>
      </dgm:t>
    </dgm:pt>
    <dgm:pt modelId="{BC801ECC-C6F8-4EA2-B3AF-C60FA68EC419}" type="parTrans" cxnId="{A38DD6F9-0212-4CDD-907F-4636DE8B5211}">
      <dgm:prSet/>
      <dgm:spPr/>
      <dgm:t>
        <a:bodyPr/>
        <a:lstStyle/>
        <a:p>
          <a:endParaRPr lang="en-US"/>
        </a:p>
      </dgm:t>
    </dgm:pt>
    <dgm:pt modelId="{ADB0616C-FEFB-455B-8A67-252740BECF2C}" type="sibTrans" cxnId="{A38DD6F9-0212-4CDD-907F-4636DE8B5211}">
      <dgm:prSet/>
      <dgm:spPr/>
      <dgm:t>
        <a:bodyPr/>
        <a:lstStyle/>
        <a:p>
          <a:endParaRPr lang="en-US"/>
        </a:p>
      </dgm:t>
    </dgm:pt>
    <dgm:pt modelId="{FFC45951-2765-486E-9AB7-6561F40BBF63}">
      <dgm:prSet/>
      <dgm:spPr/>
      <dgm:t>
        <a:bodyPr/>
        <a:lstStyle/>
        <a:p>
          <a:r>
            <a:rPr lang="en-US" b="1">
              <a:latin typeface="Sabon Next LT"/>
              <a:cs typeface="Sabon Next LT"/>
            </a:rPr>
            <a:t>DOWN TIME</a:t>
          </a:r>
        </a:p>
      </dgm:t>
    </dgm:pt>
    <dgm:pt modelId="{5AA57022-48EA-42A3-8BAD-3265A5E8C39C}" type="parTrans" cxnId="{71323A69-F527-47D8-8000-EE3F637B9378}">
      <dgm:prSet/>
      <dgm:spPr/>
      <dgm:t>
        <a:bodyPr/>
        <a:lstStyle/>
        <a:p>
          <a:endParaRPr lang="en-US"/>
        </a:p>
      </dgm:t>
    </dgm:pt>
    <dgm:pt modelId="{0F12D230-B0DC-47A1-94B1-00F09A3BB755}" type="sibTrans" cxnId="{71323A69-F527-47D8-8000-EE3F637B9378}">
      <dgm:prSet/>
      <dgm:spPr/>
      <dgm:t>
        <a:bodyPr/>
        <a:lstStyle/>
        <a:p>
          <a:endParaRPr lang="en-US"/>
        </a:p>
      </dgm:t>
    </dgm:pt>
    <dgm:pt modelId="{9FCB4F89-1F6F-4CEE-A4C3-076594ECDD58}">
      <dgm:prSet/>
      <dgm:spPr/>
      <dgm:t>
        <a:bodyPr/>
        <a:lstStyle/>
        <a:p>
          <a:r>
            <a:rPr lang="en-US" b="1">
              <a:latin typeface="Sabon Next LT"/>
              <a:cs typeface="Sabon Next LT"/>
            </a:rPr>
            <a:t>SLEEP TIME</a:t>
          </a:r>
        </a:p>
      </dgm:t>
    </dgm:pt>
    <dgm:pt modelId="{4FBB1C8E-0F13-4992-B4CF-A8044F65BEEB}" type="parTrans" cxnId="{C110EB46-319B-4ED3-AFB5-D7BB3471F0C6}">
      <dgm:prSet/>
      <dgm:spPr/>
      <dgm:t>
        <a:bodyPr/>
        <a:lstStyle/>
        <a:p>
          <a:endParaRPr lang="en-US"/>
        </a:p>
      </dgm:t>
    </dgm:pt>
    <dgm:pt modelId="{3B853697-4E72-4981-965E-448464C1C5BB}" type="sibTrans" cxnId="{C110EB46-319B-4ED3-AFB5-D7BB3471F0C6}">
      <dgm:prSet/>
      <dgm:spPr/>
      <dgm:t>
        <a:bodyPr/>
        <a:lstStyle/>
        <a:p>
          <a:endParaRPr lang="en-US"/>
        </a:p>
      </dgm:t>
    </dgm:pt>
    <dgm:pt modelId="{4513932D-F6C3-4CCA-A5BF-CC72DC102D93}" type="pres">
      <dgm:prSet presAssocID="{3B96D4A9-9BC3-49C3-A154-4C77ECC18123}" presName="compositeShape" presStyleCnt="0">
        <dgm:presLayoutVars>
          <dgm:chMax val="7"/>
          <dgm:dir/>
          <dgm:resizeHandles val="exact"/>
        </dgm:presLayoutVars>
      </dgm:prSet>
      <dgm:spPr/>
    </dgm:pt>
    <dgm:pt modelId="{100BB18C-78FB-4C13-99EA-B621569E5930}" type="pres">
      <dgm:prSet presAssocID="{3B96D4A9-9BC3-49C3-A154-4C77ECC18123}" presName="wedge1" presStyleLbl="node1" presStyleIdx="0" presStyleCnt="7"/>
      <dgm:spPr/>
    </dgm:pt>
    <dgm:pt modelId="{FFF994D2-6BFB-44E4-8547-334003E04B60}" type="pres">
      <dgm:prSet presAssocID="{3B96D4A9-9BC3-49C3-A154-4C77ECC18123}" presName="dummy1a" presStyleCnt="0"/>
      <dgm:spPr/>
    </dgm:pt>
    <dgm:pt modelId="{33DBE65F-8542-4995-A84B-29E47A38E67F}" type="pres">
      <dgm:prSet presAssocID="{3B96D4A9-9BC3-49C3-A154-4C77ECC18123}" presName="dummy1b" presStyleCnt="0"/>
      <dgm:spPr/>
    </dgm:pt>
    <dgm:pt modelId="{AED83DF4-FE87-4311-9645-9F69B1172303}" type="pres">
      <dgm:prSet presAssocID="{3B96D4A9-9BC3-49C3-A154-4C77ECC18123}" presName="wedge1Tx" presStyleLbl="node1" presStyleIdx="0" presStyleCnt="7">
        <dgm:presLayoutVars>
          <dgm:chMax val="0"/>
          <dgm:chPref val="0"/>
          <dgm:bulletEnabled val="1"/>
        </dgm:presLayoutVars>
      </dgm:prSet>
      <dgm:spPr/>
    </dgm:pt>
    <dgm:pt modelId="{707AC81B-18A1-4307-9CFC-719E57E3C932}" type="pres">
      <dgm:prSet presAssocID="{3B96D4A9-9BC3-49C3-A154-4C77ECC18123}" presName="wedge2" presStyleLbl="node1" presStyleIdx="1" presStyleCnt="7"/>
      <dgm:spPr/>
    </dgm:pt>
    <dgm:pt modelId="{7EE9081D-547B-4713-BF0B-988BDB8622FA}" type="pres">
      <dgm:prSet presAssocID="{3B96D4A9-9BC3-49C3-A154-4C77ECC18123}" presName="dummy2a" presStyleCnt="0"/>
      <dgm:spPr/>
    </dgm:pt>
    <dgm:pt modelId="{100C7E28-5900-4BFB-A283-340AB9A20FEC}" type="pres">
      <dgm:prSet presAssocID="{3B96D4A9-9BC3-49C3-A154-4C77ECC18123}" presName="dummy2b" presStyleCnt="0"/>
      <dgm:spPr/>
    </dgm:pt>
    <dgm:pt modelId="{96935B01-B985-47A1-A2A3-84F4BECBBF50}" type="pres">
      <dgm:prSet presAssocID="{3B96D4A9-9BC3-49C3-A154-4C77ECC18123}" presName="wedge2Tx" presStyleLbl="node1" presStyleIdx="1" presStyleCnt="7">
        <dgm:presLayoutVars>
          <dgm:chMax val="0"/>
          <dgm:chPref val="0"/>
          <dgm:bulletEnabled val="1"/>
        </dgm:presLayoutVars>
      </dgm:prSet>
      <dgm:spPr/>
    </dgm:pt>
    <dgm:pt modelId="{8589896F-EEB7-41B0-8BAA-E42DFC3B8302}" type="pres">
      <dgm:prSet presAssocID="{3B96D4A9-9BC3-49C3-A154-4C77ECC18123}" presName="wedge3" presStyleLbl="node1" presStyleIdx="2" presStyleCnt="7"/>
      <dgm:spPr/>
    </dgm:pt>
    <dgm:pt modelId="{0744E92E-9543-4B34-A600-99F52F28052A}" type="pres">
      <dgm:prSet presAssocID="{3B96D4A9-9BC3-49C3-A154-4C77ECC18123}" presName="dummy3a" presStyleCnt="0"/>
      <dgm:spPr/>
    </dgm:pt>
    <dgm:pt modelId="{0485223A-DCFA-419F-8354-6E69C2956F94}" type="pres">
      <dgm:prSet presAssocID="{3B96D4A9-9BC3-49C3-A154-4C77ECC18123}" presName="dummy3b" presStyleCnt="0"/>
      <dgm:spPr/>
    </dgm:pt>
    <dgm:pt modelId="{B752A2D1-73BA-4722-B4B6-1D202C5CB902}" type="pres">
      <dgm:prSet presAssocID="{3B96D4A9-9BC3-49C3-A154-4C77ECC18123}" presName="wedge3Tx" presStyleLbl="node1" presStyleIdx="2" presStyleCnt="7">
        <dgm:presLayoutVars>
          <dgm:chMax val="0"/>
          <dgm:chPref val="0"/>
          <dgm:bulletEnabled val="1"/>
        </dgm:presLayoutVars>
      </dgm:prSet>
      <dgm:spPr/>
    </dgm:pt>
    <dgm:pt modelId="{9815A34E-76EE-4F2E-9099-ACC34E785099}" type="pres">
      <dgm:prSet presAssocID="{3B96D4A9-9BC3-49C3-A154-4C77ECC18123}" presName="wedge4" presStyleLbl="node1" presStyleIdx="3" presStyleCnt="7"/>
      <dgm:spPr/>
    </dgm:pt>
    <dgm:pt modelId="{A31C624B-0A16-4437-B4FA-8FE52CEF31A5}" type="pres">
      <dgm:prSet presAssocID="{3B96D4A9-9BC3-49C3-A154-4C77ECC18123}" presName="dummy4a" presStyleCnt="0"/>
      <dgm:spPr/>
    </dgm:pt>
    <dgm:pt modelId="{6AAD58DA-2BD6-46D9-A3FB-1E9FDD4C4EDC}" type="pres">
      <dgm:prSet presAssocID="{3B96D4A9-9BC3-49C3-A154-4C77ECC18123}" presName="dummy4b" presStyleCnt="0"/>
      <dgm:spPr/>
    </dgm:pt>
    <dgm:pt modelId="{6E0CEE68-F26F-43EB-B8BF-C88CA3F3F786}" type="pres">
      <dgm:prSet presAssocID="{3B96D4A9-9BC3-49C3-A154-4C77ECC18123}" presName="wedge4Tx" presStyleLbl="node1" presStyleIdx="3" presStyleCnt="7">
        <dgm:presLayoutVars>
          <dgm:chMax val="0"/>
          <dgm:chPref val="0"/>
          <dgm:bulletEnabled val="1"/>
        </dgm:presLayoutVars>
      </dgm:prSet>
      <dgm:spPr/>
    </dgm:pt>
    <dgm:pt modelId="{5A0A3808-02CF-4233-A9EB-003C0C58D4AD}" type="pres">
      <dgm:prSet presAssocID="{3B96D4A9-9BC3-49C3-A154-4C77ECC18123}" presName="wedge5" presStyleLbl="node1" presStyleIdx="4" presStyleCnt="7"/>
      <dgm:spPr/>
    </dgm:pt>
    <dgm:pt modelId="{E9DECB2D-1297-4EC0-A9DE-C10C3CC037AC}" type="pres">
      <dgm:prSet presAssocID="{3B96D4A9-9BC3-49C3-A154-4C77ECC18123}" presName="dummy5a" presStyleCnt="0"/>
      <dgm:spPr/>
    </dgm:pt>
    <dgm:pt modelId="{7A635FA2-222F-4909-A57D-F921FC492F1D}" type="pres">
      <dgm:prSet presAssocID="{3B96D4A9-9BC3-49C3-A154-4C77ECC18123}" presName="dummy5b" presStyleCnt="0"/>
      <dgm:spPr/>
    </dgm:pt>
    <dgm:pt modelId="{5F05B058-0514-408F-8E27-3051CD5790AF}" type="pres">
      <dgm:prSet presAssocID="{3B96D4A9-9BC3-49C3-A154-4C77ECC18123}" presName="wedge5Tx" presStyleLbl="node1" presStyleIdx="4" presStyleCnt="7">
        <dgm:presLayoutVars>
          <dgm:chMax val="0"/>
          <dgm:chPref val="0"/>
          <dgm:bulletEnabled val="1"/>
        </dgm:presLayoutVars>
      </dgm:prSet>
      <dgm:spPr/>
    </dgm:pt>
    <dgm:pt modelId="{F797AF28-279D-4158-BE1C-70796EF717D0}" type="pres">
      <dgm:prSet presAssocID="{3B96D4A9-9BC3-49C3-A154-4C77ECC18123}" presName="wedge6" presStyleLbl="node1" presStyleIdx="5" presStyleCnt="7"/>
      <dgm:spPr/>
    </dgm:pt>
    <dgm:pt modelId="{2EB3B8EC-A306-4716-88C2-62F614987D16}" type="pres">
      <dgm:prSet presAssocID="{3B96D4A9-9BC3-49C3-A154-4C77ECC18123}" presName="dummy6a" presStyleCnt="0"/>
      <dgm:spPr/>
    </dgm:pt>
    <dgm:pt modelId="{2C13B3BD-DC40-4E12-A30A-9C291D46E2B4}" type="pres">
      <dgm:prSet presAssocID="{3B96D4A9-9BC3-49C3-A154-4C77ECC18123}" presName="dummy6b" presStyleCnt="0"/>
      <dgm:spPr/>
    </dgm:pt>
    <dgm:pt modelId="{6BA87535-A1E0-4B27-9D49-3A7A4D786EA1}" type="pres">
      <dgm:prSet presAssocID="{3B96D4A9-9BC3-49C3-A154-4C77ECC18123}" presName="wedge6Tx" presStyleLbl="node1" presStyleIdx="5" presStyleCnt="7">
        <dgm:presLayoutVars>
          <dgm:chMax val="0"/>
          <dgm:chPref val="0"/>
          <dgm:bulletEnabled val="1"/>
        </dgm:presLayoutVars>
      </dgm:prSet>
      <dgm:spPr/>
    </dgm:pt>
    <dgm:pt modelId="{E7BCD973-BA84-4DD5-AE98-F1873F7C2455}" type="pres">
      <dgm:prSet presAssocID="{3B96D4A9-9BC3-49C3-A154-4C77ECC18123}" presName="wedge7" presStyleLbl="node1" presStyleIdx="6" presStyleCnt="7"/>
      <dgm:spPr/>
    </dgm:pt>
    <dgm:pt modelId="{FA53D0E8-BD84-4D8E-B124-5FA295E2F8B7}" type="pres">
      <dgm:prSet presAssocID="{3B96D4A9-9BC3-49C3-A154-4C77ECC18123}" presName="dummy7a" presStyleCnt="0"/>
      <dgm:spPr/>
    </dgm:pt>
    <dgm:pt modelId="{0629A3C7-DA5E-4926-B651-7F68689151B4}" type="pres">
      <dgm:prSet presAssocID="{3B96D4A9-9BC3-49C3-A154-4C77ECC18123}" presName="dummy7b" presStyleCnt="0"/>
      <dgm:spPr/>
    </dgm:pt>
    <dgm:pt modelId="{A9DB5C0B-A704-48A4-B733-EDAB92BC3D23}" type="pres">
      <dgm:prSet presAssocID="{3B96D4A9-9BC3-49C3-A154-4C77ECC18123}" presName="wedge7Tx" presStyleLbl="node1" presStyleIdx="6" presStyleCnt="7">
        <dgm:presLayoutVars>
          <dgm:chMax val="0"/>
          <dgm:chPref val="0"/>
          <dgm:bulletEnabled val="1"/>
        </dgm:presLayoutVars>
      </dgm:prSet>
      <dgm:spPr/>
    </dgm:pt>
    <dgm:pt modelId="{8B3C868C-6D96-4BC3-80BF-357AA4933F96}" type="pres">
      <dgm:prSet presAssocID="{FAF84A61-D31E-4CB8-8A81-46605DBDAE68}" presName="arrowWedge1" presStyleLbl="fgSibTrans2D1" presStyleIdx="0" presStyleCnt="7"/>
      <dgm:spPr/>
    </dgm:pt>
    <dgm:pt modelId="{B6527D96-F33C-4290-B568-6D49E6A59143}" type="pres">
      <dgm:prSet presAssocID="{3AF8554E-D380-4F31-B3B6-EC69FF0D9368}" presName="arrowWedge2" presStyleLbl="fgSibTrans2D1" presStyleIdx="1" presStyleCnt="7"/>
      <dgm:spPr/>
    </dgm:pt>
    <dgm:pt modelId="{38F6F62D-2EDD-4C88-9B5F-D639B11E53EA}" type="pres">
      <dgm:prSet presAssocID="{12AB87CB-BBCB-453C-8F43-9F9802ABCD3B}" presName="arrowWedge3" presStyleLbl="fgSibTrans2D1" presStyleIdx="2" presStyleCnt="7"/>
      <dgm:spPr/>
    </dgm:pt>
    <dgm:pt modelId="{CA55D962-C7A0-4B53-AFDB-70CA9AC68D38}" type="pres">
      <dgm:prSet presAssocID="{AF13B22E-13C4-42F2-867D-84F970B4E3FE}" presName="arrowWedge4" presStyleLbl="fgSibTrans2D1" presStyleIdx="3" presStyleCnt="7"/>
      <dgm:spPr/>
    </dgm:pt>
    <dgm:pt modelId="{1BFADFCF-B760-47A1-B980-2550D26FF3C3}" type="pres">
      <dgm:prSet presAssocID="{ADB0616C-FEFB-455B-8A67-252740BECF2C}" presName="arrowWedge5" presStyleLbl="fgSibTrans2D1" presStyleIdx="4" presStyleCnt="7"/>
      <dgm:spPr/>
    </dgm:pt>
    <dgm:pt modelId="{17148AF8-EE5E-43D2-8EE0-6FF6CDE16595}" type="pres">
      <dgm:prSet presAssocID="{0F12D230-B0DC-47A1-94B1-00F09A3BB755}" presName="arrowWedge6" presStyleLbl="fgSibTrans2D1" presStyleIdx="5" presStyleCnt="7"/>
      <dgm:spPr/>
    </dgm:pt>
    <dgm:pt modelId="{FED4E619-3AC9-46D8-916A-37393F7C43FE}" type="pres">
      <dgm:prSet presAssocID="{3B853697-4E72-4981-965E-448464C1C5BB}" presName="arrowWedge7" presStyleLbl="fgSibTrans2D1" presStyleIdx="6" presStyleCnt="7"/>
      <dgm:spPr/>
    </dgm:pt>
  </dgm:ptLst>
  <dgm:cxnLst>
    <dgm:cxn modelId="{1544290C-4396-4E30-B0C4-7B338DD22A21}" srcId="{3B96D4A9-9BC3-49C3-A154-4C77ECC18123}" destId="{E7DA6261-0091-4EDA-95F4-41712DCDB3E0}" srcOrd="3" destOrd="0" parTransId="{4DFF35EC-DD8B-4E2C-8635-20DD7423F84C}" sibTransId="{AF13B22E-13C4-42F2-867D-84F970B4E3FE}"/>
    <dgm:cxn modelId="{4F810E22-CA79-480E-870E-B4363EFF8B1A}" srcId="{3B96D4A9-9BC3-49C3-A154-4C77ECC18123}" destId="{8B503BC1-60C7-4DCB-8FBD-198ECF7339CA}" srcOrd="2" destOrd="0" parTransId="{44A525F0-3600-4697-929C-D0124BDD46DC}" sibTransId="{12AB87CB-BBCB-453C-8F43-9F9802ABCD3B}"/>
    <dgm:cxn modelId="{BC3F9C26-53EC-434A-8E25-E67173351C32}" type="presOf" srcId="{F1D6BC29-70E5-46A7-A7E5-C1AB0F3B9514}" destId="{707AC81B-18A1-4307-9CFC-719E57E3C932}" srcOrd="0" destOrd="0" presId="urn:microsoft.com/office/officeart/2005/8/layout/cycle8"/>
    <dgm:cxn modelId="{23519A35-5189-4509-893E-F9AD8815BA97}" srcId="{3B96D4A9-9BC3-49C3-A154-4C77ECC18123}" destId="{F4111D31-AC78-4420-8F15-68E0593F7949}" srcOrd="0" destOrd="0" parTransId="{1DDF76A1-086F-459F-84A9-4437FA81E229}" sibTransId="{FAF84A61-D31E-4CB8-8A81-46605DBDAE68}"/>
    <dgm:cxn modelId="{C110EB46-319B-4ED3-AFB5-D7BB3471F0C6}" srcId="{3B96D4A9-9BC3-49C3-A154-4C77ECC18123}" destId="{9FCB4F89-1F6F-4CEE-A4C3-076594ECDD58}" srcOrd="6" destOrd="0" parTransId="{4FBB1C8E-0F13-4992-B4CF-A8044F65BEEB}" sibTransId="{3B853697-4E72-4981-965E-448464C1C5BB}"/>
    <dgm:cxn modelId="{798F4268-D95D-4E1F-B0B9-B4AE8C599A4E}" type="presOf" srcId="{9FCB4F89-1F6F-4CEE-A4C3-076594ECDD58}" destId="{A9DB5C0B-A704-48A4-B733-EDAB92BC3D23}" srcOrd="1" destOrd="0" presId="urn:microsoft.com/office/officeart/2005/8/layout/cycle8"/>
    <dgm:cxn modelId="{01388C48-7E24-47B5-B8E5-6BE331608105}" type="presOf" srcId="{FFC45951-2765-486E-9AB7-6561F40BBF63}" destId="{F797AF28-279D-4158-BE1C-70796EF717D0}" srcOrd="0" destOrd="0" presId="urn:microsoft.com/office/officeart/2005/8/layout/cycle8"/>
    <dgm:cxn modelId="{71323A69-F527-47D8-8000-EE3F637B9378}" srcId="{3B96D4A9-9BC3-49C3-A154-4C77ECC18123}" destId="{FFC45951-2765-486E-9AB7-6561F40BBF63}" srcOrd="5" destOrd="0" parTransId="{5AA57022-48EA-42A3-8BAD-3265A5E8C39C}" sibTransId="{0F12D230-B0DC-47A1-94B1-00F09A3BB755}"/>
    <dgm:cxn modelId="{B86CE169-4337-405B-BC7F-815F910E9288}" type="presOf" srcId="{FFC45951-2765-486E-9AB7-6561F40BBF63}" destId="{6BA87535-A1E0-4B27-9D49-3A7A4D786EA1}" srcOrd="1" destOrd="0" presId="urn:microsoft.com/office/officeart/2005/8/layout/cycle8"/>
    <dgm:cxn modelId="{2FB2F47C-40CE-4925-85EE-A87215BA1404}" type="presOf" srcId="{8B503BC1-60C7-4DCB-8FBD-198ECF7339CA}" destId="{B752A2D1-73BA-4722-B4B6-1D202C5CB902}" srcOrd="1" destOrd="0" presId="urn:microsoft.com/office/officeart/2005/8/layout/cycle8"/>
    <dgm:cxn modelId="{81584C91-F2F0-4246-84A9-E3B44BC766BD}" type="presOf" srcId="{35FC9BC4-5537-47BC-809B-D2705F29DC5F}" destId="{5A0A3808-02CF-4233-A9EB-003C0C58D4AD}" srcOrd="0" destOrd="0" presId="urn:microsoft.com/office/officeart/2005/8/layout/cycle8"/>
    <dgm:cxn modelId="{C97F799D-CCBD-49D4-B374-953C195726FE}" type="presOf" srcId="{35FC9BC4-5537-47BC-809B-D2705F29DC5F}" destId="{5F05B058-0514-408F-8E27-3051CD5790AF}" srcOrd="1" destOrd="0" presId="urn:microsoft.com/office/officeart/2005/8/layout/cycle8"/>
    <dgm:cxn modelId="{89C805A0-C237-4AAA-A192-4DC1B00E6937}" type="presOf" srcId="{3B96D4A9-9BC3-49C3-A154-4C77ECC18123}" destId="{4513932D-F6C3-4CCA-A5BF-CC72DC102D93}" srcOrd="0" destOrd="0" presId="urn:microsoft.com/office/officeart/2005/8/layout/cycle8"/>
    <dgm:cxn modelId="{02F001A4-05BC-4C0D-B0B2-BBCB9EDC0219}" type="presOf" srcId="{F4111D31-AC78-4420-8F15-68E0593F7949}" destId="{100BB18C-78FB-4C13-99EA-B621569E5930}" srcOrd="0" destOrd="0" presId="urn:microsoft.com/office/officeart/2005/8/layout/cycle8"/>
    <dgm:cxn modelId="{5CC507A6-E2B2-454E-917D-5CC2F49B07DB}" type="presOf" srcId="{E7DA6261-0091-4EDA-95F4-41712DCDB3E0}" destId="{9815A34E-76EE-4F2E-9099-ACC34E785099}" srcOrd="0" destOrd="0" presId="urn:microsoft.com/office/officeart/2005/8/layout/cycle8"/>
    <dgm:cxn modelId="{37D8BCAB-DA01-4969-844B-8F7B70617249}" type="presOf" srcId="{8B503BC1-60C7-4DCB-8FBD-198ECF7339CA}" destId="{8589896F-EEB7-41B0-8BAA-E42DFC3B8302}" srcOrd="0" destOrd="0" presId="urn:microsoft.com/office/officeart/2005/8/layout/cycle8"/>
    <dgm:cxn modelId="{5C4182B3-DA5A-407B-BED6-FD2DE6ECF7C4}" type="presOf" srcId="{E7DA6261-0091-4EDA-95F4-41712DCDB3E0}" destId="{6E0CEE68-F26F-43EB-B8BF-C88CA3F3F786}" srcOrd="1" destOrd="0" presId="urn:microsoft.com/office/officeart/2005/8/layout/cycle8"/>
    <dgm:cxn modelId="{5F1D43CE-E9CE-43EF-9511-19BFF1F54061}" srcId="{3B96D4A9-9BC3-49C3-A154-4C77ECC18123}" destId="{F1D6BC29-70E5-46A7-A7E5-C1AB0F3B9514}" srcOrd="1" destOrd="0" parTransId="{35AC638E-FBAD-409F-9980-0794A9D1B73B}" sibTransId="{3AF8554E-D380-4F31-B3B6-EC69FF0D9368}"/>
    <dgm:cxn modelId="{2E58E5EB-CF0E-44C2-B9D0-CDBC84B6F4A2}" type="presOf" srcId="{F1D6BC29-70E5-46A7-A7E5-C1AB0F3B9514}" destId="{96935B01-B985-47A1-A2A3-84F4BECBBF50}" srcOrd="1" destOrd="0" presId="urn:microsoft.com/office/officeart/2005/8/layout/cycle8"/>
    <dgm:cxn modelId="{7DD5B6EC-6350-4F1A-B445-9DED53A409AB}" type="presOf" srcId="{F4111D31-AC78-4420-8F15-68E0593F7949}" destId="{AED83DF4-FE87-4311-9645-9F69B1172303}" srcOrd="1" destOrd="0" presId="urn:microsoft.com/office/officeart/2005/8/layout/cycle8"/>
    <dgm:cxn modelId="{A38DD6F9-0212-4CDD-907F-4636DE8B5211}" srcId="{3B96D4A9-9BC3-49C3-A154-4C77ECC18123}" destId="{35FC9BC4-5537-47BC-809B-D2705F29DC5F}" srcOrd="4" destOrd="0" parTransId="{BC801ECC-C6F8-4EA2-B3AF-C60FA68EC419}" sibTransId="{ADB0616C-FEFB-455B-8A67-252740BECF2C}"/>
    <dgm:cxn modelId="{BF9F62FB-98B5-4809-BCFC-E66AC262BEBD}" type="presOf" srcId="{9FCB4F89-1F6F-4CEE-A4C3-076594ECDD58}" destId="{E7BCD973-BA84-4DD5-AE98-F1873F7C2455}" srcOrd="0" destOrd="0" presId="urn:microsoft.com/office/officeart/2005/8/layout/cycle8"/>
    <dgm:cxn modelId="{AD72EE8B-126C-4DA5-9F2E-AE1B92DB806D}" type="presParOf" srcId="{4513932D-F6C3-4CCA-A5BF-CC72DC102D93}" destId="{100BB18C-78FB-4C13-99EA-B621569E5930}" srcOrd="0" destOrd="0" presId="urn:microsoft.com/office/officeart/2005/8/layout/cycle8"/>
    <dgm:cxn modelId="{E52A0D37-BF76-497F-B12F-FDBF7CAC3A40}" type="presParOf" srcId="{4513932D-F6C3-4CCA-A5BF-CC72DC102D93}" destId="{FFF994D2-6BFB-44E4-8547-334003E04B60}" srcOrd="1" destOrd="0" presId="urn:microsoft.com/office/officeart/2005/8/layout/cycle8"/>
    <dgm:cxn modelId="{766524E5-9271-4BD1-BA0F-A79A6434D440}" type="presParOf" srcId="{4513932D-F6C3-4CCA-A5BF-CC72DC102D93}" destId="{33DBE65F-8542-4995-A84B-29E47A38E67F}" srcOrd="2" destOrd="0" presId="urn:microsoft.com/office/officeart/2005/8/layout/cycle8"/>
    <dgm:cxn modelId="{D1367D2C-0CE3-4B43-A245-0F5E9E3D347C}" type="presParOf" srcId="{4513932D-F6C3-4CCA-A5BF-CC72DC102D93}" destId="{AED83DF4-FE87-4311-9645-9F69B1172303}" srcOrd="3" destOrd="0" presId="urn:microsoft.com/office/officeart/2005/8/layout/cycle8"/>
    <dgm:cxn modelId="{AF4CBF8A-1E85-4568-91B9-1717C30F460A}" type="presParOf" srcId="{4513932D-F6C3-4CCA-A5BF-CC72DC102D93}" destId="{707AC81B-18A1-4307-9CFC-719E57E3C932}" srcOrd="4" destOrd="0" presId="urn:microsoft.com/office/officeart/2005/8/layout/cycle8"/>
    <dgm:cxn modelId="{B9C01517-7AC6-4AF6-8ECE-D70BDA904C95}" type="presParOf" srcId="{4513932D-F6C3-4CCA-A5BF-CC72DC102D93}" destId="{7EE9081D-547B-4713-BF0B-988BDB8622FA}" srcOrd="5" destOrd="0" presId="urn:microsoft.com/office/officeart/2005/8/layout/cycle8"/>
    <dgm:cxn modelId="{11825C7A-6BE6-465A-828E-7E007495ADF0}" type="presParOf" srcId="{4513932D-F6C3-4CCA-A5BF-CC72DC102D93}" destId="{100C7E28-5900-4BFB-A283-340AB9A20FEC}" srcOrd="6" destOrd="0" presId="urn:microsoft.com/office/officeart/2005/8/layout/cycle8"/>
    <dgm:cxn modelId="{CDFB4E94-D683-4D58-885F-8F903B2A1225}" type="presParOf" srcId="{4513932D-F6C3-4CCA-A5BF-CC72DC102D93}" destId="{96935B01-B985-47A1-A2A3-84F4BECBBF50}" srcOrd="7" destOrd="0" presId="urn:microsoft.com/office/officeart/2005/8/layout/cycle8"/>
    <dgm:cxn modelId="{8E574571-3191-4E9B-8210-91D3BF4DF6A2}" type="presParOf" srcId="{4513932D-F6C3-4CCA-A5BF-CC72DC102D93}" destId="{8589896F-EEB7-41B0-8BAA-E42DFC3B8302}" srcOrd="8" destOrd="0" presId="urn:microsoft.com/office/officeart/2005/8/layout/cycle8"/>
    <dgm:cxn modelId="{8579CCE2-96A0-4497-AC8F-C6F6AF3355F9}" type="presParOf" srcId="{4513932D-F6C3-4CCA-A5BF-CC72DC102D93}" destId="{0744E92E-9543-4B34-A600-99F52F28052A}" srcOrd="9" destOrd="0" presId="urn:microsoft.com/office/officeart/2005/8/layout/cycle8"/>
    <dgm:cxn modelId="{5F7AAE29-577E-4CB6-AA5B-FFEBD0F92018}" type="presParOf" srcId="{4513932D-F6C3-4CCA-A5BF-CC72DC102D93}" destId="{0485223A-DCFA-419F-8354-6E69C2956F94}" srcOrd="10" destOrd="0" presId="urn:microsoft.com/office/officeart/2005/8/layout/cycle8"/>
    <dgm:cxn modelId="{26669BF9-9C91-4EB6-AF07-68503DF4655F}" type="presParOf" srcId="{4513932D-F6C3-4CCA-A5BF-CC72DC102D93}" destId="{B752A2D1-73BA-4722-B4B6-1D202C5CB902}" srcOrd="11" destOrd="0" presId="urn:microsoft.com/office/officeart/2005/8/layout/cycle8"/>
    <dgm:cxn modelId="{2917095D-93FD-4330-82EC-849A50C208CF}" type="presParOf" srcId="{4513932D-F6C3-4CCA-A5BF-CC72DC102D93}" destId="{9815A34E-76EE-4F2E-9099-ACC34E785099}" srcOrd="12" destOrd="0" presId="urn:microsoft.com/office/officeart/2005/8/layout/cycle8"/>
    <dgm:cxn modelId="{33BCCE17-D4BE-48A4-9141-9AFE42E72CB6}" type="presParOf" srcId="{4513932D-F6C3-4CCA-A5BF-CC72DC102D93}" destId="{A31C624B-0A16-4437-B4FA-8FE52CEF31A5}" srcOrd="13" destOrd="0" presId="urn:microsoft.com/office/officeart/2005/8/layout/cycle8"/>
    <dgm:cxn modelId="{4409F7B9-0BAE-409E-9519-F2E5A901246A}" type="presParOf" srcId="{4513932D-F6C3-4CCA-A5BF-CC72DC102D93}" destId="{6AAD58DA-2BD6-46D9-A3FB-1E9FDD4C4EDC}" srcOrd="14" destOrd="0" presId="urn:microsoft.com/office/officeart/2005/8/layout/cycle8"/>
    <dgm:cxn modelId="{1ACB9C75-097C-4364-820A-6B95E9A95673}" type="presParOf" srcId="{4513932D-F6C3-4CCA-A5BF-CC72DC102D93}" destId="{6E0CEE68-F26F-43EB-B8BF-C88CA3F3F786}" srcOrd="15" destOrd="0" presId="urn:microsoft.com/office/officeart/2005/8/layout/cycle8"/>
    <dgm:cxn modelId="{69C546C7-7E0E-454F-BB6B-EF0FFC060306}" type="presParOf" srcId="{4513932D-F6C3-4CCA-A5BF-CC72DC102D93}" destId="{5A0A3808-02CF-4233-A9EB-003C0C58D4AD}" srcOrd="16" destOrd="0" presId="urn:microsoft.com/office/officeart/2005/8/layout/cycle8"/>
    <dgm:cxn modelId="{F8046D43-F07D-477B-843A-0B349FB879D6}" type="presParOf" srcId="{4513932D-F6C3-4CCA-A5BF-CC72DC102D93}" destId="{E9DECB2D-1297-4EC0-A9DE-C10C3CC037AC}" srcOrd="17" destOrd="0" presId="urn:microsoft.com/office/officeart/2005/8/layout/cycle8"/>
    <dgm:cxn modelId="{FE13987F-6482-48D7-B865-09898E1E9DA9}" type="presParOf" srcId="{4513932D-F6C3-4CCA-A5BF-CC72DC102D93}" destId="{7A635FA2-222F-4909-A57D-F921FC492F1D}" srcOrd="18" destOrd="0" presId="urn:microsoft.com/office/officeart/2005/8/layout/cycle8"/>
    <dgm:cxn modelId="{8B88382A-D120-4C6D-A63E-3CD73406761B}" type="presParOf" srcId="{4513932D-F6C3-4CCA-A5BF-CC72DC102D93}" destId="{5F05B058-0514-408F-8E27-3051CD5790AF}" srcOrd="19" destOrd="0" presId="urn:microsoft.com/office/officeart/2005/8/layout/cycle8"/>
    <dgm:cxn modelId="{A4A442A9-0519-4A76-BFFA-FA5018D711BE}" type="presParOf" srcId="{4513932D-F6C3-4CCA-A5BF-CC72DC102D93}" destId="{F797AF28-279D-4158-BE1C-70796EF717D0}" srcOrd="20" destOrd="0" presId="urn:microsoft.com/office/officeart/2005/8/layout/cycle8"/>
    <dgm:cxn modelId="{A79295F4-9CF7-4F26-949F-5C19E045D3E3}" type="presParOf" srcId="{4513932D-F6C3-4CCA-A5BF-CC72DC102D93}" destId="{2EB3B8EC-A306-4716-88C2-62F614987D16}" srcOrd="21" destOrd="0" presId="urn:microsoft.com/office/officeart/2005/8/layout/cycle8"/>
    <dgm:cxn modelId="{47F748CD-A11F-4503-9399-506D69E6591D}" type="presParOf" srcId="{4513932D-F6C3-4CCA-A5BF-CC72DC102D93}" destId="{2C13B3BD-DC40-4E12-A30A-9C291D46E2B4}" srcOrd="22" destOrd="0" presId="urn:microsoft.com/office/officeart/2005/8/layout/cycle8"/>
    <dgm:cxn modelId="{C4D3C0D4-C1BC-49F2-8876-998A2D960C2E}" type="presParOf" srcId="{4513932D-F6C3-4CCA-A5BF-CC72DC102D93}" destId="{6BA87535-A1E0-4B27-9D49-3A7A4D786EA1}" srcOrd="23" destOrd="0" presId="urn:microsoft.com/office/officeart/2005/8/layout/cycle8"/>
    <dgm:cxn modelId="{CD2A45D7-8495-4CD5-A18D-71D8DCDAE438}" type="presParOf" srcId="{4513932D-F6C3-4CCA-A5BF-CC72DC102D93}" destId="{E7BCD973-BA84-4DD5-AE98-F1873F7C2455}" srcOrd="24" destOrd="0" presId="urn:microsoft.com/office/officeart/2005/8/layout/cycle8"/>
    <dgm:cxn modelId="{99911A59-83ED-4B60-A550-7ED05FDB8817}" type="presParOf" srcId="{4513932D-F6C3-4CCA-A5BF-CC72DC102D93}" destId="{FA53D0E8-BD84-4D8E-B124-5FA295E2F8B7}" srcOrd="25" destOrd="0" presId="urn:microsoft.com/office/officeart/2005/8/layout/cycle8"/>
    <dgm:cxn modelId="{C2A61973-BE3B-4C41-8D26-EC4A637CD5D6}" type="presParOf" srcId="{4513932D-F6C3-4CCA-A5BF-CC72DC102D93}" destId="{0629A3C7-DA5E-4926-B651-7F68689151B4}" srcOrd="26" destOrd="0" presId="urn:microsoft.com/office/officeart/2005/8/layout/cycle8"/>
    <dgm:cxn modelId="{06B7BD12-E5DF-4CB3-96FA-B42F1C5345FC}" type="presParOf" srcId="{4513932D-F6C3-4CCA-A5BF-CC72DC102D93}" destId="{A9DB5C0B-A704-48A4-B733-EDAB92BC3D23}" srcOrd="27" destOrd="0" presId="urn:microsoft.com/office/officeart/2005/8/layout/cycle8"/>
    <dgm:cxn modelId="{7A9F90D9-08A6-467C-AFF7-0E58B2226690}" type="presParOf" srcId="{4513932D-F6C3-4CCA-A5BF-CC72DC102D93}" destId="{8B3C868C-6D96-4BC3-80BF-357AA4933F96}" srcOrd="28" destOrd="0" presId="urn:microsoft.com/office/officeart/2005/8/layout/cycle8"/>
    <dgm:cxn modelId="{70E344A5-ADF1-44BA-8DA8-CA38FB611B1F}" type="presParOf" srcId="{4513932D-F6C3-4CCA-A5BF-CC72DC102D93}" destId="{B6527D96-F33C-4290-B568-6D49E6A59143}" srcOrd="29" destOrd="0" presId="urn:microsoft.com/office/officeart/2005/8/layout/cycle8"/>
    <dgm:cxn modelId="{1101860B-8DC1-4653-AEE1-70DCF451DC02}" type="presParOf" srcId="{4513932D-F6C3-4CCA-A5BF-CC72DC102D93}" destId="{38F6F62D-2EDD-4C88-9B5F-D639B11E53EA}" srcOrd="30" destOrd="0" presId="urn:microsoft.com/office/officeart/2005/8/layout/cycle8"/>
    <dgm:cxn modelId="{D1F2D2FA-2BBB-414B-8370-FF150B765697}" type="presParOf" srcId="{4513932D-F6C3-4CCA-A5BF-CC72DC102D93}" destId="{CA55D962-C7A0-4B53-AFDB-70CA9AC68D38}" srcOrd="31" destOrd="0" presId="urn:microsoft.com/office/officeart/2005/8/layout/cycle8"/>
    <dgm:cxn modelId="{68E42EE7-6004-4C87-977C-7A926EEBDF3B}" type="presParOf" srcId="{4513932D-F6C3-4CCA-A5BF-CC72DC102D93}" destId="{1BFADFCF-B760-47A1-B980-2550D26FF3C3}" srcOrd="32" destOrd="0" presId="urn:microsoft.com/office/officeart/2005/8/layout/cycle8"/>
    <dgm:cxn modelId="{1E1EB5DD-5A23-40D8-B2F7-EB4D269385F1}" type="presParOf" srcId="{4513932D-F6C3-4CCA-A5BF-CC72DC102D93}" destId="{17148AF8-EE5E-43D2-8EE0-6FF6CDE16595}" srcOrd="33" destOrd="0" presId="urn:microsoft.com/office/officeart/2005/8/layout/cycle8"/>
    <dgm:cxn modelId="{090D527F-A765-449F-805B-B6BB1C9A5FD3}" type="presParOf" srcId="{4513932D-F6C3-4CCA-A5BF-CC72DC102D93}" destId="{FED4E619-3AC9-46D8-916A-37393F7C43FE}" srcOrd="34" destOrd="0" presId="urn:microsoft.com/office/officeart/2005/8/layout/cycle8"/>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C5A875-DE35-4E06-B5E6-3E78D78D68E9}" type="doc">
      <dgm:prSet loTypeId="urn:microsoft.com/office/officeart/2005/8/layout/hList3" loCatId="list" qsTypeId="urn:microsoft.com/office/officeart/2005/8/quickstyle/simple2" qsCatId="simple" csTypeId="urn:microsoft.com/office/officeart/2005/8/colors/accent1_5" csCatId="accent1" phldr="1"/>
      <dgm:spPr/>
      <dgm:t>
        <a:bodyPr/>
        <a:lstStyle/>
        <a:p>
          <a:endParaRPr lang="en-US"/>
        </a:p>
      </dgm:t>
    </dgm:pt>
    <dgm:pt modelId="{CE792307-11C2-4449-A317-535193691195}">
      <dgm:prSet phldrT="[Text]" phldr="0"/>
      <dgm:spPr/>
      <dgm:t>
        <a:bodyPr/>
        <a:lstStyle/>
        <a:p>
          <a:pPr rtl="0"/>
          <a:r>
            <a:rPr lang="en-US">
              <a:latin typeface="Calibri"/>
            </a:rPr>
            <a:t>Steps to Develop a Plan:</a:t>
          </a:r>
          <a:endParaRPr lang="en-US"/>
        </a:p>
      </dgm:t>
    </dgm:pt>
    <dgm:pt modelId="{03D8146A-AFBD-4185-AD5F-ABABC7539B4E}" type="parTrans" cxnId="{58D650A9-ED3E-4502-8879-A8D4123F9C02}">
      <dgm:prSet/>
      <dgm:spPr/>
      <dgm:t>
        <a:bodyPr/>
        <a:lstStyle/>
        <a:p>
          <a:endParaRPr lang="en-US"/>
        </a:p>
      </dgm:t>
    </dgm:pt>
    <dgm:pt modelId="{138AC02B-DB2D-4AE5-9D8F-E28E3FEC803E}" type="sibTrans" cxnId="{58D650A9-ED3E-4502-8879-A8D4123F9C02}">
      <dgm:prSet/>
      <dgm:spPr/>
      <dgm:t>
        <a:bodyPr/>
        <a:lstStyle/>
        <a:p>
          <a:endParaRPr lang="en-US"/>
        </a:p>
      </dgm:t>
    </dgm:pt>
    <dgm:pt modelId="{ACB2B7AE-6AE5-4C4B-BA69-A9BE59AF5946}">
      <dgm:prSet phldrT="[Text]" phldr="0"/>
      <dgm:spPr/>
      <dgm:t>
        <a:bodyPr/>
        <a:lstStyle/>
        <a:p>
          <a:r>
            <a:rPr lang="en-US">
              <a:latin typeface="Calibri"/>
            </a:rPr>
            <a:t>Set specific, achievable goals to incorporate more of each activity</a:t>
          </a:r>
          <a:endParaRPr lang="en-US"/>
        </a:p>
      </dgm:t>
    </dgm:pt>
    <dgm:pt modelId="{B539C5C0-E32A-4046-BB84-CFF2164565F8}" type="parTrans" cxnId="{8987D6BA-EA7E-4A56-9374-4560D35FB0B1}">
      <dgm:prSet/>
      <dgm:spPr/>
      <dgm:t>
        <a:bodyPr/>
        <a:lstStyle/>
        <a:p>
          <a:endParaRPr lang="en-US"/>
        </a:p>
      </dgm:t>
    </dgm:pt>
    <dgm:pt modelId="{8188CF7D-BEBD-4438-9519-AAC05E593C19}" type="sibTrans" cxnId="{8987D6BA-EA7E-4A56-9374-4560D35FB0B1}">
      <dgm:prSet/>
      <dgm:spPr/>
      <dgm:t>
        <a:bodyPr/>
        <a:lstStyle/>
        <a:p>
          <a:endParaRPr lang="en-US"/>
        </a:p>
      </dgm:t>
    </dgm:pt>
    <dgm:pt modelId="{16CA7023-71AE-4A92-8DE6-BAC47DFA9379}">
      <dgm:prSet phldrT="[Text]" phldr="0"/>
      <dgm:spPr/>
      <dgm:t>
        <a:bodyPr/>
        <a:lstStyle/>
        <a:p>
          <a:pPr rtl="0"/>
          <a:r>
            <a:rPr lang="en-US">
              <a:latin typeface="Calibri"/>
            </a:rPr>
            <a:t>Create a weekly schedule that includes a balance of the seven activities</a:t>
          </a:r>
          <a:endParaRPr lang="en-US"/>
        </a:p>
      </dgm:t>
    </dgm:pt>
    <dgm:pt modelId="{B19F51FE-9D29-4BB7-BD4B-A5B55206F535}" type="parTrans" cxnId="{E6D830FF-76C6-4E3C-9A1E-5EE368196FB0}">
      <dgm:prSet/>
      <dgm:spPr/>
      <dgm:t>
        <a:bodyPr/>
        <a:lstStyle/>
        <a:p>
          <a:endParaRPr lang="en-US"/>
        </a:p>
      </dgm:t>
    </dgm:pt>
    <dgm:pt modelId="{BBD5A53F-2EB9-4F25-B4A2-E830D2B717CF}" type="sibTrans" cxnId="{E6D830FF-76C6-4E3C-9A1E-5EE368196FB0}">
      <dgm:prSet/>
      <dgm:spPr/>
      <dgm:t>
        <a:bodyPr/>
        <a:lstStyle/>
        <a:p>
          <a:endParaRPr lang="en-US"/>
        </a:p>
      </dgm:t>
    </dgm:pt>
    <dgm:pt modelId="{BFD6FB7A-0E6D-48E0-B182-B16A0B30176D}">
      <dgm:prSet phldr="0"/>
      <dgm:spPr/>
      <dgm:t>
        <a:bodyPr/>
        <a:lstStyle/>
        <a:p>
          <a:pPr rtl="0"/>
          <a:r>
            <a:rPr lang="en-US">
              <a:latin typeface="Calibri"/>
            </a:rPr>
            <a:t>Assess what is working and what needs adjusted for the season of life</a:t>
          </a:r>
        </a:p>
      </dgm:t>
    </dgm:pt>
    <dgm:pt modelId="{79C99253-ACD8-434D-BA89-9D2ECE5E0CB9}" type="parTrans" cxnId="{903A286C-C789-4C11-9E73-3C341A574B89}">
      <dgm:prSet/>
      <dgm:spPr/>
    </dgm:pt>
    <dgm:pt modelId="{FBD196A6-185A-41D7-AA6F-B5FDAA0930B9}" type="sibTrans" cxnId="{903A286C-C789-4C11-9E73-3C341A574B89}">
      <dgm:prSet/>
      <dgm:spPr/>
    </dgm:pt>
    <dgm:pt modelId="{903C4074-79BB-46AD-A3CD-13995E89A221}">
      <dgm:prSet phldr="0"/>
      <dgm:spPr/>
      <dgm:t>
        <a:bodyPr/>
        <a:lstStyle/>
        <a:p>
          <a:pPr rtl="0"/>
          <a:r>
            <a:rPr lang="en-US">
              <a:latin typeface="Calibri"/>
            </a:rPr>
            <a:t>Determine what is working and what needs changed</a:t>
          </a:r>
        </a:p>
      </dgm:t>
    </dgm:pt>
    <dgm:pt modelId="{E5C427D3-D2C6-4469-809F-C58604082B9B}" type="parTrans" cxnId="{005DD4F4-22BE-42F0-A103-8F8BEF40C438}">
      <dgm:prSet/>
      <dgm:spPr/>
    </dgm:pt>
    <dgm:pt modelId="{87D8DB91-E3DF-400C-AE79-C3CB3DE09CB0}" type="sibTrans" cxnId="{005DD4F4-22BE-42F0-A103-8F8BEF40C438}">
      <dgm:prSet/>
      <dgm:spPr/>
    </dgm:pt>
    <dgm:pt modelId="{91CD2920-9E45-4689-8B95-63D0440D037A}" type="pres">
      <dgm:prSet presAssocID="{18C5A875-DE35-4E06-B5E6-3E78D78D68E9}" presName="composite" presStyleCnt="0">
        <dgm:presLayoutVars>
          <dgm:chMax val="1"/>
          <dgm:dir/>
          <dgm:resizeHandles val="exact"/>
        </dgm:presLayoutVars>
      </dgm:prSet>
      <dgm:spPr/>
    </dgm:pt>
    <dgm:pt modelId="{3360090B-E373-41A1-BE88-7A7906674E96}" type="pres">
      <dgm:prSet presAssocID="{CE792307-11C2-4449-A317-535193691195}" presName="roof" presStyleLbl="dkBgShp" presStyleIdx="0" presStyleCnt="2"/>
      <dgm:spPr/>
    </dgm:pt>
    <dgm:pt modelId="{1EEB3B3B-3962-4796-8484-10AD945076AA}" type="pres">
      <dgm:prSet presAssocID="{CE792307-11C2-4449-A317-535193691195}" presName="pillars" presStyleCnt="0"/>
      <dgm:spPr/>
    </dgm:pt>
    <dgm:pt modelId="{BF55ADC2-D50C-41CA-8DBC-FD37FFDBA821}" type="pres">
      <dgm:prSet presAssocID="{CE792307-11C2-4449-A317-535193691195}" presName="pillar1" presStyleLbl="node1" presStyleIdx="0" presStyleCnt="4">
        <dgm:presLayoutVars>
          <dgm:bulletEnabled val="1"/>
        </dgm:presLayoutVars>
      </dgm:prSet>
      <dgm:spPr/>
    </dgm:pt>
    <dgm:pt modelId="{00651F6A-1C3F-4B41-972A-66B7671EEE00}" type="pres">
      <dgm:prSet presAssocID="{ACB2B7AE-6AE5-4C4B-BA69-A9BE59AF5946}" presName="pillarX" presStyleLbl="node1" presStyleIdx="1" presStyleCnt="4">
        <dgm:presLayoutVars>
          <dgm:bulletEnabled val="1"/>
        </dgm:presLayoutVars>
      </dgm:prSet>
      <dgm:spPr/>
    </dgm:pt>
    <dgm:pt modelId="{BC2180F8-4700-48DF-BCF3-A95499F4AF1D}" type="pres">
      <dgm:prSet presAssocID="{16CA7023-71AE-4A92-8DE6-BAC47DFA9379}" presName="pillarX" presStyleLbl="node1" presStyleIdx="2" presStyleCnt="4">
        <dgm:presLayoutVars>
          <dgm:bulletEnabled val="1"/>
        </dgm:presLayoutVars>
      </dgm:prSet>
      <dgm:spPr/>
    </dgm:pt>
    <dgm:pt modelId="{05B932E9-C4ED-49CA-962B-41F108AD3DD0}" type="pres">
      <dgm:prSet presAssocID="{BFD6FB7A-0E6D-48E0-B182-B16A0B30176D}" presName="pillarX" presStyleLbl="node1" presStyleIdx="3" presStyleCnt="4">
        <dgm:presLayoutVars>
          <dgm:bulletEnabled val="1"/>
        </dgm:presLayoutVars>
      </dgm:prSet>
      <dgm:spPr/>
    </dgm:pt>
    <dgm:pt modelId="{9D7E7283-3C2A-491E-9FB0-314F2D4395E6}" type="pres">
      <dgm:prSet presAssocID="{CE792307-11C2-4449-A317-535193691195}" presName="base" presStyleLbl="dkBgShp" presStyleIdx="1" presStyleCnt="2"/>
      <dgm:spPr/>
    </dgm:pt>
  </dgm:ptLst>
  <dgm:cxnLst>
    <dgm:cxn modelId="{AAC38D5D-362A-41AD-AAE5-979619A11C7A}" type="presOf" srcId="{16CA7023-71AE-4A92-8DE6-BAC47DFA9379}" destId="{BC2180F8-4700-48DF-BCF3-A95499F4AF1D}" srcOrd="0" destOrd="0" presId="urn:microsoft.com/office/officeart/2005/8/layout/hList3"/>
    <dgm:cxn modelId="{903A286C-C789-4C11-9E73-3C341A574B89}" srcId="{CE792307-11C2-4449-A317-535193691195}" destId="{BFD6FB7A-0E6D-48E0-B182-B16A0B30176D}" srcOrd="3" destOrd="0" parTransId="{79C99253-ACD8-434D-BA89-9D2ECE5E0CB9}" sibTransId="{FBD196A6-185A-41D7-AA6F-B5FDAA0930B9}"/>
    <dgm:cxn modelId="{68A8A272-C255-42ED-A97E-145FFA2D0228}" type="presOf" srcId="{903C4074-79BB-46AD-A3CD-13995E89A221}" destId="{BF55ADC2-D50C-41CA-8DBC-FD37FFDBA821}" srcOrd="0" destOrd="0" presId="urn:microsoft.com/office/officeart/2005/8/layout/hList3"/>
    <dgm:cxn modelId="{F9D1F174-28BE-497E-A1C5-94FDC72A787C}" type="presOf" srcId="{18C5A875-DE35-4E06-B5E6-3E78D78D68E9}" destId="{91CD2920-9E45-4689-8B95-63D0440D037A}" srcOrd="0" destOrd="0" presId="urn:microsoft.com/office/officeart/2005/8/layout/hList3"/>
    <dgm:cxn modelId="{1BAFD690-EF73-45A2-B64C-F6397E0D82E2}" type="presOf" srcId="{CE792307-11C2-4449-A317-535193691195}" destId="{3360090B-E373-41A1-BE88-7A7906674E96}" srcOrd="0" destOrd="0" presId="urn:microsoft.com/office/officeart/2005/8/layout/hList3"/>
    <dgm:cxn modelId="{58D650A9-ED3E-4502-8879-A8D4123F9C02}" srcId="{18C5A875-DE35-4E06-B5E6-3E78D78D68E9}" destId="{CE792307-11C2-4449-A317-535193691195}" srcOrd="0" destOrd="0" parTransId="{03D8146A-AFBD-4185-AD5F-ABABC7539B4E}" sibTransId="{138AC02B-DB2D-4AE5-9D8F-E28E3FEC803E}"/>
    <dgm:cxn modelId="{EFA760B7-DC65-427B-AA4B-79FBE5363EF2}" type="presOf" srcId="{BFD6FB7A-0E6D-48E0-B182-B16A0B30176D}" destId="{05B932E9-C4ED-49CA-962B-41F108AD3DD0}" srcOrd="0" destOrd="0" presId="urn:microsoft.com/office/officeart/2005/8/layout/hList3"/>
    <dgm:cxn modelId="{8987D6BA-EA7E-4A56-9374-4560D35FB0B1}" srcId="{CE792307-11C2-4449-A317-535193691195}" destId="{ACB2B7AE-6AE5-4C4B-BA69-A9BE59AF5946}" srcOrd="1" destOrd="0" parTransId="{B539C5C0-E32A-4046-BB84-CFF2164565F8}" sibTransId="{8188CF7D-BEBD-4438-9519-AAC05E593C19}"/>
    <dgm:cxn modelId="{005DD4F4-22BE-42F0-A103-8F8BEF40C438}" srcId="{CE792307-11C2-4449-A317-535193691195}" destId="{903C4074-79BB-46AD-A3CD-13995E89A221}" srcOrd="0" destOrd="0" parTransId="{E5C427D3-D2C6-4469-809F-C58604082B9B}" sibTransId="{87D8DB91-E3DF-400C-AE79-C3CB3DE09CB0}"/>
    <dgm:cxn modelId="{A00F06FA-ABDD-4127-A69B-0EDA2D8D4B52}" type="presOf" srcId="{ACB2B7AE-6AE5-4C4B-BA69-A9BE59AF5946}" destId="{00651F6A-1C3F-4B41-972A-66B7671EEE00}" srcOrd="0" destOrd="0" presId="urn:microsoft.com/office/officeart/2005/8/layout/hList3"/>
    <dgm:cxn modelId="{E6D830FF-76C6-4E3C-9A1E-5EE368196FB0}" srcId="{CE792307-11C2-4449-A317-535193691195}" destId="{16CA7023-71AE-4A92-8DE6-BAC47DFA9379}" srcOrd="2" destOrd="0" parTransId="{B19F51FE-9D29-4BB7-BD4B-A5B55206F535}" sibTransId="{BBD5A53F-2EB9-4F25-B4A2-E830D2B717CF}"/>
    <dgm:cxn modelId="{D734CF76-FED6-403F-A7B5-CE70DE6D3226}" type="presParOf" srcId="{91CD2920-9E45-4689-8B95-63D0440D037A}" destId="{3360090B-E373-41A1-BE88-7A7906674E96}" srcOrd="0" destOrd="0" presId="urn:microsoft.com/office/officeart/2005/8/layout/hList3"/>
    <dgm:cxn modelId="{3D89B460-78BF-4A6C-AF92-B96710EE4D1C}" type="presParOf" srcId="{91CD2920-9E45-4689-8B95-63D0440D037A}" destId="{1EEB3B3B-3962-4796-8484-10AD945076AA}" srcOrd="1" destOrd="0" presId="urn:microsoft.com/office/officeart/2005/8/layout/hList3"/>
    <dgm:cxn modelId="{15709BA4-5A01-4E87-998B-7DC8F98F2AAA}" type="presParOf" srcId="{1EEB3B3B-3962-4796-8484-10AD945076AA}" destId="{BF55ADC2-D50C-41CA-8DBC-FD37FFDBA821}" srcOrd="0" destOrd="0" presId="urn:microsoft.com/office/officeart/2005/8/layout/hList3"/>
    <dgm:cxn modelId="{2CD252AF-94C9-4919-B93A-394F189E41D9}" type="presParOf" srcId="{1EEB3B3B-3962-4796-8484-10AD945076AA}" destId="{00651F6A-1C3F-4B41-972A-66B7671EEE00}" srcOrd="1" destOrd="0" presId="urn:microsoft.com/office/officeart/2005/8/layout/hList3"/>
    <dgm:cxn modelId="{0CDB628C-4A98-4713-A4DF-25FDDAB48F51}" type="presParOf" srcId="{1EEB3B3B-3962-4796-8484-10AD945076AA}" destId="{BC2180F8-4700-48DF-BCF3-A95499F4AF1D}" srcOrd="2" destOrd="0" presId="urn:microsoft.com/office/officeart/2005/8/layout/hList3"/>
    <dgm:cxn modelId="{52D46250-1704-4CAA-8784-E0E055CC9DF8}" type="presParOf" srcId="{1EEB3B3B-3962-4796-8484-10AD945076AA}" destId="{05B932E9-C4ED-49CA-962B-41F108AD3DD0}" srcOrd="3" destOrd="0" presId="urn:microsoft.com/office/officeart/2005/8/layout/hList3"/>
    <dgm:cxn modelId="{2609221C-A866-42C8-B79E-2B33D79D0F50}" type="presParOf" srcId="{91CD2920-9E45-4689-8B95-63D0440D037A}" destId="{9D7E7283-3C2A-491E-9FB0-314F2D4395E6}"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571810-705E-424E-A55A-A716583EBB8D}">
      <dsp:nvSpPr>
        <dsp:cNvPr id="0" name=""/>
        <dsp:cNvSpPr/>
      </dsp:nvSpPr>
      <dsp:spPr>
        <a:xfrm>
          <a:off x="0" y="0"/>
          <a:ext cx="14521543"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DA5A93-0B8F-4F8E-8736-220F48A2632A}">
      <dsp:nvSpPr>
        <dsp:cNvPr id="0" name=""/>
        <dsp:cNvSpPr/>
      </dsp:nvSpPr>
      <dsp:spPr>
        <a:xfrm>
          <a:off x="0" y="0"/>
          <a:ext cx="2904308" cy="88087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kern="1200"/>
            <a:t>Objectives: </a:t>
          </a:r>
        </a:p>
      </dsp:txBody>
      <dsp:txXfrm>
        <a:off x="0" y="0"/>
        <a:ext cx="2904308" cy="8808758"/>
      </dsp:txXfrm>
    </dsp:sp>
    <dsp:sp modelId="{13361E23-9607-4220-80DE-941A3ED1DD57}">
      <dsp:nvSpPr>
        <dsp:cNvPr id="0" name=""/>
        <dsp:cNvSpPr/>
      </dsp:nvSpPr>
      <dsp:spPr>
        <a:xfrm>
          <a:off x="3122131" y="137636"/>
          <a:ext cx="11399411" cy="2752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Identify </a:t>
          </a:r>
        </a:p>
      </dsp:txBody>
      <dsp:txXfrm>
        <a:off x="3122131" y="137636"/>
        <a:ext cx="11399411" cy="2752736"/>
      </dsp:txXfrm>
    </dsp:sp>
    <dsp:sp modelId="{B20C1A5A-F1AA-45DE-AA67-881C59B53EC4}">
      <dsp:nvSpPr>
        <dsp:cNvPr id="0" name=""/>
        <dsp:cNvSpPr/>
      </dsp:nvSpPr>
      <dsp:spPr>
        <a:xfrm>
          <a:off x="2904308" y="2890373"/>
          <a:ext cx="1161723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3B5EF0-E834-4431-A31B-1A569FCC4758}">
      <dsp:nvSpPr>
        <dsp:cNvPr id="0" name=""/>
        <dsp:cNvSpPr/>
      </dsp:nvSpPr>
      <dsp:spPr>
        <a:xfrm>
          <a:off x="3122131" y="3028010"/>
          <a:ext cx="11399411" cy="2752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rtl="0">
            <a:lnSpc>
              <a:spcPct val="90000"/>
            </a:lnSpc>
            <a:spcBef>
              <a:spcPct val="0"/>
            </a:spcBef>
            <a:spcAft>
              <a:spcPct val="35000"/>
            </a:spcAft>
            <a:buNone/>
          </a:pPr>
          <a:r>
            <a:rPr lang="en-US" sz="6500" kern="1200"/>
            <a:t>Practice </a:t>
          </a:r>
          <a:endParaRPr lang="en-US" sz="6500" kern="1200">
            <a:latin typeface="Calibri"/>
          </a:endParaRPr>
        </a:p>
      </dsp:txBody>
      <dsp:txXfrm>
        <a:off x="3122131" y="3028010"/>
        <a:ext cx="11399411" cy="2752736"/>
      </dsp:txXfrm>
    </dsp:sp>
    <dsp:sp modelId="{A224EEFC-EF4D-4595-9C2E-2BDB412A7F60}">
      <dsp:nvSpPr>
        <dsp:cNvPr id="0" name=""/>
        <dsp:cNvSpPr/>
      </dsp:nvSpPr>
      <dsp:spPr>
        <a:xfrm>
          <a:off x="2904308" y="5780747"/>
          <a:ext cx="1161723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00EC37-A20F-431B-AA81-D86AEB679014}">
      <dsp:nvSpPr>
        <dsp:cNvPr id="0" name=""/>
        <dsp:cNvSpPr/>
      </dsp:nvSpPr>
      <dsp:spPr>
        <a:xfrm>
          <a:off x="3122131" y="5918384"/>
          <a:ext cx="11399411" cy="2752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Develop </a:t>
          </a:r>
        </a:p>
      </dsp:txBody>
      <dsp:txXfrm>
        <a:off x="3122131" y="5918384"/>
        <a:ext cx="11399411" cy="2752736"/>
      </dsp:txXfrm>
    </dsp:sp>
    <dsp:sp modelId="{4377BF04-7CBC-4C5F-86AD-B161A9A2F6A3}">
      <dsp:nvSpPr>
        <dsp:cNvPr id="0" name=""/>
        <dsp:cNvSpPr/>
      </dsp:nvSpPr>
      <dsp:spPr>
        <a:xfrm>
          <a:off x="2904308" y="8671121"/>
          <a:ext cx="1161723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0BB18C-78FB-4C13-99EA-B621569E5930}">
      <dsp:nvSpPr>
        <dsp:cNvPr id="0" name=""/>
        <dsp:cNvSpPr/>
      </dsp:nvSpPr>
      <dsp:spPr>
        <a:xfrm>
          <a:off x="4686415" y="469516"/>
          <a:ext cx="6465466" cy="6465466"/>
        </a:xfrm>
        <a:prstGeom prst="pie">
          <a:avLst>
            <a:gd name="adj1" fmla="val 16200000"/>
            <a:gd name="adj2" fmla="val 19285716"/>
          </a:avLst>
        </a:prstGeom>
        <a:solidFill>
          <a:schemeClr val="accent3">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latin typeface="Sabon Next LT"/>
              <a:cs typeface="Sabon Next LT"/>
            </a:rPr>
            <a:t>FOCUS</a:t>
          </a:r>
        </a:p>
      </dsp:txBody>
      <dsp:txXfrm>
        <a:off x="8083094" y="1069880"/>
        <a:ext cx="1539396" cy="1231517"/>
      </dsp:txXfrm>
    </dsp:sp>
    <dsp:sp modelId="{707AC81B-18A1-4307-9CFC-719E57E3C932}">
      <dsp:nvSpPr>
        <dsp:cNvPr id="0" name=""/>
        <dsp:cNvSpPr/>
      </dsp:nvSpPr>
      <dsp:spPr>
        <a:xfrm>
          <a:off x="4769542" y="573425"/>
          <a:ext cx="6465466" cy="6465466"/>
        </a:xfrm>
        <a:prstGeom prst="pie">
          <a:avLst>
            <a:gd name="adj1" fmla="val 19285716"/>
            <a:gd name="adj2" fmla="val 771428"/>
          </a:avLst>
        </a:prstGeom>
        <a:solidFill>
          <a:schemeClr val="accent3">
            <a:alpha val="90000"/>
            <a:hueOff val="0"/>
            <a:satOff val="0"/>
            <a:lumOff val="0"/>
            <a:alphaOff val="-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latin typeface="Sabon Next LT"/>
              <a:cs typeface="Sabon Next LT"/>
            </a:rPr>
            <a:t>PLAY</a:t>
          </a:r>
        </a:p>
      </dsp:txBody>
      <dsp:txXfrm>
        <a:off x="9160672" y="2917156"/>
        <a:ext cx="1770306" cy="1077577"/>
      </dsp:txXfrm>
    </dsp:sp>
    <dsp:sp modelId="{8589896F-EEB7-41B0-8BAA-E42DFC3B8302}">
      <dsp:nvSpPr>
        <dsp:cNvPr id="0" name=""/>
        <dsp:cNvSpPr/>
      </dsp:nvSpPr>
      <dsp:spPr>
        <a:xfrm>
          <a:off x="4739524" y="704274"/>
          <a:ext cx="6465466" cy="6465466"/>
        </a:xfrm>
        <a:prstGeom prst="pie">
          <a:avLst>
            <a:gd name="adj1" fmla="val 771428"/>
            <a:gd name="adj2" fmla="val 3857143"/>
          </a:avLst>
        </a:prstGeom>
        <a:solidFill>
          <a:schemeClr val="accent3">
            <a:alpha val="90000"/>
            <a:hueOff val="0"/>
            <a:satOff val="0"/>
            <a:lumOff val="0"/>
            <a:alphaOff val="-1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latin typeface="Sabon Next LT"/>
              <a:cs typeface="Sabon Next LT"/>
            </a:rPr>
            <a:t>CONNECTING</a:t>
          </a:r>
        </a:p>
      </dsp:txBody>
      <dsp:txXfrm>
        <a:off x="8891277" y="4533523"/>
        <a:ext cx="1539396" cy="1193032"/>
      </dsp:txXfrm>
    </dsp:sp>
    <dsp:sp modelId="{9815A34E-76EE-4F2E-9099-ACC34E785099}">
      <dsp:nvSpPr>
        <dsp:cNvPr id="0" name=""/>
        <dsp:cNvSpPr/>
      </dsp:nvSpPr>
      <dsp:spPr>
        <a:xfrm>
          <a:off x="4619451" y="762001"/>
          <a:ext cx="6465466" cy="6465466"/>
        </a:xfrm>
        <a:prstGeom prst="pie">
          <a:avLst>
            <a:gd name="adj1" fmla="val 3857226"/>
            <a:gd name="adj2" fmla="val 6942858"/>
          </a:avLst>
        </a:prstGeom>
        <a:solidFill>
          <a:schemeClr val="accent3">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latin typeface="Sabon Next LT"/>
              <a:cs typeface="Sabon Next LT"/>
            </a:rPr>
            <a:t>PHYSICAL</a:t>
          </a:r>
        </a:p>
      </dsp:txBody>
      <dsp:txXfrm>
        <a:off x="7101729" y="5842010"/>
        <a:ext cx="1500911" cy="1077577"/>
      </dsp:txXfrm>
    </dsp:sp>
    <dsp:sp modelId="{5A0A3808-02CF-4233-A9EB-003C0C58D4AD}">
      <dsp:nvSpPr>
        <dsp:cNvPr id="0" name=""/>
        <dsp:cNvSpPr/>
      </dsp:nvSpPr>
      <dsp:spPr>
        <a:xfrm>
          <a:off x="4499378" y="704274"/>
          <a:ext cx="6465466" cy="6465466"/>
        </a:xfrm>
        <a:prstGeom prst="pie">
          <a:avLst>
            <a:gd name="adj1" fmla="val 6942858"/>
            <a:gd name="adj2" fmla="val 10028574"/>
          </a:avLst>
        </a:prstGeom>
        <a:solidFill>
          <a:schemeClr val="accent3">
            <a:alpha val="90000"/>
            <a:hueOff val="0"/>
            <a:satOff val="0"/>
            <a:lumOff val="0"/>
            <a:alphaOff val="-2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latin typeface="Sabon Next LT"/>
              <a:cs typeface="Sabon Next LT"/>
            </a:rPr>
            <a:t>TIME IN</a:t>
          </a:r>
        </a:p>
      </dsp:txBody>
      <dsp:txXfrm>
        <a:off x="5273695" y="4533523"/>
        <a:ext cx="1539396" cy="1193032"/>
      </dsp:txXfrm>
    </dsp:sp>
    <dsp:sp modelId="{F797AF28-279D-4158-BE1C-70796EF717D0}">
      <dsp:nvSpPr>
        <dsp:cNvPr id="0" name=""/>
        <dsp:cNvSpPr/>
      </dsp:nvSpPr>
      <dsp:spPr>
        <a:xfrm>
          <a:off x="4469360" y="573425"/>
          <a:ext cx="6465466" cy="6465466"/>
        </a:xfrm>
        <a:prstGeom prst="pie">
          <a:avLst>
            <a:gd name="adj1" fmla="val 10028574"/>
            <a:gd name="adj2" fmla="val 13114284"/>
          </a:avLst>
        </a:prstGeom>
        <a:solidFill>
          <a:schemeClr val="accent3">
            <a:alpha val="90000"/>
            <a:hueOff val="0"/>
            <a:satOff val="0"/>
            <a:lumOff val="0"/>
            <a:alphaOff val="-3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latin typeface="Sabon Next LT"/>
              <a:cs typeface="Sabon Next LT"/>
            </a:rPr>
            <a:t>DOWN TIME</a:t>
          </a:r>
        </a:p>
      </dsp:txBody>
      <dsp:txXfrm>
        <a:off x="4773391" y="2917156"/>
        <a:ext cx="1770306" cy="1077577"/>
      </dsp:txXfrm>
    </dsp:sp>
    <dsp:sp modelId="{E7BCD973-BA84-4DD5-AE98-F1873F7C2455}">
      <dsp:nvSpPr>
        <dsp:cNvPr id="0" name=""/>
        <dsp:cNvSpPr/>
      </dsp:nvSpPr>
      <dsp:spPr>
        <a:xfrm>
          <a:off x="4552487" y="469516"/>
          <a:ext cx="6465466" cy="6465466"/>
        </a:xfrm>
        <a:prstGeom prst="pie">
          <a:avLst>
            <a:gd name="adj1" fmla="val 13114284"/>
            <a:gd name="adj2" fmla="val 16200000"/>
          </a:avLst>
        </a:prstGeom>
        <a:solidFill>
          <a:schemeClr val="accent3">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latin typeface="Sabon Next LT"/>
              <a:cs typeface="Sabon Next LT"/>
            </a:rPr>
            <a:t>SLEEP TIME</a:t>
          </a:r>
        </a:p>
      </dsp:txBody>
      <dsp:txXfrm>
        <a:off x="6081878" y="1069880"/>
        <a:ext cx="1539396" cy="1231517"/>
      </dsp:txXfrm>
    </dsp:sp>
    <dsp:sp modelId="{8B3C868C-6D96-4BC3-80BF-357AA4933F96}">
      <dsp:nvSpPr>
        <dsp:cNvPr id="0" name=""/>
        <dsp:cNvSpPr/>
      </dsp:nvSpPr>
      <dsp:spPr>
        <a:xfrm>
          <a:off x="4285849" y="69272"/>
          <a:ext cx="7265952" cy="7265952"/>
        </a:xfrm>
        <a:prstGeom prst="circularArrow">
          <a:avLst>
            <a:gd name="adj1" fmla="val 5085"/>
            <a:gd name="adj2" fmla="val 327528"/>
            <a:gd name="adj3" fmla="val 18957827"/>
            <a:gd name="adj4" fmla="val 16200343"/>
            <a:gd name="adj5" fmla="val 5932"/>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527D96-F33C-4290-B568-6D49E6A59143}">
      <dsp:nvSpPr>
        <dsp:cNvPr id="0" name=""/>
        <dsp:cNvSpPr/>
      </dsp:nvSpPr>
      <dsp:spPr>
        <a:xfrm>
          <a:off x="4369500" y="173642"/>
          <a:ext cx="7265952" cy="7265952"/>
        </a:xfrm>
        <a:prstGeom prst="circularArrow">
          <a:avLst>
            <a:gd name="adj1" fmla="val 5085"/>
            <a:gd name="adj2" fmla="val 327528"/>
            <a:gd name="adj3" fmla="val 443744"/>
            <a:gd name="adj4" fmla="val 19285776"/>
            <a:gd name="adj5" fmla="val 5932"/>
          </a:avLst>
        </a:prstGeom>
        <a:solidFill>
          <a:schemeClr val="accent3">
            <a:shade val="90000"/>
            <a:hueOff val="46723"/>
            <a:satOff val="-1001"/>
            <a:lumOff val="513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F6F62D-2EDD-4C88-9B5F-D639B11E53EA}">
      <dsp:nvSpPr>
        <dsp:cNvPr id="0" name=""/>
        <dsp:cNvSpPr/>
      </dsp:nvSpPr>
      <dsp:spPr>
        <a:xfrm>
          <a:off x="4339375" y="304187"/>
          <a:ext cx="7265952" cy="7265952"/>
        </a:xfrm>
        <a:prstGeom prst="circularArrow">
          <a:avLst>
            <a:gd name="adj1" fmla="val 5085"/>
            <a:gd name="adj2" fmla="val 327528"/>
            <a:gd name="adj3" fmla="val 3529100"/>
            <a:gd name="adj4" fmla="val 770764"/>
            <a:gd name="adj5" fmla="val 5932"/>
          </a:avLst>
        </a:prstGeom>
        <a:solidFill>
          <a:schemeClr val="accent3">
            <a:shade val="90000"/>
            <a:hueOff val="93447"/>
            <a:satOff val="-2002"/>
            <a:lumOff val="1027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A55D962-C7A0-4B53-AFDB-70CA9AC68D38}">
      <dsp:nvSpPr>
        <dsp:cNvPr id="0" name=""/>
        <dsp:cNvSpPr/>
      </dsp:nvSpPr>
      <dsp:spPr>
        <a:xfrm>
          <a:off x="4219208" y="361589"/>
          <a:ext cx="7265952" cy="7265952"/>
        </a:xfrm>
        <a:prstGeom prst="circularArrow">
          <a:avLst>
            <a:gd name="adj1" fmla="val 5085"/>
            <a:gd name="adj2" fmla="val 327528"/>
            <a:gd name="adj3" fmla="val 6615046"/>
            <a:gd name="adj4" fmla="val 3857426"/>
            <a:gd name="adj5" fmla="val 5932"/>
          </a:avLst>
        </a:prstGeom>
        <a:solidFill>
          <a:schemeClr val="accent3">
            <a:shade val="90000"/>
            <a:hueOff val="140170"/>
            <a:satOff val="-3004"/>
            <a:lumOff val="1540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BFADFCF-B760-47A1-B980-2550D26FF3C3}">
      <dsp:nvSpPr>
        <dsp:cNvPr id="0" name=""/>
        <dsp:cNvSpPr/>
      </dsp:nvSpPr>
      <dsp:spPr>
        <a:xfrm>
          <a:off x="4099041" y="304187"/>
          <a:ext cx="7265952" cy="7265952"/>
        </a:xfrm>
        <a:prstGeom prst="circularArrow">
          <a:avLst>
            <a:gd name="adj1" fmla="val 5085"/>
            <a:gd name="adj2" fmla="val 327528"/>
            <a:gd name="adj3" fmla="val 9701707"/>
            <a:gd name="adj4" fmla="val 6943371"/>
            <a:gd name="adj5" fmla="val 5932"/>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7148AF8-EE5E-43D2-8EE0-6FF6CDE16595}">
      <dsp:nvSpPr>
        <dsp:cNvPr id="0" name=""/>
        <dsp:cNvSpPr/>
      </dsp:nvSpPr>
      <dsp:spPr>
        <a:xfrm>
          <a:off x="4068916" y="173642"/>
          <a:ext cx="7265952" cy="7265952"/>
        </a:xfrm>
        <a:prstGeom prst="circularArrow">
          <a:avLst>
            <a:gd name="adj1" fmla="val 5085"/>
            <a:gd name="adj2" fmla="val 327528"/>
            <a:gd name="adj3" fmla="val 12786695"/>
            <a:gd name="adj4" fmla="val 10028727"/>
            <a:gd name="adj5" fmla="val 5932"/>
          </a:avLst>
        </a:prstGeom>
        <a:solidFill>
          <a:schemeClr val="accent3">
            <a:shade val="90000"/>
            <a:hueOff val="233617"/>
            <a:satOff val="-5006"/>
            <a:lumOff val="2567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ED4E619-3AC9-46D8-916A-37393F7C43FE}">
      <dsp:nvSpPr>
        <dsp:cNvPr id="0" name=""/>
        <dsp:cNvSpPr/>
      </dsp:nvSpPr>
      <dsp:spPr>
        <a:xfrm>
          <a:off x="4152567" y="69272"/>
          <a:ext cx="7265952" cy="7265952"/>
        </a:xfrm>
        <a:prstGeom prst="circularArrow">
          <a:avLst>
            <a:gd name="adj1" fmla="val 5085"/>
            <a:gd name="adj2" fmla="val 327528"/>
            <a:gd name="adj3" fmla="val 15872129"/>
            <a:gd name="adj4" fmla="val 13114645"/>
            <a:gd name="adj5" fmla="val 5932"/>
          </a:avLst>
        </a:prstGeom>
        <a:solidFill>
          <a:schemeClr val="accent3">
            <a:shade val="90000"/>
            <a:hueOff val="280340"/>
            <a:satOff val="-6007"/>
            <a:lumOff val="3081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60090B-E373-41A1-BE88-7A7906674E96}">
      <dsp:nvSpPr>
        <dsp:cNvPr id="0" name=""/>
        <dsp:cNvSpPr/>
      </dsp:nvSpPr>
      <dsp:spPr>
        <a:xfrm>
          <a:off x="0" y="0"/>
          <a:ext cx="15773400" cy="1879603"/>
        </a:xfrm>
        <a:prstGeom prst="rect">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rtl="0">
            <a:lnSpc>
              <a:spcPct val="90000"/>
            </a:lnSpc>
            <a:spcBef>
              <a:spcPct val="0"/>
            </a:spcBef>
            <a:spcAft>
              <a:spcPct val="35000"/>
            </a:spcAft>
            <a:buNone/>
          </a:pPr>
          <a:r>
            <a:rPr lang="en-US" sz="6500" kern="1200">
              <a:latin typeface="Calibri"/>
            </a:rPr>
            <a:t>Steps to Develop a Plan:</a:t>
          </a:r>
          <a:endParaRPr lang="en-US" sz="6500" kern="1200"/>
        </a:p>
      </dsp:txBody>
      <dsp:txXfrm>
        <a:off x="0" y="0"/>
        <a:ext cx="15773400" cy="1879603"/>
      </dsp:txXfrm>
    </dsp:sp>
    <dsp:sp modelId="{BF55ADC2-D50C-41CA-8DBC-FD37FFDBA821}">
      <dsp:nvSpPr>
        <dsp:cNvPr id="0" name=""/>
        <dsp:cNvSpPr/>
      </dsp:nvSpPr>
      <dsp:spPr>
        <a:xfrm>
          <a:off x="0" y="1879603"/>
          <a:ext cx="3943349" cy="3947167"/>
        </a:xfrm>
        <a:prstGeom prst="rect">
          <a:avLst/>
        </a:prstGeom>
        <a:solidFill>
          <a:schemeClr val="accent1">
            <a:alpha val="9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rtl="0">
            <a:lnSpc>
              <a:spcPct val="90000"/>
            </a:lnSpc>
            <a:spcBef>
              <a:spcPct val="0"/>
            </a:spcBef>
            <a:spcAft>
              <a:spcPct val="35000"/>
            </a:spcAft>
            <a:buNone/>
          </a:pPr>
          <a:r>
            <a:rPr lang="en-US" sz="4300" kern="1200">
              <a:latin typeface="Calibri"/>
            </a:rPr>
            <a:t>Determine what is working and what needs changed</a:t>
          </a:r>
        </a:p>
      </dsp:txBody>
      <dsp:txXfrm>
        <a:off x="0" y="1879603"/>
        <a:ext cx="3943349" cy="3947167"/>
      </dsp:txXfrm>
    </dsp:sp>
    <dsp:sp modelId="{00651F6A-1C3F-4B41-972A-66B7671EEE00}">
      <dsp:nvSpPr>
        <dsp:cNvPr id="0" name=""/>
        <dsp:cNvSpPr/>
      </dsp:nvSpPr>
      <dsp:spPr>
        <a:xfrm>
          <a:off x="3943350" y="1879603"/>
          <a:ext cx="3943349" cy="3947167"/>
        </a:xfrm>
        <a:prstGeom prst="rect">
          <a:avLst/>
        </a:prstGeom>
        <a:solidFill>
          <a:schemeClr val="accent1">
            <a:alpha val="90000"/>
            <a:hueOff val="0"/>
            <a:satOff val="0"/>
            <a:lumOff val="0"/>
            <a:alphaOff val="-13333"/>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a:latin typeface="Calibri"/>
            </a:rPr>
            <a:t>Set specific, achievable goals to incorporate more of each activity</a:t>
          </a:r>
          <a:endParaRPr lang="en-US" sz="4300" kern="1200"/>
        </a:p>
      </dsp:txBody>
      <dsp:txXfrm>
        <a:off x="3943350" y="1879603"/>
        <a:ext cx="3943349" cy="3947167"/>
      </dsp:txXfrm>
    </dsp:sp>
    <dsp:sp modelId="{BC2180F8-4700-48DF-BCF3-A95499F4AF1D}">
      <dsp:nvSpPr>
        <dsp:cNvPr id="0" name=""/>
        <dsp:cNvSpPr/>
      </dsp:nvSpPr>
      <dsp:spPr>
        <a:xfrm>
          <a:off x="7886699" y="1879603"/>
          <a:ext cx="3943349" cy="3947167"/>
        </a:xfrm>
        <a:prstGeom prst="rect">
          <a:avLst/>
        </a:prstGeom>
        <a:solidFill>
          <a:schemeClr val="accent1">
            <a:alpha val="90000"/>
            <a:hueOff val="0"/>
            <a:satOff val="0"/>
            <a:lumOff val="0"/>
            <a:alphaOff val="-26667"/>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rtl="0">
            <a:lnSpc>
              <a:spcPct val="90000"/>
            </a:lnSpc>
            <a:spcBef>
              <a:spcPct val="0"/>
            </a:spcBef>
            <a:spcAft>
              <a:spcPct val="35000"/>
            </a:spcAft>
            <a:buNone/>
          </a:pPr>
          <a:r>
            <a:rPr lang="en-US" sz="4300" kern="1200">
              <a:latin typeface="Calibri"/>
            </a:rPr>
            <a:t>Create a weekly schedule that includes a balance of the seven activities</a:t>
          </a:r>
          <a:endParaRPr lang="en-US" sz="4300" kern="1200"/>
        </a:p>
      </dsp:txBody>
      <dsp:txXfrm>
        <a:off x="7886699" y="1879603"/>
        <a:ext cx="3943349" cy="3947167"/>
      </dsp:txXfrm>
    </dsp:sp>
    <dsp:sp modelId="{05B932E9-C4ED-49CA-962B-41F108AD3DD0}">
      <dsp:nvSpPr>
        <dsp:cNvPr id="0" name=""/>
        <dsp:cNvSpPr/>
      </dsp:nvSpPr>
      <dsp:spPr>
        <a:xfrm>
          <a:off x="11830049" y="1879603"/>
          <a:ext cx="3943349" cy="3947167"/>
        </a:xfrm>
        <a:prstGeom prst="rect">
          <a:avLst/>
        </a:prstGeom>
        <a:solidFill>
          <a:schemeClr val="accent1">
            <a:alpha val="90000"/>
            <a:hueOff val="0"/>
            <a:satOff val="0"/>
            <a:lumOff val="0"/>
            <a:alphaOff val="-4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rtl="0">
            <a:lnSpc>
              <a:spcPct val="90000"/>
            </a:lnSpc>
            <a:spcBef>
              <a:spcPct val="0"/>
            </a:spcBef>
            <a:spcAft>
              <a:spcPct val="35000"/>
            </a:spcAft>
            <a:buNone/>
          </a:pPr>
          <a:r>
            <a:rPr lang="en-US" sz="4300" kern="1200">
              <a:latin typeface="Calibri"/>
            </a:rPr>
            <a:t>Assess what is working and what needs adjusted for the season of life</a:t>
          </a:r>
        </a:p>
      </dsp:txBody>
      <dsp:txXfrm>
        <a:off x="11830049" y="1879603"/>
        <a:ext cx="3943349" cy="3947167"/>
      </dsp:txXfrm>
    </dsp:sp>
    <dsp:sp modelId="{9D7E7283-3C2A-491E-9FB0-314F2D4395E6}">
      <dsp:nvSpPr>
        <dsp:cNvPr id="0" name=""/>
        <dsp:cNvSpPr/>
      </dsp:nvSpPr>
      <dsp:spPr>
        <a:xfrm>
          <a:off x="0" y="5826770"/>
          <a:ext cx="15773400" cy="438574"/>
        </a:xfrm>
        <a:prstGeom prst="rect">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0D3802-BF42-4AAD-AAEE-308732D656A9}" type="datetimeFigureOut">
              <a:t>9/28/2024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43A9EF-3545-401B-BA27-26E84255E8D3}" type="slidenum">
              <a:t>‹#›</a:t>
            </a:fld>
            <a:endParaRPr lang="en-US"/>
          </a:p>
        </p:txBody>
      </p:sp>
    </p:spTree>
    <p:extLst>
      <p:ext uri="{BB962C8B-B14F-4D97-AF65-F5344CB8AC3E}">
        <p14:creationId xmlns:p14="http://schemas.microsoft.com/office/powerpoint/2010/main" val="2318742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Erica  Introduce the team</a:t>
            </a:r>
            <a:endParaRPr lang="en-US"/>
          </a:p>
        </p:txBody>
      </p:sp>
      <p:sp>
        <p:nvSpPr>
          <p:cNvPr id="4" name="Slide Number Placeholder 3"/>
          <p:cNvSpPr>
            <a:spLocks noGrp="1"/>
          </p:cNvSpPr>
          <p:nvPr>
            <p:ph type="sldNum" sz="quarter" idx="5"/>
          </p:nvPr>
        </p:nvSpPr>
        <p:spPr/>
        <p:txBody>
          <a:bodyPr/>
          <a:lstStyle/>
          <a:p>
            <a:fld id="{0B43A9EF-3545-401B-BA27-26E84255E8D3}" type="slidenum">
              <a:rPr lang="en-US" smtClean="0"/>
              <a:t>1</a:t>
            </a:fld>
            <a:endParaRPr lang="en-US"/>
          </a:p>
        </p:txBody>
      </p:sp>
    </p:spTree>
    <p:extLst>
      <p:ext uri="{BB962C8B-B14F-4D97-AF65-F5344CB8AC3E}">
        <p14:creationId xmlns:p14="http://schemas.microsoft.com/office/powerpoint/2010/main" val="1918235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ANA   Burn-out and decreased mental health are increasing in our society. Calls for increasing mental health literacy are gaining attention.  Carvalho's team described a need for greater </a:t>
            </a:r>
            <a:r>
              <a:rPr lang="en-US" b="1"/>
              <a:t>positive </a:t>
            </a:r>
            <a:r>
              <a:rPr lang="en-US"/>
              <a:t>mental health literacy. The Healthy Mind Platter is one option to help increase understanding of improving our mental well-being with a healthy mind. These suggestions counter the unhealthy brain that is not integrated or differentiated properly.</a:t>
            </a:r>
          </a:p>
          <a:p>
            <a:endParaRPr lang="en-US"/>
          </a:p>
          <a:p>
            <a:r>
              <a:rPr lang="en-US"/>
              <a:t>DEFINE MIND</a:t>
            </a:r>
          </a:p>
          <a:p>
            <a:r>
              <a:rPr lang="en-US"/>
              <a:t>Embodied and relational process that regulates flow of energy and information</a:t>
            </a:r>
          </a:p>
          <a:p>
            <a:endParaRPr lang="en-US"/>
          </a:p>
          <a:p>
            <a:endParaRPr lang="en-US"/>
          </a:p>
        </p:txBody>
      </p:sp>
      <p:sp>
        <p:nvSpPr>
          <p:cNvPr id="4" name="Slide Number Placeholder 3"/>
          <p:cNvSpPr>
            <a:spLocks noGrp="1"/>
          </p:cNvSpPr>
          <p:nvPr>
            <p:ph type="sldNum" sz="quarter" idx="5"/>
          </p:nvPr>
        </p:nvSpPr>
        <p:spPr/>
        <p:txBody>
          <a:bodyPr/>
          <a:lstStyle/>
          <a:p>
            <a:fld id="{0B43A9EF-3545-401B-BA27-26E84255E8D3}" type="slidenum">
              <a:rPr lang="en-US"/>
              <a:t>2</a:t>
            </a:fld>
            <a:endParaRPr lang="en-US"/>
          </a:p>
        </p:txBody>
      </p:sp>
    </p:spTree>
    <p:extLst>
      <p:ext uri="{BB962C8B-B14F-4D97-AF65-F5344CB8AC3E}">
        <p14:creationId xmlns:p14="http://schemas.microsoft.com/office/powerpoint/2010/main" val="236700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Deanna </a:t>
            </a:r>
          </a:p>
        </p:txBody>
      </p:sp>
      <p:sp>
        <p:nvSpPr>
          <p:cNvPr id="4" name="Slide Number Placeholder 3"/>
          <p:cNvSpPr>
            <a:spLocks noGrp="1"/>
          </p:cNvSpPr>
          <p:nvPr>
            <p:ph type="sldNum" sz="quarter" idx="5"/>
          </p:nvPr>
        </p:nvSpPr>
        <p:spPr/>
        <p:txBody>
          <a:bodyPr/>
          <a:lstStyle/>
          <a:p>
            <a:fld id="{0B43A9EF-3545-401B-BA27-26E84255E8D3}" type="slidenum">
              <a:rPr lang="en-US"/>
              <a:t>3</a:t>
            </a:fld>
            <a:endParaRPr lang="en-US"/>
          </a:p>
        </p:txBody>
      </p:sp>
    </p:spTree>
    <p:extLst>
      <p:ext uri="{BB962C8B-B14F-4D97-AF65-F5344CB8AC3E}">
        <p14:creationId xmlns:p14="http://schemas.microsoft.com/office/powerpoint/2010/main" val="2244152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Erica – Name 7 Activities</a:t>
            </a:r>
            <a:endParaRPr lang="en-US"/>
          </a:p>
        </p:txBody>
      </p:sp>
      <p:sp>
        <p:nvSpPr>
          <p:cNvPr id="4" name="Slide Number Placeholder 3"/>
          <p:cNvSpPr>
            <a:spLocks noGrp="1"/>
          </p:cNvSpPr>
          <p:nvPr>
            <p:ph type="sldNum" sz="quarter" idx="5"/>
          </p:nvPr>
        </p:nvSpPr>
        <p:spPr/>
        <p:txBody>
          <a:bodyPr/>
          <a:lstStyle/>
          <a:p>
            <a:fld id="{0B43A9EF-3545-401B-BA27-26E84255E8D3}" type="slidenum">
              <a:rPr lang="en-US" smtClean="0"/>
              <a:t>4</a:t>
            </a:fld>
            <a:endParaRPr lang="en-US"/>
          </a:p>
        </p:txBody>
      </p:sp>
    </p:spTree>
    <p:extLst>
      <p:ext uri="{BB962C8B-B14F-4D97-AF65-F5344CB8AC3E}">
        <p14:creationId xmlns:p14="http://schemas.microsoft.com/office/powerpoint/2010/main" val="3958565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Deanna</a:t>
            </a:r>
          </a:p>
        </p:txBody>
      </p:sp>
      <p:sp>
        <p:nvSpPr>
          <p:cNvPr id="4" name="Slide Number Placeholder 3"/>
          <p:cNvSpPr>
            <a:spLocks noGrp="1"/>
          </p:cNvSpPr>
          <p:nvPr>
            <p:ph type="sldNum" sz="quarter" idx="5"/>
          </p:nvPr>
        </p:nvSpPr>
        <p:spPr/>
        <p:txBody>
          <a:bodyPr/>
          <a:lstStyle/>
          <a:p>
            <a:fld id="{0B43A9EF-3545-401B-BA27-26E84255E8D3}" type="slidenum">
              <a:rPr lang="en-US"/>
              <a:t>5</a:t>
            </a:fld>
            <a:endParaRPr lang="en-US"/>
          </a:p>
        </p:txBody>
      </p:sp>
    </p:spTree>
    <p:extLst>
      <p:ext uri="{BB962C8B-B14F-4D97-AF65-F5344CB8AC3E}">
        <p14:creationId xmlns:p14="http://schemas.microsoft.com/office/powerpoint/2010/main" val="4140661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Erica – We know the benefits for children as the learn and heal through play...follow their example! Think of play as an opportunity to learn adaptive social behavior...dad jokes, laughing with a group of friends...</a:t>
            </a:r>
          </a:p>
        </p:txBody>
      </p:sp>
      <p:sp>
        <p:nvSpPr>
          <p:cNvPr id="4" name="Slide Number Placeholder 3"/>
          <p:cNvSpPr>
            <a:spLocks noGrp="1"/>
          </p:cNvSpPr>
          <p:nvPr>
            <p:ph type="sldNum" sz="quarter" idx="5"/>
          </p:nvPr>
        </p:nvSpPr>
        <p:spPr/>
        <p:txBody>
          <a:bodyPr/>
          <a:lstStyle/>
          <a:p>
            <a:fld id="{0B43A9EF-3545-401B-BA27-26E84255E8D3}" type="slidenum">
              <a:rPr lang="en-US"/>
              <a:t>6</a:t>
            </a:fld>
            <a:endParaRPr lang="en-US"/>
          </a:p>
        </p:txBody>
      </p:sp>
    </p:spTree>
    <p:extLst>
      <p:ext uri="{BB962C8B-B14F-4D97-AF65-F5344CB8AC3E}">
        <p14:creationId xmlns:p14="http://schemas.microsoft.com/office/powerpoint/2010/main" val="463267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Deanna</a:t>
            </a:r>
          </a:p>
        </p:txBody>
      </p:sp>
      <p:sp>
        <p:nvSpPr>
          <p:cNvPr id="4" name="Slide Number Placeholder 3"/>
          <p:cNvSpPr>
            <a:spLocks noGrp="1"/>
          </p:cNvSpPr>
          <p:nvPr>
            <p:ph type="sldNum" sz="quarter" idx="5"/>
          </p:nvPr>
        </p:nvSpPr>
        <p:spPr/>
        <p:txBody>
          <a:bodyPr/>
          <a:lstStyle/>
          <a:p>
            <a:fld id="{0B43A9EF-3545-401B-BA27-26E84255E8D3}" type="slidenum">
              <a:rPr lang="en-US"/>
              <a:t>7</a:t>
            </a:fld>
            <a:endParaRPr lang="en-US"/>
          </a:p>
        </p:txBody>
      </p:sp>
    </p:spTree>
    <p:extLst>
      <p:ext uri="{BB962C8B-B14F-4D97-AF65-F5344CB8AC3E}">
        <p14:creationId xmlns:p14="http://schemas.microsoft.com/office/powerpoint/2010/main" val="3927554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Erica – regular exercise activates molecular and cellular cascades that support and maintain brain plasticity. Think about how taking a walk gets your heart pumping and moving blood not just through your body, but to your brain as well.</a:t>
            </a:r>
          </a:p>
        </p:txBody>
      </p:sp>
      <p:sp>
        <p:nvSpPr>
          <p:cNvPr id="4" name="Slide Number Placeholder 3"/>
          <p:cNvSpPr>
            <a:spLocks noGrp="1"/>
          </p:cNvSpPr>
          <p:nvPr>
            <p:ph type="sldNum" sz="quarter" idx="5"/>
          </p:nvPr>
        </p:nvSpPr>
        <p:spPr/>
        <p:txBody>
          <a:bodyPr/>
          <a:lstStyle/>
          <a:p>
            <a:fld id="{0B43A9EF-3545-401B-BA27-26E84255E8D3}" type="slidenum">
              <a:rPr lang="en-US"/>
              <a:t>8</a:t>
            </a:fld>
            <a:endParaRPr lang="en-US"/>
          </a:p>
        </p:txBody>
      </p:sp>
    </p:spTree>
    <p:extLst>
      <p:ext uri="{BB962C8B-B14F-4D97-AF65-F5344CB8AC3E}">
        <p14:creationId xmlns:p14="http://schemas.microsoft.com/office/powerpoint/2010/main" val="764624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Ana </a:t>
            </a:r>
          </a:p>
          <a:p>
            <a:r>
              <a:rPr lang="en-US"/>
              <a:t>Decrease in sympathetic activation: decreased heart rate and muscle tension </a:t>
            </a:r>
            <a:endParaRPr lang="en-US">
              <a:ea typeface="Calibri"/>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0B43A9EF-3545-401B-BA27-26E84255E8D3}" type="slidenum">
              <a:rPr lang="en-US" smtClean="0"/>
              <a:t>9</a:t>
            </a:fld>
            <a:endParaRPr lang="en-US"/>
          </a:p>
        </p:txBody>
      </p:sp>
    </p:spTree>
    <p:extLst>
      <p:ext uri="{BB962C8B-B14F-4D97-AF65-F5344CB8AC3E}">
        <p14:creationId xmlns:p14="http://schemas.microsoft.com/office/powerpoint/2010/main" val="3244794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Erica: Have you ever tried to think of something that was on the tip of your tongue and it just wouldn't come to you? Then later when you are on a totally different train of thought, it pops into your head! </a:t>
            </a:r>
          </a:p>
          <a:p>
            <a:r>
              <a:rPr lang="en-US">
                <a:cs typeface="Calibri"/>
              </a:rPr>
              <a:t>This is the key to harnessing our unconscious problem-solving. Down time is giving your brain a break from intentional linear focus and going "offline" to allow our brain to sort out thoughts, and provide integration by linking differentiated parts. </a:t>
            </a:r>
            <a:endParaRPr lang="en-US">
              <a:ea typeface="Calibri"/>
              <a:cs typeface="Calibri"/>
            </a:endParaRPr>
          </a:p>
          <a:p>
            <a:r>
              <a:rPr lang="en-US">
                <a:cs typeface="Calibri"/>
              </a:rPr>
              <a:t>Taking a break from a demanding task with some downtime, will nearly always provide better results upon return. </a:t>
            </a:r>
            <a:endParaRPr lang="en-US">
              <a:ea typeface="Calibri"/>
              <a:cs typeface="Calibri"/>
            </a:endParaRPr>
          </a:p>
        </p:txBody>
      </p:sp>
      <p:sp>
        <p:nvSpPr>
          <p:cNvPr id="4" name="Slide Number Placeholder 3"/>
          <p:cNvSpPr>
            <a:spLocks noGrp="1"/>
          </p:cNvSpPr>
          <p:nvPr>
            <p:ph type="sldNum" sz="quarter" idx="5"/>
          </p:nvPr>
        </p:nvSpPr>
        <p:spPr/>
        <p:txBody>
          <a:bodyPr/>
          <a:lstStyle/>
          <a:p>
            <a:fld id="{0B43A9EF-3545-401B-BA27-26E84255E8D3}" type="slidenum">
              <a:rPr lang="en-US"/>
              <a:t>10</a:t>
            </a:fld>
            <a:endParaRPr lang="en-US"/>
          </a:p>
        </p:txBody>
      </p:sp>
    </p:spTree>
    <p:extLst>
      <p:ext uri="{BB962C8B-B14F-4D97-AF65-F5344CB8AC3E}">
        <p14:creationId xmlns:p14="http://schemas.microsoft.com/office/powerpoint/2010/main" val="2780521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ANA </a:t>
            </a:r>
          </a:p>
          <a:p>
            <a:r>
              <a:rPr lang="en-US"/>
              <a:t>Sleep deprivation can be more lethal than food deprivation. Drowsy drivers are responsible 20% of accidents. </a:t>
            </a:r>
          </a:p>
          <a:p>
            <a:endParaRPr lang="en-US"/>
          </a:p>
          <a:p>
            <a:r>
              <a:rPr lang="en-US"/>
              <a:t>Lack of sleep is linked w/ depression </a:t>
            </a:r>
          </a:p>
          <a:p>
            <a:endParaRPr lang="en-US">
              <a:ea typeface="Calibri"/>
              <a:cs typeface="Calibri"/>
            </a:endParaRPr>
          </a:p>
          <a:p>
            <a:r>
              <a:rPr lang="en-US">
                <a:ea typeface="Calibri"/>
                <a:cs typeface="Calibri"/>
              </a:rPr>
              <a:t>Important for the body, critical for the brain. </a:t>
            </a:r>
          </a:p>
          <a:p>
            <a:r>
              <a:rPr lang="en-US">
                <a:ea typeface="Calibri"/>
                <a:cs typeface="Calibri"/>
              </a:rPr>
              <a:t>REM– insight, creativity, problem solving</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0B43A9EF-3545-401B-BA27-26E84255E8D3}" type="slidenum">
              <a:rPr lang="en-US" smtClean="0"/>
              <a:t>11</a:t>
            </a:fld>
            <a:endParaRPr lang="en-US"/>
          </a:p>
        </p:txBody>
      </p:sp>
    </p:spTree>
    <p:extLst>
      <p:ext uri="{BB962C8B-B14F-4D97-AF65-F5344CB8AC3E}">
        <p14:creationId xmlns:p14="http://schemas.microsoft.com/office/powerpoint/2010/main" val="27868626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ANA  Next we are going to give you the opportunity to learn more about each area and you can reflect on your current level and what (if any) changes you want to make.</a:t>
            </a:r>
          </a:p>
        </p:txBody>
      </p:sp>
      <p:sp>
        <p:nvSpPr>
          <p:cNvPr id="4" name="Slide Number Placeholder 3"/>
          <p:cNvSpPr>
            <a:spLocks noGrp="1"/>
          </p:cNvSpPr>
          <p:nvPr>
            <p:ph type="sldNum" sz="quarter" idx="5"/>
          </p:nvPr>
        </p:nvSpPr>
        <p:spPr/>
        <p:txBody>
          <a:bodyPr/>
          <a:lstStyle/>
          <a:p>
            <a:fld id="{0B43A9EF-3545-401B-BA27-26E84255E8D3}" type="slidenum">
              <a:rPr lang="en-US"/>
              <a:t>12</a:t>
            </a:fld>
            <a:endParaRPr lang="en-US"/>
          </a:p>
        </p:txBody>
      </p:sp>
    </p:spTree>
    <p:extLst>
      <p:ext uri="{BB962C8B-B14F-4D97-AF65-F5344CB8AC3E}">
        <p14:creationId xmlns:p14="http://schemas.microsoft.com/office/powerpoint/2010/main" val="4077732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Deanna- Give instructions</a:t>
            </a:r>
          </a:p>
          <a:p>
            <a:r>
              <a:rPr lang="en-US">
                <a:ea typeface="Calibri"/>
                <a:cs typeface="Calibri"/>
              </a:rPr>
              <a:t>Erica-  Hand out plates.</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0B43A9EF-3545-401B-BA27-26E84255E8D3}" type="slidenum">
              <a:rPr lang="en-US"/>
              <a:t>13</a:t>
            </a:fld>
            <a:endParaRPr lang="en-US"/>
          </a:p>
        </p:txBody>
      </p:sp>
    </p:spTree>
    <p:extLst>
      <p:ext uri="{BB962C8B-B14F-4D97-AF65-F5344CB8AC3E}">
        <p14:creationId xmlns:p14="http://schemas.microsoft.com/office/powerpoint/2010/main" val="649358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Deanna</a:t>
            </a:r>
          </a:p>
        </p:txBody>
      </p:sp>
      <p:sp>
        <p:nvSpPr>
          <p:cNvPr id="4" name="Slide Number Placeholder 3"/>
          <p:cNvSpPr>
            <a:spLocks noGrp="1"/>
          </p:cNvSpPr>
          <p:nvPr>
            <p:ph type="sldNum" sz="quarter" idx="5"/>
          </p:nvPr>
        </p:nvSpPr>
        <p:spPr/>
        <p:txBody>
          <a:bodyPr/>
          <a:lstStyle/>
          <a:p>
            <a:fld id="{0B43A9EF-3545-401B-BA27-26E84255E8D3}" type="slidenum">
              <a:t>14</a:t>
            </a:fld>
            <a:endParaRPr lang="en-US"/>
          </a:p>
        </p:txBody>
      </p:sp>
    </p:spTree>
    <p:extLst>
      <p:ext uri="{BB962C8B-B14F-4D97-AF65-F5344CB8AC3E}">
        <p14:creationId xmlns:p14="http://schemas.microsoft.com/office/powerpoint/2010/main" val="459415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Erica Rhoads – increases innovation, adaptability, increases creativity. Activates the Play-Joy network in the brain...</a:t>
            </a:r>
          </a:p>
          <a:p>
            <a:r>
              <a:rPr lang="en-US">
                <a:ea typeface="Calibri"/>
                <a:cs typeface="Calibri"/>
              </a:rPr>
              <a:t>Possible antidote for ADHD in kids as play impacts frontal lobe maturation. </a:t>
            </a:r>
          </a:p>
          <a:p>
            <a:r>
              <a:rPr lang="en-US">
                <a:ea typeface="Calibri"/>
                <a:cs typeface="Calibri"/>
              </a:rPr>
              <a:t>Scary Statistics: 90% of 26 murderers studied by Stuart Brown had history of play deprivation or abnormal play. </a:t>
            </a:r>
          </a:p>
        </p:txBody>
      </p:sp>
      <p:sp>
        <p:nvSpPr>
          <p:cNvPr id="4" name="Slide Number Placeholder 3"/>
          <p:cNvSpPr>
            <a:spLocks noGrp="1"/>
          </p:cNvSpPr>
          <p:nvPr>
            <p:ph type="sldNum" sz="quarter" idx="5"/>
          </p:nvPr>
        </p:nvSpPr>
        <p:spPr/>
        <p:txBody>
          <a:bodyPr/>
          <a:lstStyle/>
          <a:p>
            <a:fld id="{0B43A9EF-3545-401B-BA27-26E84255E8D3}" type="slidenum">
              <a:t>15</a:t>
            </a:fld>
            <a:endParaRPr lang="en-US"/>
          </a:p>
        </p:txBody>
      </p:sp>
    </p:spTree>
    <p:extLst>
      <p:ext uri="{BB962C8B-B14F-4D97-AF65-F5344CB8AC3E}">
        <p14:creationId xmlns:p14="http://schemas.microsoft.com/office/powerpoint/2010/main" val="4582860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Deanna Bishop</a:t>
            </a:r>
          </a:p>
          <a:p>
            <a:endParaRPr lang="en-US">
              <a:ea typeface="Calibri"/>
              <a:cs typeface="Calibri"/>
            </a:endParaRPr>
          </a:p>
          <a:p>
            <a:r>
              <a:rPr lang="en-US">
                <a:ea typeface="Calibri"/>
                <a:cs typeface="Calibri"/>
              </a:rPr>
              <a:t>Erica – Prep </a:t>
            </a:r>
            <a:r>
              <a:rPr lang="en-US" err="1">
                <a:ea typeface="Calibri"/>
                <a:cs typeface="Calibri"/>
              </a:rPr>
              <a:t>Menti</a:t>
            </a:r>
            <a:r>
              <a:rPr lang="en-US">
                <a:ea typeface="Calibri"/>
                <a:cs typeface="Calibri"/>
              </a:rPr>
              <a:t> activity</a:t>
            </a:r>
          </a:p>
        </p:txBody>
      </p:sp>
      <p:sp>
        <p:nvSpPr>
          <p:cNvPr id="4" name="Slide Number Placeholder 3"/>
          <p:cNvSpPr>
            <a:spLocks noGrp="1"/>
          </p:cNvSpPr>
          <p:nvPr>
            <p:ph type="sldNum" sz="quarter" idx="5"/>
          </p:nvPr>
        </p:nvSpPr>
        <p:spPr/>
        <p:txBody>
          <a:bodyPr/>
          <a:lstStyle/>
          <a:p>
            <a:fld id="{0B43A9EF-3545-401B-BA27-26E84255E8D3}" type="slidenum">
              <a:t>16</a:t>
            </a:fld>
            <a:endParaRPr lang="en-US"/>
          </a:p>
        </p:txBody>
      </p:sp>
    </p:spTree>
    <p:extLst>
      <p:ext uri="{BB962C8B-B14F-4D97-AF65-F5344CB8AC3E}">
        <p14:creationId xmlns:p14="http://schemas.microsoft.com/office/powerpoint/2010/main" val="3222212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Erica Rhoads – think about the "runner's high" flooding the body with feel good hormones – impact on the brain. </a:t>
            </a:r>
          </a:p>
          <a:p>
            <a:r>
              <a:rPr lang="en-US">
                <a:ea typeface="Calibri"/>
                <a:cs typeface="Calibri"/>
              </a:rPr>
              <a:t>Any suggestions of physical activities that help you feel better? Audience answer?</a:t>
            </a:r>
          </a:p>
        </p:txBody>
      </p:sp>
      <p:sp>
        <p:nvSpPr>
          <p:cNvPr id="4" name="Slide Number Placeholder 3"/>
          <p:cNvSpPr>
            <a:spLocks noGrp="1"/>
          </p:cNvSpPr>
          <p:nvPr>
            <p:ph type="sldNum" sz="quarter" idx="5"/>
          </p:nvPr>
        </p:nvSpPr>
        <p:spPr/>
        <p:txBody>
          <a:bodyPr/>
          <a:lstStyle/>
          <a:p>
            <a:fld id="{0B43A9EF-3545-401B-BA27-26E84255E8D3}" type="slidenum">
              <a:t>17</a:t>
            </a:fld>
            <a:endParaRPr lang="en-US"/>
          </a:p>
        </p:txBody>
      </p:sp>
    </p:spTree>
    <p:extLst>
      <p:ext uri="{BB962C8B-B14F-4D97-AF65-F5344CB8AC3E}">
        <p14:creationId xmlns:p14="http://schemas.microsoft.com/office/powerpoint/2010/main" val="805264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Share word cloud screen</a:t>
            </a:r>
          </a:p>
        </p:txBody>
      </p:sp>
      <p:sp>
        <p:nvSpPr>
          <p:cNvPr id="4" name="Slide Number Placeholder 3"/>
          <p:cNvSpPr>
            <a:spLocks noGrp="1"/>
          </p:cNvSpPr>
          <p:nvPr>
            <p:ph type="sldNum" sz="quarter" idx="5"/>
          </p:nvPr>
        </p:nvSpPr>
        <p:spPr/>
        <p:txBody>
          <a:bodyPr/>
          <a:lstStyle/>
          <a:p>
            <a:fld id="{0B43A9EF-3545-401B-BA27-26E84255E8D3}" type="slidenum">
              <a:rPr lang="en-US"/>
              <a:t>18</a:t>
            </a:fld>
            <a:endParaRPr lang="en-US"/>
          </a:p>
        </p:txBody>
      </p:sp>
    </p:spTree>
    <p:extLst>
      <p:ext uri="{BB962C8B-B14F-4D97-AF65-F5344CB8AC3E}">
        <p14:creationId xmlns:p14="http://schemas.microsoft.com/office/powerpoint/2010/main" val="41386515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ANA Importance of regular practice! Research has shown that small regular practice is more effective than an hour practice, but w/ less consistency. </a:t>
            </a:r>
          </a:p>
          <a:p>
            <a:endParaRPr lang="en-US"/>
          </a:p>
          <a:p>
            <a:r>
              <a:rPr lang="en-US"/>
              <a:t>More examples? </a:t>
            </a:r>
            <a:endParaRPr lang="en-US">
              <a:ea typeface="Calibri"/>
              <a:cs typeface="Calibri"/>
            </a:endParaRPr>
          </a:p>
          <a:p>
            <a:r>
              <a:rPr lang="en-US"/>
              <a:t>Walking in nature</a:t>
            </a:r>
            <a:endParaRPr lang="en-US">
              <a:ea typeface="Calibri"/>
              <a:cs typeface="Calibri"/>
            </a:endParaRPr>
          </a:p>
          <a:p>
            <a:r>
              <a:rPr lang="en-US"/>
              <a:t>Listening to music</a:t>
            </a:r>
            <a:endParaRPr lang="en-US">
              <a:ea typeface="Calibri"/>
              <a:cs typeface="Calibri"/>
            </a:endParaRPr>
          </a:p>
          <a:p>
            <a:endParaRPr lang="en-US"/>
          </a:p>
          <a:p>
            <a:r>
              <a:rPr lang="en-US"/>
              <a:t>MORE THAN RELAXATION:</a:t>
            </a:r>
            <a:endParaRPr lang="en-US">
              <a:ea typeface="Calibri"/>
              <a:cs typeface="Calibri"/>
            </a:endParaRPr>
          </a:p>
          <a:p>
            <a:r>
              <a:rPr lang="en-US"/>
              <a:t>Intention, attention, </a:t>
            </a:r>
            <a:endParaRPr lang="en-US">
              <a:ea typeface="Calibri"/>
              <a:cs typeface="Calibri"/>
            </a:endParaRPr>
          </a:p>
          <a:p>
            <a:r>
              <a:rPr lang="en-US"/>
              <a:t>Awareness of awareness</a:t>
            </a:r>
            <a:endParaRPr lang="en-US">
              <a:ea typeface="Calibri"/>
              <a:cs typeface="Calibri"/>
            </a:endParaRPr>
          </a:p>
          <a:p>
            <a:endParaRPr lang="en-US"/>
          </a:p>
          <a:p>
            <a:r>
              <a:rPr lang="en-US"/>
              <a:t>Mindfulness: present moment awareness, curiosity, non judgmental stance, openness, acceptance of process rather than content. </a:t>
            </a:r>
            <a:endParaRPr lang="en-US">
              <a:ea typeface="Calibri"/>
              <a:cs typeface="Calibri"/>
            </a:endParaRPr>
          </a:p>
          <a:p>
            <a:r>
              <a:rPr lang="en-US"/>
              <a:t>Let’s practice.... </a:t>
            </a:r>
            <a:endParaRPr lang="en-US">
              <a:ea typeface="Calibri"/>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0B43A9EF-3545-401B-BA27-26E84255E8D3}" type="slidenum">
              <a:rPr lang="en-US" smtClean="0"/>
              <a:t>19</a:t>
            </a:fld>
            <a:endParaRPr lang="en-US"/>
          </a:p>
        </p:txBody>
      </p:sp>
    </p:spTree>
    <p:extLst>
      <p:ext uri="{BB962C8B-B14F-4D97-AF65-F5344CB8AC3E}">
        <p14:creationId xmlns:p14="http://schemas.microsoft.com/office/powerpoint/2010/main" val="2573533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Erica Rhoads</a:t>
            </a:r>
          </a:p>
          <a:p>
            <a:r>
              <a:rPr lang="en-US">
                <a:ea typeface="Calibri"/>
                <a:cs typeface="Calibri"/>
              </a:rPr>
              <a:t>Putting your mind in a positive mood enhances the ability to return to solve problems. You are giving your left brain a break and opening up your right brain to its creativity, thinking outside the box for open-minded ideas. </a:t>
            </a:r>
          </a:p>
          <a:p>
            <a:r>
              <a:rPr lang="en-US"/>
              <a:t> discuss healthy escapes such as taking a mini-break by walking away from your desk or office, laughing: connecting with your sense of humor, coloring in an adult coloring book, taking a few minutes (or longer) lingering in nature...Not so healthy ways: self-blame or substance use.</a:t>
            </a:r>
            <a:endParaRPr lang="en-US">
              <a:cs typeface="Calibri"/>
            </a:endParaRPr>
          </a:p>
        </p:txBody>
      </p:sp>
      <p:sp>
        <p:nvSpPr>
          <p:cNvPr id="4" name="Slide Number Placeholder 3"/>
          <p:cNvSpPr>
            <a:spLocks noGrp="1"/>
          </p:cNvSpPr>
          <p:nvPr>
            <p:ph type="sldNum" sz="quarter" idx="5"/>
          </p:nvPr>
        </p:nvSpPr>
        <p:spPr/>
        <p:txBody>
          <a:bodyPr/>
          <a:lstStyle/>
          <a:p>
            <a:fld id="{0B43A9EF-3545-401B-BA27-26E84255E8D3}" type="slidenum">
              <a:t>20</a:t>
            </a:fld>
            <a:endParaRPr lang="en-US"/>
          </a:p>
        </p:txBody>
      </p:sp>
    </p:spTree>
    <p:extLst>
      <p:ext uri="{BB962C8B-B14F-4D97-AF65-F5344CB8AC3E}">
        <p14:creationId xmlns:p14="http://schemas.microsoft.com/office/powerpoint/2010/main" val="28202633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ANA: More benefits:</a:t>
            </a:r>
          </a:p>
          <a:p>
            <a:r>
              <a:rPr lang="en-US">
                <a:ea typeface="Calibri"/>
                <a:cs typeface="Calibri"/>
              </a:rPr>
              <a:t>Tissue repair, homeostatic restoration, immunity, memory processing, emotional regulation, integrates learning into long term knowledge.</a:t>
            </a:r>
          </a:p>
          <a:p>
            <a:r>
              <a:rPr lang="en-US">
                <a:ea typeface="Calibri"/>
                <a:cs typeface="Calibri"/>
              </a:rPr>
              <a:t>Sleep on it.... </a:t>
            </a:r>
          </a:p>
          <a:p>
            <a:endParaRPr lang="en-US">
              <a:ea typeface="Calibri"/>
              <a:cs typeface="Calibri"/>
            </a:endParaRPr>
          </a:p>
          <a:p>
            <a:r>
              <a:rPr lang="en-US">
                <a:ea typeface="Calibri"/>
                <a:cs typeface="Calibri"/>
              </a:rPr>
              <a:t>7-9 hours</a:t>
            </a:r>
          </a:p>
          <a:p>
            <a:r>
              <a:rPr lang="en-US">
                <a:ea typeface="Calibri"/>
                <a:cs typeface="Calibri"/>
              </a:rPr>
              <a:t>Sleep hygiene </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7EC1FEF9-6FC9-354D-8044-743638154167}" type="slidenum">
              <a:rPr lang="en-US" smtClean="0"/>
              <a:t>21</a:t>
            </a:fld>
            <a:endParaRPr lang="en-US"/>
          </a:p>
        </p:txBody>
      </p:sp>
    </p:spTree>
    <p:extLst>
      <p:ext uri="{BB962C8B-B14F-4D97-AF65-F5344CB8AC3E}">
        <p14:creationId xmlns:p14="http://schemas.microsoft.com/office/powerpoint/2010/main" val="11918883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t>Deanna </a:t>
            </a:r>
          </a:p>
          <a:p>
            <a:pPr lvl="1">
              <a:buChar char="•"/>
            </a:pPr>
            <a:r>
              <a:rPr lang="en-US"/>
              <a:t>Example Plan: Provide a sample weekly plan that incorporates all seven activities.</a:t>
            </a:r>
            <a:endParaRPr lang="en-US">
              <a:cs typeface="Calibri"/>
            </a:endParaRPr>
          </a:p>
          <a:p>
            <a:pPr lvl="1">
              <a:buChar char="•"/>
            </a:pPr>
            <a:r>
              <a:rPr lang="en-US"/>
              <a:t>Tips: Offer practical tips for integrating these activities into a busy lifestyle.</a:t>
            </a:r>
            <a:endParaRPr lang="en-US">
              <a:cs typeface="Calibri"/>
            </a:endParaRPr>
          </a:p>
        </p:txBody>
      </p:sp>
      <p:sp>
        <p:nvSpPr>
          <p:cNvPr id="4" name="Slide Number Placeholder 3"/>
          <p:cNvSpPr>
            <a:spLocks noGrp="1"/>
          </p:cNvSpPr>
          <p:nvPr>
            <p:ph type="sldNum" sz="quarter" idx="5"/>
          </p:nvPr>
        </p:nvSpPr>
        <p:spPr/>
        <p:txBody>
          <a:bodyPr/>
          <a:lstStyle/>
          <a:p>
            <a:fld id="{0B43A9EF-3545-401B-BA27-26E84255E8D3}" type="slidenum">
              <a:rPr lang="en-US"/>
              <a:t>22</a:t>
            </a:fld>
            <a:endParaRPr lang="en-US"/>
          </a:p>
        </p:txBody>
      </p:sp>
    </p:spTree>
    <p:extLst>
      <p:ext uri="{BB962C8B-B14F-4D97-AF65-F5344CB8AC3E}">
        <p14:creationId xmlns:p14="http://schemas.microsoft.com/office/powerpoint/2010/main" val="7515669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ANA Case Study: Ana’s Client (time permitting)</a:t>
            </a:r>
          </a:p>
        </p:txBody>
      </p:sp>
      <p:sp>
        <p:nvSpPr>
          <p:cNvPr id="4" name="Slide Number Placeholder 3"/>
          <p:cNvSpPr>
            <a:spLocks noGrp="1"/>
          </p:cNvSpPr>
          <p:nvPr>
            <p:ph type="sldNum" sz="quarter" idx="5"/>
          </p:nvPr>
        </p:nvSpPr>
        <p:spPr/>
        <p:txBody>
          <a:bodyPr/>
          <a:lstStyle/>
          <a:p>
            <a:fld id="{0B43A9EF-3545-401B-BA27-26E84255E8D3}" type="slidenum">
              <a:rPr lang="en-US"/>
              <a:t>23</a:t>
            </a:fld>
            <a:endParaRPr lang="en-US"/>
          </a:p>
        </p:txBody>
      </p:sp>
    </p:spTree>
    <p:extLst>
      <p:ext uri="{BB962C8B-B14F-4D97-AF65-F5344CB8AC3E}">
        <p14:creationId xmlns:p14="http://schemas.microsoft.com/office/powerpoint/2010/main" val="26397839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Erica </a:t>
            </a:r>
          </a:p>
        </p:txBody>
      </p:sp>
      <p:sp>
        <p:nvSpPr>
          <p:cNvPr id="4" name="Slide Number Placeholder 3"/>
          <p:cNvSpPr>
            <a:spLocks noGrp="1"/>
          </p:cNvSpPr>
          <p:nvPr>
            <p:ph type="sldNum" sz="quarter" idx="5"/>
          </p:nvPr>
        </p:nvSpPr>
        <p:spPr/>
        <p:txBody>
          <a:bodyPr/>
          <a:lstStyle/>
          <a:p>
            <a:fld id="{0B43A9EF-3545-401B-BA27-26E84255E8D3}" type="slidenum">
              <a:rPr lang="en-US"/>
              <a:t>24</a:t>
            </a:fld>
            <a:endParaRPr lang="en-US"/>
          </a:p>
        </p:txBody>
      </p:sp>
    </p:spTree>
    <p:extLst>
      <p:ext uri="{BB962C8B-B14F-4D97-AF65-F5344CB8AC3E}">
        <p14:creationId xmlns:p14="http://schemas.microsoft.com/office/powerpoint/2010/main" val="1986569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image" Target="../media/image6.svg"/><Relationship Id="rId5" Type="http://schemas.openxmlformats.org/officeDocument/2006/relationships/diagramData" Target="../diagrams/data1.xml"/><Relationship Id="rId10" Type="http://schemas.openxmlformats.org/officeDocument/2006/relationships/image" Target="../media/image5.png"/><Relationship Id="rId4" Type="http://schemas.openxmlformats.org/officeDocument/2006/relationships/image" Target="../media/image4.sv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13"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diagramQuickStyle" Target="../diagrams/quickStyle2.xml"/><Relationship Id="rId5" Type="http://schemas.openxmlformats.org/officeDocument/2006/relationships/image" Target="../media/image9.png"/><Relationship Id="rId10" Type="http://schemas.openxmlformats.org/officeDocument/2006/relationships/diagramLayout" Target="../diagrams/layout2.xml"/><Relationship Id="rId4" Type="http://schemas.openxmlformats.org/officeDocument/2006/relationships/image" Target="../media/image8.svg"/><Relationship Id="rId9"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8.sv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10.sv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9.png"/><Relationship Id="rId4" Type="http://schemas.openxmlformats.org/officeDocument/2006/relationships/image" Target="../media/image37.svg"/></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9.sv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hyperlink" Target="https://blog.neuromag.net/2020/01/05/the-mindful-brain/" TargetMode="External"/><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9.png"/><Relationship Id="rId4" Type="http://schemas.openxmlformats.org/officeDocument/2006/relationships/image" Target="../media/image47.sv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https://www.fettle.ie/blog/the-healthy-mind-platter" TargetMode="External"/><Relationship Id="rId5" Type="http://schemas.openxmlformats.org/officeDocument/2006/relationships/hyperlink" Target="https://drmarkmcgrath.com.au/2018/09/15/healthy-mind-platter/" TargetMode="External"/><Relationship Id="rId4" Type="http://schemas.openxmlformats.org/officeDocument/2006/relationships/image" Target="../media/image49.svg"/></Relationships>
</file>

<file path=ppt/slides/_rels/slide24.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8.svg"/><Relationship Id="rId18" Type="http://schemas.openxmlformats.org/officeDocument/2006/relationships/image" Target="../media/image63.png"/><Relationship Id="rId26" Type="http://schemas.openxmlformats.org/officeDocument/2006/relationships/image" Target="../media/image70.png"/><Relationship Id="rId3" Type="http://schemas.openxmlformats.org/officeDocument/2006/relationships/image" Target="../media/image50.jpeg"/><Relationship Id="rId21" Type="http://schemas.openxmlformats.org/officeDocument/2006/relationships/image" Target="../media/image66.svg"/><Relationship Id="rId7" Type="http://schemas.openxmlformats.org/officeDocument/2006/relationships/image" Target="../media/image53.svg"/><Relationship Id="rId12" Type="http://schemas.openxmlformats.org/officeDocument/2006/relationships/image" Target="../media/image57.png"/><Relationship Id="rId17" Type="http://schemas.openxmlformats.org/officeDocument/2006/relationships/image" Target="../media/image62.svg"/><Relationship Id="rId25" Type="http://schemas.openxmlformats.org/officeDocument/2006/relationships/image" Target="../media/image69.svg"/><Relationship Id="rId2" Type="http://schemas.openxmlformats.org/officeDocument/2006/relationships/notesSlide" Target="../notesSlides/notesSlide24.xml"/><Relationship Id="rId16" Type="http://schemas.openxmlformats.org/officeDocument/2006/relationships/image" Target="../media/image61.png"/><Relationship Id="rId20" Type="http://schemas.openxmlformats.org/officeDocument/2006/relationships/image" Target="../media/image65.png"/><Relationship Id="rId29" Type="http://schemas.openxmlformats.org/officeDocument/2006/relationships/image" Target="../media/image73.svg"/><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56.svg"/><Relationship Id="rId24" Type="http://schemas.openxmlformats.org/officeDocument/2006/relationships/image" Target="../media/image68.png"/><Relationship Id="rId32" Type="http://schemas.openxmlformats.org/officeDocument/2006/relationships/image" Target="../media/image76.png"/><Relationship Id="rId5" Type="http://schemas.openxmlformats.org/officeDocument/2006/relationships/image" Target="../media/image51.svg"/><Relationship Id="rId15" Type="http://schemas.openxmlformats.org/officeDocument/2006/relationships/image" Target="../media/image60.svg"/><Relationship Id="rId23" Type="http://schemas.openxmlformats.org/officeDocument/2006/relationships/image" Target="../media/image67.svg"/><Relationship Id="rId28" Type="http://schemas.openxmlformats.org/officeDocument/2006/relationships/image" Target="../media/image72.png"/><Relationship Id="rId10" Type="http://schemas.openxmlformats.org/officeDocument/2006/relationships/image" Target="../media/image11.png"/><Relationship Id="rId19" Type="http://schemas.openxmlformats.org/officeDocument/2006/relationships/image" Target="../media/image64.svg"/><Relationship Id="rId31" Type="http://schemas.openxmlformats.org/officeDocument/2006/relationships/image" Target="../media/image75.svg"/><Relationship Id="rId4" Type="http://schemas.openxmlformats.org/officeDocument/2006/relationships/image" Target="../media/image5.png"/><Relationship Id="rId9" Type="http://schemas.openxmlformats.org/officeDocument/2006/relationships/image" Target="../media/image55.svg"/><Relationship Id="rId14" Type="http://schemas.openxmlformats.org/officeDocument/2006/relationships/image" Target="../media/image59.png"/><Relationship Id="rId22" Type="http://schemas.openxmlformats.org/officeDocument/2006/relationships/image" Target="../media/image15.png"/><Relationship Id="rId27" Type="http://schemas.openxmlformats.org/officeDocument/2006/relationships/image" Target="../media/image71.svg"/><Relationship Id="rId30" Type="http://schemas.openxmlformats.org/officeDocument/2006/relationships/image" Target="../media/image74.png"/></Relationships>
</file>

<file path=ppt/slides/_rels/slide25.xml.rels><?xml version="1.0" encoding="UTF-8" standalone="yes"?>
<Relationships xmlns="http://schemas.openxmlformats.org/package/2006/relationships"><Relationship Id="rId8" Type="http://schemas.openxmlformats.org/officeDocument/2006/relationships/hyperlink" Target="https://doi.org/10.3390/ijerph19127030" TargetMode="External"/><Relationship Id="rId3" Type="http://schemas.openxmlformats.org/officeDocument/2006/relationships/image" Target="../media/image77.svg"/><Relationship Id="rId7" Type="http://schemas.openxmlformats.org/officeDocument/2006/relationships/hyperlink" Target="https://doi.org/10.1080/15401383.2021.1892558" TargetMode="External"/><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hyperlink" Target="https://doi.org/10.3389/fpsyg.2022.877611" TargetMode="External"/><Relationship Id="rId11" Type="http://schemas.openxmlformats.org/officeDocument/2006/relationships/hyperlink" Target="https://doi.org/10.1186/s12991-023-00434-5" TargetMode="External"/><Relationship Id="rId5" Type="http://schemas.openxmlformats.org/officeDocument/2006/relationships/image" Target="../media/image78.svg"/><Relationship Id="rId10" Type="http://schemas.openxmlformats.org/officeDocument/2006/relationships/hyperlink" Target="https://doi.org/10.1111/papt.12228" TargetMode="External"/><Relationship Id="rId4" Type="http://schemas.openxmlformats.org/officeDocument/2006/relationships/image" Target="../media/image3.png"/><Relationship Id="rId9" Type="http://schemas.openxmlformats.org/officeDocument/2006/relationships/hyperlink" Target="https://doi.org/10.3389/fpsyg.2021.64861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descr="Computer Generated Lights">
            <a:extLst>
              <a:ext uri="{FF2B5EF4-FFF2-40B4-BE49-F238E27FC236}">
                <a16:creationId xmlns:a16="http://schemas.microsoft.com/office/drawing/2014/main" id="{36F24B1A-1294-52FE-2211-80A0FF7BF660}"/>
              </a:ext>
            </a:extLst>
          </p:cNvPr>
          <p:cNvPicPr>
            <a:picLocks noChangeAspect="1"/>
          </p:cNvPicPr>
          <p:nvPr/>
        </p:nvPicPr>
        <p:blipFill>
          <a:blip r:embed="rId3"/>
          <a:srcRect t="6612" r="3" b="17056"/>
          <a:stretch/>
        </p:blipFill>
        <p:spPr>
          <a:xfrm>
            <a:off x="-6" y="7785"/>
            <a:ext cx="18288004" cy="10326947"/>
          </a:xfrm>
          <a:prstGeom prst="rect">
            <a:avLst/>
          </a:prstGeom>
        </p:spPr>
      </p:pic>
      <p:sp useBgFill="1">
        <p:nvSpPr>
          <p:cNvPr id="14" name="Rectangle 13">
            <a:extLst>
              <a:ext uri="{FF2B5EF4-FFF2-40B4-BE49-F238E27FC236}">
                <a16:creationId xmlns:a16="http://schemas.microsoft.com/office/drawing/2014/main" id="{8870DEF6-46A2-D4F8-8BE6-91165D93E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6124" y="2212132"/>
            <a:ext cx="5915328" cy="5891942"/>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10841784" y="3313974"/>
            <a:ext cx="4603624" cy="2918284"/>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800">
                <a:latin typeface="+mj-lt"/>
                <a:ea typeface="+mj-ea"/>
                <a:cs typeface="+mj-cs"/>
                <a:sym typeface="Stadio Now Text"/>
              </a:rPr>
              <a:t>NURTURING THE MIND FOR OPTIMAL BRAIN HEALTH</a:t>
            </a:r>
          </a:p>
        </p:txBody>
      </p:sp>
      <p:sp>
        <p:nvSpPr>
          <p:cNvPr id="3" name="TextBox 3"/>
          <p:cNvSpPr txBox="1"/>
          <p:nvPr/>
        </p:nvSpPr>
        <p:spPr>
          <a:xfrm>
            <a:off x="10228870" y="6224980"/>
            <a:ext cx="5879145" cy="1589912"/>
          </a:xfrm>
          <a:prstGeom prst="rect">
            <a:avLst/>
          </a:prstGeom>
        </p:spPr>
        <p:txBody>
          <a:bodyPr vert="horz" lIns="91440" tIns="45720" rIns="91440" bIns="45720" rtlCol="0" anchor="ctr">
            <a:normAutofit/>
          </a:bodyPr>
          <a:lstStyle/>
          <a:p>
            <a:pPr algn="ctr">
              <a:lnSpc>
                <a:spcPct val="90000"/>
              </a:lnSpc>
              <a:spcBef>
                <a:spcPts val="1000"/>
              </a:spcBef>
            </a:pPr>
            <a:r>
              <a:rPr lang="en-US" sz="2700">
                <a:sym typeface="Stadio Now Text"/>
              </a:rPr>
              <a:t>EXPLORING </a:t>
            </a:r>
            <a:endParaRPr lang="en-US">
              <a:ea typeface="Calibri"/>
              <a:cs typeface="Calibri"/>
            </a:endParaRPr>
          </a:p>
          <a:p>
            <a:pPr algn="ctr">
              <a:lnSpc>
                <a:spcPct val="90000"/>
              </a:lnSpc>
              <a:spcBef>
                <a:spcPts val="1000"/>
              </a:spcBef>
            </a:pPr>
            <a:r>
              <a:rPr lang="en-US" sz="2700">
                <a:sym typeface="Stadio Now Text"/>
              </a:rPr>
              <a:t>THE HEALTHY MIND PLATTER</a:t>
            </a:r>
            <a:endParaRPr lang="en-US">
              <a:ea typeface="Calibri"/>
              <a:cs typeface="Calibri"/>
            </a:endParaRPr>
          </a:p>
          <a:p>
            <a:pPr>
              <a:lnSpc>
                <a:spcPct val="90000"/>
              </a:lnSpc>
              <a:spcBef>
                <a:spcPts val="1000"/>
              </a:spcBef>
            </a:pPr>
            <a:endParaRPr lang="en-US" sz="2700">
              <a:ea typeface="Calibri"/>
              <a:cs typeface="Calibri"/>
            </a:endParaRPr>
          </a:p>
        </p:txBody>
      </p:sp>
      <p:cxnSp>
        <p:nvCxnSpPr>
          <p:cNvPr id="15" name="Straight Connector 14">
            <a:extLst>
              <a:ext uri="{FF2B5EF4-FFF2-40B4-BE49-F238E27FC236}">
                <a16:creationId xmlns:a16="http://schemas.microsoft.com/office/drawing/2014/main" id="{8748256A-88AC-4254-406B-0E8EE2CC2B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13001" y="2911399"/>
            <a:ext cx="1105408"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extBox 11">
            <a:extLst>
              <a:ext uri="{FF2B5EF4-FFF2-40B4-BE49-F238E27FC236}">
                <a16:creationId xmlns:a16="http://schemas.microsoft.com/office/drawing/2014/main" id="{E4565E46-6FD6-BE5D-2796-6A6F684CF60F}"/>
              </a:ext>
            </a:extLst>
          </p:cNvPr>
          <p:cNvSpPr txBox="1"/>
          <p:nvPr/>
        </p:nvSpPr>
        <p:spPr>
          <a:xfrm>
            <a:off x="10218736" y="8369287"/>
            <a:ext cx="5891362" cy="120032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400">
                <a:solidFill>
                  <a:schemeClr val="bg2"/>
                </a:solidFill>
                <a:latin typeface="DM Sans"/>
              </a:rPr>
              <a:t>Erica Rhoads, Ph.D. LPC, NCC </a:t>
            </a:r>
            <a:endParaRPr lang="en-US">
              <a:solidFill>
                <a:schemeClr val="bg2"/>
              </a:solidFill>
              <a:ea typeface="Calibri"/>
              <a:cs typeface="Calibri"/>
            </a:endParaRPr>
          </a:p>
          <a:p>
            <a:pPr algn="r"/>
            <a:r>
              <a:rPr lang="en-US" sz="2400">
                <a:solidFill>
                  <a:schemeClr val="bg2"/>
                </a:solidFill>
                <a:latin typeface="DM Sans"/>
              </a:rPr>
              <a:t>Deanna Bishop, MS, LMHC-S, LPC </a:t>
            </a:r>
            <a:endParaRPr lang="en-US" sz="2400">
              <a:solidFill>
                <a:schemeClr val="bg2"/>
              </a:solidFill>
              <a:latin typeface="DM Sans" pitchFamily="2" charset="77"/>
            </a:endParaRPr>
          </a:p>
          <a:p>
            <a:pPr algn="r"/>
            <a:r>
              <a:rPr lang="en-US" sz="2400">
                <a:solidFill>
                  <a:schemeClr val="bg2"/>
                </a:solidFill>
                <a:latin typeface="DM Sans"/>
              </a:rPr>
              <a:t>Ana Barend, MA, LMHC, NCC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A95209C-5275-4E15-8EA7-7F42980AB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ssorted vegetables and fruits">
            <a:extLst>
              <a:ext uri="{FF2B5EF4-FFF2-40B4-BE49-F238E27FC236}">
                <a16:creationId xmlns:a16="http://schemas.microsoft.com/office/drawing/2014/main" id="{BB5B1DF3-C57F-CA52-8D34-6465746597E0}"/>
              </a:ext>
            </a:extLst>
          </p:cNvPr>
          <p:cNvPicPr>
            <a:picLocks noChangeAspect="1"/>
          </p:cNvPicPr>
          <p:nvPr/>
        </p:nvPicPr>
        <p:blipFill>
          <a:blip r:embed="rId3">
            <a:alphaModFix amt="50000"/>
          </a:blip>
          <a:srcRect t="3902" r="1" b="11808"/>
          <a:stretch/>
        </p:blipFill>
        <p:spPr>
          <a:xfrm>
            <a:off x="20" y="10"/>
            <a:ext cx="18283406" cy="10286990"/>
          </a:xfrm>
          <a:prstGeom prst="rect">
            <a:avLst/>
          </a:prstGeom>
        </p:spPr>
      </p:pic>
      <p:sp>
        <p:nvSpPr>
          <p:cNvPr id="3" name="TextBox 3"/>
          <p:cNvSpPr txBox="1"/>
          <p:nvPr/>
        </p:nvSpPr>
        <p:spPr>
          <a:xfrm>
            <a:off x="2290572" y="1687068"/>
            <a:ext cx="13716000" cy="459486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9900">
                <a:solidFill>
                  <a:schemeClr val="bg1"/>
                </a:solidFill>
                <a:latin typeface="+mj-lt"/>
                <a:ea typeface="+mj-ea"/>
                <a:cs typeface="+mj-cs"/>
                <a:sym typeface="Stadio Now Text"/>
              </a:rPr>
              <a:t>HEALTHY</a:t>
            </a:r>
            <a:endParaRPr lang="en-US" sz="9900">
              <a:solidFill>
                <a:schemeClr val="bg1"/>
              </a:solidFill>
              <a:latin typeface="+mj-lt"/>
              <a:ea typeface="+mj-ea"/>
              <a:cs typeface="+mj-cs"/>
            </a:endParaRPr>
          </a:p>
          <a:p>
            <a:pPr algn="ctr">
              <a:lnSpc>
                <a:spcPct val="90000"/>
              </a:lnSpc>
              <a:spcBef>
                <a:spcPct val="0"/>
              </a:spcBef>
              <a:spcAft>
                <a:spcPts val="600"/>
              </a:spcAft>
            </a:pPr>
            <a:r>
              <a:rPr lang="en-US" sz="9900">
                <a:solidFill>
                  <a:schemeClr val="bg1"/>
                </a:solidFill>
                <a:latin typeface="+mj-lt"/>
                <a:ea typeface="+mj-ea"/>
                <a:cs typeface="+mj-cs"/>
                <a:sym typeface="Stadio Now Text"/>
              </a:rPr>
              <a:t>MIND PLATTER</a:t>
            </a:r>
            <a:endParaRPr lang="en-US" sz="9900">
              <a:solidFill>
                <a:schemeClr val="bg1"/>
              </a:solidFill>
              <a:latin typeface="+mj-lt"/>
              <a:ea typeface="+mj-ea"/>
              <a:cs typeface="+mj-cs"/>
            </a:endParaRPr>
          </a:p>
        </p:txBody>
      </p:sp>
      <p:sp>
        <p:nvSpPr>
          <p:cNvPr id="26" name="sketchy box">
            <a:extLst>
              <a:ext uri="{FF2B5EF4-FFF2-40B4-BE49-F238E27FC236}">
                <a16:creationId xmlns:a16="http://schemas.microsoft.com/office/drawing/2014/main" id="{4F2ED431-E304-4FF0-9F4E-032783C9D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257300" y="1081429"/>
            <a:ext cx="15773400" cy="8124141"/>
          </a:xfrm>
          <a:custGeom>
            <a:avLst/>
            <a:gdLst>
              <a:gd name="connsiteX0" fmla="*/ 0 w 15773400"/>
              <a:gd name="connsiteY0" fmla="*/ 0 h 8124141"/>
              <a:gd name="connsiteX1" fmla="*/ 528066 w 15773400"/>
              <a:gd name="connsiteY1" fmla="*/ 0 h 8124141"/>
              <a:gd name="connsiteX2" fmla="*/ 740664 w 15773400"/>
              <a:gd name="connsiteY2" fmla="*/ 0 h 8124141"/>
              <a:gd name="connsiteX3" fmla="*/ 1741932 w 15773400"/>
              <a:gd name="connsiteY3" fmla="*/ 0 h 8124141"/>
              <a:gd name="connsiteX4" fmla="*/ 2269998 w 15773400"/>
              <a:gd name="connsiteY4" fmla="*/ 0 h 8124141"/>
              <a:gd name="connsiteX5" fmla="*/ 2798064 w 15773400"/>
              <a:gd name="connsiteY5" fmla="*/ 0 h 8124141"/>
              <a:gd name="connsiteX6" fmla="*/ 3799332 w 15773400"/>
              <a:gd name="connsiteY6" fmla="*/ 0 h 8124141"/>
              <a:gd name="connsiteX7" fmla="*/ 4169664 w 15773400"/>
              <a:gd name="connsiteY7" fmla="*/ 0 h 8124141"/>
              <a:gd name="connsiteX8" fmla="*/ 5170932 w 15773400"/>
              <a:gd name="connsiteY8" fmla="*/ 0 h 8124141"/>
              <a:gd name="connsiteX9" fmla="*/ 6172200 w 15773400"/>
              <a:gd name="connsiteY9" fmla="*/ 0 h 8124141"/>
              <a:gd name="connsiteX10" fmla="*/ 6858000 w 15773400"/>
              <a:gd name="connsiteY10" fmla="*/ 0 h 8124141"/>
              <a:gd name="connsiteX11" fmla="*/ 7859268 w 15773400"/>
              <a:gd name="connsiteY11" fmla="*/ 0 h 8124141"/>
              <a:gd name="connsiteX12" fmla="*/ 8387334 w 15773400"/>
              <a:gd name="connsiteY12" fmla="*/ 0 h 8124141"/>
              <a:gd name="connsiteX13" fmla="*/ 8915400 w 15773400"/>
              <a:gd name="connsiteY13" fmla="*/ 0 h 8124141"/>
              <a:gd name="connsiteX14" fmla="*/ 9758934 w 15773400"/>
              <a:gd name="connsiteY14" fmla="*/ 0 h 8124141"/>
              <a:gd name="connsiteX15" fmla="*/ 10287000 w 15773400"/>
              <a:gd name="connsiteY15" fmla="*/ 0 h 8124141"/>
              <a:gd name="connsiteX16" fmla="*/ 11288268 w 15773400"/>
              <a:gd name="connsiteY16" fmla="*/ 0 h 8124141"/>
              <a:gd name="connsiteX17" fmla="*/ 12289536 w 15773400"/>
              <a:gd name="connsiteY17" fmla="*/ 0 h 8124141"/>
              <a:gd name="connsiteX18" fmla="*/ 12975336 w 15773400"/>
              <a:gd name="connsiteY18" fmla="*/ 0 h 8124141"/>
              <a:gd name="connsiteX19" fmla="*/ 13503402 w 15773400"/>
              <a:gd name="connsiteY19" fmla="*/ 0 h 8124141"/>
              <a:gd name="connsiteX20" fmla="*/ 13716000 w 15773400"/>
              <a:gd name="connsiteY20" fmla="*/ 0 h 8124141"/>
              <a:gd name="connsiteX21" fmla="*/ 14086332 w 15773400"/>
              <a:gd name="connsiteY21" fmla="*/ 0 h 8124141"/>
              <a:gd name="connsiteX22" fmla="*/ 14456664 w 15773400"/>
              <a:gd name="connsiteY22" fmla="*/ 0 h 8124141"/>
              <a:gd name="connsiteX23" fmla="*/ 14984730 w 15773400"/>
              <a:gd name="connsiteY23" fmla="*/ 0 h 8124141"/>
              <a:gd name="connsiteX24" fmla="*/ 15773400 w 15773400"/>
              <a:gd name="connsiteY24" fmla="*/ 0 h 8124141"/>
              <a:gd name="connsiteX25" fmla="*/ 15773400 w 15773400"/>
              <a:gd name="connsiteY25" fmla="*/ 677012 h 8124141"/>
              <a:gd name="connsiteX26" fmla="*/ 15773400 w 15773400"/>
              <a:gd name="connsiteY26" fmla="*/ 1354024 h 8124141"/>
              <a:gd name="connsiteX27" fmla="*/ 15773400 w 15773400"/>
              <a:gd name="connsiteY27" fmla="*/ 2031035 h 8124141"/>
              <a:gd name="connsiteX28" fmla="*/ 15773400 w 15773400"/>
              <a:gd name="connsiteY28" fmla="*/ 2870530 h 8124141"/>
              <a:gd name="connsiteX29" fmla="*/ 15773400 w 15773400"/>
              <a:gd name="connsiteY29" fmla="*/ 3628783 h 8124141"/>
              <a:gd name="connsiteX30" fmla="*/ 15773400 w 15773400"/>
              <a:gd name="connsiteY30" fmla="*/ 4062071 h 8124141"/>
              <a:gd name="connsiteX31" fmla="*/ 15773400 w 15773400"/>
              <a:gd name="connsiteY31" fmla="*/ 4657841 h 8124141"/>
              <a:gd name="connsiteX32" fmla="*/ 15773400 w 15773400"/>
              <a:gd name="connsiteY32" fmla="*/ 5497335 h 8124141"/>
              <a:gd name="connsiteX33" fmla="*/ 15773400 w 15773400"/>
              <a:gd name="connsiteY33" fmla="*/ 6174347 h 8124141"/>
              <a:gd name="connsiteX34" fmla="*/ 15773400 w 15773400"/>
              <a:gd name="connsiteY34" fmla="*/ 6932600 h 8124141"/>
              <a:gd name="connsiteX35" fmla="*/ 15773400 w 15773400"/>
              <a:gd name="connsiteY35" fmla="*/ 7528371 h 8124141"/>
              <a:gd name="connsiteX36" fmla="*/ 15773400 w 15773400"/>
              <a:gd name="connsiteY36" fmla="*/ 8124141 h 8124141"/>
              <a:gd name="connsiteX37" fmla="*/ 14772132 w 15773400"/>
              <a:gd name="connsiteY37" fmla="*/ 8124141 h 8124141"/>
              <a:gd name="connsiteX38" fmla="*/ 14401800 w 15773400"/>
              <a:gd name="connsiteY38" fmla="*/ 8124141 h 8124141"/>
              <a:gd name="connsiteX39" fmla="*/ 14189202 w 15773400"/>
              <a:gd name="connsiteY39" fmla="*/ 8124141 h 8124141"/>
              <a:gd name="connsiteX40" fmla="*/ 13818870 w 15773400"/>
              <a:gd name="connsiteY40" fmla="*/ 8124141 h 8124141"/>
              <a:gd name="connsiteX41" fmla="*/ 13290804 w 15773400"/>
              <a:gd name="connsiteY41" fmla="*/ 8124141 h 8124141"/>
              <a:gd name="connsiteX42" fmla="*/ 12605004 w 15773400"/>
              <a:gd name="connsiteY42" fmla="*/ 8124141 h 8124141"/>
              <a:gd name="connsiteX43" fmla="*/ 12234672 w 15773400"/>
              <a:gd name="connsiteY43" fmla="*/ 8124141 h 8124141"/>
              <a:gd name="connsiteX44" fmla="*/ 11233404 w 15773400"/>
              <a:gd name="connsiteY44" fmla="*/ 8124141 h 8124141"/>
              <a:gd name="connsiteX45" fmla="*/ 10547604 w 15773400"/>
              <a:gd name="connsiteY45" fmla="*/ 8124141 h 8124141"/>
              <a:gd name="connsiteX46" fmla="*/ 9546336 w 15773400"/>
              <a:gd name="connsiteY46" fmla="*/ 8124141 h 8124141"/>
              <a:gd name="connsiteX47" fmla="*/ 8702802 w 15773400"/>
              <a:gd name="connsiteY47" fmla="*/ 8124141 h 8124141"/>
              <a:gd name="connsiteX48" fmla="*/ 8174736 w 15773400"/>
              <a:gd name="connsiteY48" fmla="*/ 8124141 h 8124141"/>
              <a:gd name="connsiteX49" fmla="*/ 7331202 w 15773400"/>
              <a:gd name="connsiteY49" fmla="*/ 8124141 h 8124141"/>
              <a:gd name="connsiteX50" fmla="*/ 6960870 w 15773400"/>
              <a:gd name="connsiteY50" fmla="*/ 8124141 h 8124141"/>
              <a:gd name="connsiteX51" fmla="*/ 6275070 w 15773400"/>
              <a:gd name="connsiteY51" fmla="*/ 8124141 h 8124141"/>
              <a:gd name="connsiteX52" fmla="*/ 6062472 w 15773400"/>
              <a:gd name="connsiteY52" fmla="*/ 8124141 h 8124141"/>
              <a:gd name="connsiteX53" fmla="*/ 5061204 w 15773400"/>
              <a:gd name="connsiteY53" fmla="*/ 8124141 h 8124141"/>
              <a:gd name="connsiteX54" fmla="*/ 4375404 w 15773400"/>
              <a:gd name="connsiteY54" fmla="*/ 8124141 h 8124141"/>
              <a:gd name="connsiteX55" fmla="*/ 3374136 w 15773400"/>
              <a:gd name="connsiteY55" fmla="*/ 8124141 h 8124141"/>
              <a:gd name="connsiteX56" fmla="*/ 2846070 w 15773400"/>
              <a:gd name="connsiteY56" fmla="*/ 8124141 h 8124141"/>
              <a:gd name="connsiteX57" fmla="*/ 2475738 w 15773400"/>
              <a:gd name="connsiteY57" fmla="*/ 8124141 h 8124141"/>
              <a:gd name="connsiteX58" fmla="*/ 1789938 w 15773400"/>
              <a:gd name="connsiteY58" fmla="*/ 8124141 h 8124141"/>
              <a:gd name="connsiteX59" fmla="*/ 946404 w 15773400"/>
              <a:gd name="connsiteY59" fmla="*/ 8124141 h 8124141"/>
              <a:gd name="connsiteX60" fmla="*/ 0 w 15773400"/>
              <a:gd name="connsiteY60" fmla="*/ 8124141 h 8124141"/>
              <a:gd name="connsiteX61" fmla="*/ 0 w 15773400"/>
              <a:gd name="connsiteY61" fmla="*/ 7365888 h 8124141"/>
              <a:gd name="connsiteX62" fmla="*/ 0 w 15773400"/>
              <a:gd name="connsiteY62" fmla="*/ 6770118 h 8124141"/>
              <a:gd name="connsiteX63" fmla="*/ 0 w 15773400"/>
              <a:gd name="connsiteY63" fmla="*/ 6174347 h 8124141"/>
              <a:gd name="connsiteX64" fmla="*/ 0 w 15773400"/>
              <a:gd name="connsiteY64" fmla="*/ 5578577 h 8124141"/>
              <a:gd name="connsiteX65" fmla="*/ 0 w 15773400"/>
              <a:gd name="connsiteY65" fmla="*/ 4982806 h 8124141"/>
              <a:gd name="connsiteX66" fmla="*/ 0 w 15773400"/>
              <a:gd name="connsiteY66" fmla="*/ 4224553 h 8124141"/>
              <a:gd name="connsiteX67" fmla="*/ 0 w 15773400"/>
              <a:gd name="connsiteY67" fmla="*/ 3547542 h 8124141"/>
              <a:gd name="connsiteX68" fmla="*/ 0 w 15773400"/>
              <a:gd name="connsiteY68" fmla="*/ 3114254 h 8124141"/>
              <a:gd name="connsiteX69" fmla="*/ 0 w 15773400"/>
              <a:gd name="connsiteY69" fmla="*/ 2518484 h 8124141"/>
              <a:gd name="connsiteX70" fmla="*/ 0 w 15773400"/>
              <a:gd name="connsiteY70" fmla="*/ 1760231 h 8124141"/>
              <a:gd name="connsiteX71" fmla="*/ 0 w 15773400"/>
              <a:gd name="connsiteY71" fmla="*/ 1245702 h 8124141"/>
              <a:gd name="connsiteX72" fmla="*/ 0 w 15773400"/>
              <a:gd name="connsiteY72" fmla="*/ 0 h 8124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5773400" h="8124141" extrusionOk="0">
                <a:moveTo>
                  <a:pt x="0" y="0"/>
                </a:moveTo>
                <a:cubicBezTo>
                  <a:pt x="132037" y="-6049"/>
                  <a:pt x="341573" y="8190"/>
                  <a:pt x="528066" y="0"/>
                </a:cubicBezTo>
                <a:cubicBezTo>
                  <a:pt x="714559" y="-8190"/>
                  <a:pt x="678534" y="9837"/>
                  <a:pt x="740664" y="0"/>
                </a:cubicBezTo>
                <a:cubicBezTo>
                  <a:pt x="802794" y="-9837"/>
                  <a:pt x="1513465" y="11077"/>
                  <a:pt x="1741932" y="0"/>
                </a:cubicBezTo>
                <a:cubicBezTo>
                  <a:pt x="1970399" y="-11077"/>
                  <a:pt x="2079676" y="-3524"/>
                  <a:pt x="2269998" y="0"/>
                </a:cubicBezTo>
                <a:cubicBezTo>
                  <a:pt x="2460320" y="3524"/>
                  <a:pt x="2572653" y="-14245"/>
                  <a:pt x="2798064" y="0"/>
                </a:cubicBezTo>
                <a:cubicBezTo>
                  <a:pt x="3023475" y="14245"/>
                  <a:pt x="3334995" y="-2251"/>
                  <a:pt x="3799332" y="0"/>
                </a:cubicBezTo>
                <a:cubicBezTo>
                  <a:pt x="4263669" y="2251"/>
                  <a:pt x="4043877" y="-2074"/>
                  <a:pt x="4169664" y="0"/>
                </a:cubicBezTo>
                <a:cubicBezTo>
                  <a:pt x="4295451" y="2074"/>
                  <a:pt x="4947358" y="-19002"/>
                  <a:pt x="5170932" y="0"/>
                </a:cubicBezTo>
                <a:cubicBezTo>
                  <a:pt x="5394506" y="19002"/>
                  <a:pt x="5846960" y="25600"/>
                  <a:pt x="6172200" y="0"/>
                </a:cubicBezTo>
                <a:cubicBezTo>
                  <a:pt x="6497440" y="-25600"/>
                  <a:pt x="6640797" y="-28229"/>
                  <a:pt x="6858000" y="0"/>
                </a:cubicBezTo>
                <a:cubicBezTo>
                  <a:pt x="7075203" y="28229"/>
                  <a:pt x="7465467" y="-20429"/>
                  <a:pt x="7859268" y="0"/>
                </a:cubicBezTo>
                <a:cubicBezTo>
                  <a:pt x="8253069" y="20429"/>
                  <a:pt x="8279960" y="-3098"/>
                  <a:pt x="8387334" y="0"/>
                </a:cubicBezTo>
                <a:cubicBezTo>
                  <a:pt x="8494708" y="3098"/>
                  <a:pt x="8708488" y="-2237"/>
                  <a:pt x="8915400" y="0"/>
                </a:cubicBezTo>
                <a:cubicBezTo>
                  <a:pt x="9122312" y="2237"/>
                  <a:pt x="9423065" y="-8658"/>
                  <a:pt x="9758934" y="0"/>
                </a:cubicBezTo>
                <a:cubicBezTo>
                  <a:pt x="10094803" y="8658"/>
                  <a:pt x="10071049" y="-8233"/>
                  <a:pt x="10287000" y="0"/>
                </a:cubicBezTo>
                <a:cubicBezTo>
                  <a:pt x="10502951" y="8233"/>
                  <a:pt x="10864922" y="8333"/>
                  <a:pt x="11288268" y="0"/>
                </a:cubicBezTo>
                <a:cubicBezTo>
                  <a:pt x="11711614" y="-8333"/>
                  <a:pt x="12021623" y="-41884"/>
                  <a:pt x="12289536" y="0"/>
                </a:cubicBezTo>
                <a:cubicBezTo>
                  <a:pt x="12557449" y="41884"/>
                  <a:pt x="12682470" y="8350"/>
                  <a:pt x="12975336" y="0"/>
                </a:cubicBezTo>
                <a:cubicBezTo>
                  <a:pt x="13268202" y="-8350"/>
                  <a:pt x="13250017" y="-15601"/>
                  <a:pt x="13503402" y="0"/>
                </a:cubicBezTo>
                <a:cubicBezTo>
                  <a:pt x="13756787" y="15601"/>
                  <a:pt x="13629836" y="-5342"/>
                  <a:pt x="13716000" y="0"/>
                </a:cubicBezTo>
                <a:cubicBezTo>
                  <a:pt x="13802164" y="5342"/>
                  <a:pt x="13923423" y="-1390"/>
                  <a:pt x="14086332" y="0"/>
                </a:cubicBezTo>
                <a:cubicBezTo>
                  <a:pt x="14249241" y="1390"/>
                  <a:pt x="14274022" y="5815"/>
                  <a:pt x="14456664" y="0"/>
                </a:cubicBezTo>
                <a:cubicBezTo>
                  <a:pt x="14639306" y="-5815"/>
                  <a:pt x="14836815" y="-17774"/>
                  <a:pt x="14984730" y="0"/>
                </a:cubicBezTo>
                <a:cubicBezTo>
                  <a:pt x="15132645" y="17774"/>
                  <a:pt x="15380326" y="10857"/>
                  <a:pt x="15773400" y="0"/>
                </a:cubicBezTo>
                <a:cubicBezTo>
                  <a:pt x="15799733" y="267695"/>
                  <a:pt x="15750121" y="401975"/>
                  <a:pt x="15773400" y="677012"/>
                </a:cubicBezTo>
                <a:cubicBezTo>
                  <a:pt x="15796679" y="952049"/>
                  <a:pt x="15776060" y="1152174"/>
                  <a:pt x="15773400" y="1354024"/>
                </a:cubicBezTo>
                <a:cubicBezTo>
                  <a:pt x="15770740" y="1555874"/>
                  <a:pt x="15765005" y="1762692"/>
                  <a:pt x="15773400" y="2031035"/>
                </a:cubicBezTo>
                <a:cubicBezTo>
                  <a:pt x="15781795" y="2299378"/>
                  <a:pt x="15758852" y="2593576"/>
                  <a:pt x="15773400" y="2870530"/>
                </a:cubicBezTo>
                <a:cubicBezTo>
                  <a:pt x="15787948" y="3147484"/>
                  <a:pt x="15759787" y="3343231"/>
                  <a:pt x="15773400" y="3628783"/>
                </a:cubicBezTo>
                <a:cubicBezTo>
                  <a:pt x="15787013" y="3914335"/>
                  <a:pt x="15794652" y="3868421"/>
                  <a:pt x="15773400" y="4062071"/>
                </a:cubicBezTo>
                <a:cubicBezTo>
                  <a:pt x="15752148" y="4255721"/>
                  <a:pt x="15768448" y="4495596"/>
                  <a:pt x="15773400" y="4657841"/>
                </a:cubicBezTo>
                <a:cubicBezTo>
                  <a:pt x="15778353" y="4820086"/>
                  <a:pt x="15806066" y="5246668"/>
                  <a:pt x="15773400" y="5497335"/>
                </a:cubicBezTo>
                <a:cubicBezTo>
                  <a:pt x="15740734" y="5748002"/>
                  <a:pt x="15748194" y="5968988"/>
                  <a:pt x="15773400" y="6174347"/>
                </a:cubicBezTo>
                <a:cubicBezTo>
                  <a:pt x="15798606" y="6379706"/>
                  <a:pt x="15784182" y="6750921"/>
                  <a:pt x="15773400" y="6932600"/>
                </a:cubicBezTo>
                <a:cubicBezTo>
                  <a:pt x="15762618" y="7114279"/>
                  <a:pt x="15779642" y="7246624"/>
                  <a:pt x="15773400" y="7528371"/>
                </a:cubicBezTo>
                <a:cubicBezTo>
                  <a:pt x="15767158" y="7810118"/>
                  <a:pt x="15794083" y="7995933"/>
                  <a:pt x="15773400" y="8124141"/>
                </a:cubicBezTo>
                <a:cubicBezTo>
                  <a:pt x="15513806" y="8112387"/>
                  <a:pt x="15249303" y="8133566"/>
                  <a:pt x="14772132" y="8124141"/>
                </a:cubicBezTo>
                <a:cubicBezTo>
                  <a:pt x="14294961" y="8114716"/>
                  <a:pt x="14563254" y="8127520"/>
                  <a:pt x="14401800" y="8124141"/>
                </a:cubicBezTo>
                <a:cubicBezTo>
                  <a:pt x="14240346" y="8120762"/>
                  <a:pt x="14255545" y="8117277"/>
                  <a:pt x="14189202" y="8124141"/>
                </a:cubicBezTo>
                <a:cubicBezTo>
                  <a:pt x="14122859" y="8131005"/>
                  <a:pt x="13994812" y="8111813"/>
                  <a:pt x="13818870" y="8124141"/>
                </a:cubicBezTo>
                <a:cubicBezTo>
                  <a:pt x="13642928" y="8136469"/>
                  <a:pt x="13550574" y="8126424"/>
                  <a:pt x="13290804" y="8124141"/>
                </a:cubicBezTo>
                <a:cubicBezTo>
                  <a:pt x="13031034" y="8121858"/>
                  <a:pt x="12825604" y="8121435"/>
                  <a:pt x="12605004" y="8124141"/>
                </a:cubicBezTo>
                <a:cubicBezTo>
                  <a:pt x="12384404" y="8126847"/>
                  <a:pt x="12312741" y="8126689"/>
                  <a:pt x="12234672" y="8124141"/>
                </a:cubicBezTo>
                <a:cubicBezTo>
                  <a:pt x="12156603" y="8121593"/>
                  <a:pt x="11628171" y="8074559"/>
                  <a:pt x="11233404" y="8124141"/>
                </a:cubicBezTo>
                <a:cubicBezTo>
                  <a:pt x="10838637" y="8173723"/>
                  <a:pt x="10797795" y="8118102"/>
                  <a:pt x="10547604" y="8124141"/>
                </a:cubicBezTo>
                <a:cubicBezTo>
                  <a:pt x="10297413" y="8130180"/>
                  <a:pt x="9846566" y="8161478"/>
                  <a:pt x="9546336" y="8124141"/>
                </a:cubicBezTo>
                <a:cubicBezTo>
                  <a:pt x="9246106" y="8086804"/>
                  <a:pt x="8884125" y="8093486"/>
                  <a:pt x="8702802" y="8124141"/>
                </a:cubicBezTo>
                <a:cubicBezTo>
                  <a:pt x="8521479" y="8154796"/>
                  <a:pt x="8301390" y="8119725"/>
                  <a:pt x="8174736" y="8124141"/>
                </a:cubicBezTo>
                <a:cubicBezTo>
                  <a:pt x="8048082" y="8128557"/>
                  <a:pt x="7552273" y="8087305"/>
                  <a:pt x="7331202" y="8124141"/>
                </a:cubicBezTo>
                <a:cubicBezTo>
                  <a:pt x="7110131" y="8160977"/>
                  <a:pt x="7050173" y="8137074"/>
                  <a:pt x="6960870" y="8124141"/>
                </a:cubicBezTo>
                <a:cubicBezTo>
                  <a:pt x="6871567" y="8111208"/>
                  <a:pt x="6477100" y="8133708"/>
                  <a:pt x="6275070" y="8124141"/>
                </a:cubicBezTo>
                <a:cubicBezTo>
                  <a:pt x="6073040" y="8114574"/>
                  <a:pt x="6120265" y="8127350"/>
                  <a:pt x="6062472" y="8124141"/>
                </a:cubicBezTo>
                <a:cubicBezTo>
                  <a:pt x="6004679" y="8120932"/>
                  <a:pt x="5342670" y="8125748"/>
                  <a:pt x="5061204" y="8124141"/>
                </a:cubicBezTo>
                <a:cubicBezTo>
                  <a:pt x="4779738" y="8122534"/>
                  <a:pt x="4620815" y="8127941"/>
                  <a:pt x="4375404" y="8124141"/>
                </a:cubicBezTo>
                <a:cubicBezTo>
                  <a:pt x="4129993" y="8120341"/>
                  <a:pt x="3610646" y="8109978"/>
                  <a:pt x="3374136" y="8124141"/>
                </a:cubicBezTo>
                <a:cubicBezTo>
                  <a:pt x="3137626" y="8138304"/>
                  <a:pt x="3032223" y="8133433"/>
                  <a:pt x="2846070" y="8124141"/>
                </a:cubicBezTo>
                <a:cubicBezTo>
                  <a:pt x="2659917" y="8114849"/>
                  <a:pt x="2641911" y="8114448"/>
                  <a:pt x="2475738" y="8124141"/>
                </a:cubicBezTo>
                <a:cubicBezTo>
                  <a:pt x="2309565" y="8133834"/>
                  <a:pt x="2098441" y="8141614"/>
                  <a:pt x="1789938" y="8124141"/>
                </a:cubicBezTo>
                <a:cubicBezTo>
                  <a:pt x="1481435" y="8106668"/>
                  <a:pt x="1277263" y="8092086"/>
                  <a:pt x="946404" y="8124141"/>
                </a:cubicBezTo>
                <a:cubicBezTo>
                  <a:pt x="615545" y="8156196"/>
                  <a:pt x="347467" y="8093212"/>
                  <a:pt x="0" y="8124141"/>
                </a:cubicBezTo>
                <a:cubicBezTo>
                  <a:pt x="-8264" y="7782151"/>
                  <a:pt x="10647" y="7579969"/>
                  <a:pt x="0" y="7365888"/>
                </a:cubicBezTo>
                <a:cubicBezTo>
                  <a:pt x="-10647" y="7151807"/>
                  <a:pt x="-27239" y="6920409"/>
                  <a:pt x="0" y="6770118"/>
                </a:cubicBezTo>
                <a:cubicBezTo>
                  <a:pt x="27239" y="6619827"/>
                  <a:pt x="-9984" y="6357912"/>
                  <a:pt x="0" y="6174347"/>
                </a:cubicBezTo>
                <a:cubicBezTo>
                  <a:pt x="9984" y="5990782"/>
                  <a:pt x="14731" y="5808030"/>
                  <a:pt x="0" y="5578577"/>
                </a:cubicBezTo>
                <a:cubicBezTo>
                  <a:pt x="-14731" y="5349124"/>
                  <a:pt x="-3385" y="5231023"/>
                  <a:pt x="0" y="4982806"/>
                </a:cubicBezTo>
                <a:cubicBezTo>
                  <a:pt x="3385" y="4734589"/>
                  <a:pt x="12363" y="4559354"/>
                  <a:pt x="0" y="4224553"/>
                </a:cubicBezTo>
                <a:cubicBezTo>
                  <a:pt x="-12363" y="3889752"/>
                  <a:pt x="12530" y="3828830"/>
                  <a:pt x="0" y="3547542"/>
                </a:cubicBezTo>
                <a:cubicBezTo>
                  <a:pt x="-12530" y="3266254"/>
                  <a:pt x="-2744" y="3306241"/>
                  <a:pt x="0" y="3114254"/>
                </a:cubicBezTo>
                <a:cubicBezTo>
                  <a:pt x="2744" y="2922267"/>
                  <a:pt x="-12792" y="2669456"/>
                  <a:pt x="0" y="2518484"/>
                </a:cubicBezTo>
                <a:cubicBezTo>
                  <a:pt x="12792" y="2367512"/>
                  <a:pt x="33308" y="1953184"/>
                  <a:pt x="0" y="1760231"/>
                </a:cubicBezTo>
                <a:cubicBezTo>
                  <a:pt x="-33308" y="1567278"/>
                  <a:pt x="9390" y="1459423"/>
                  <a:pt x="0" y="1245702"/>
                </a:cubicBezTo>
                <a:cubicBezTo>
                  <a:pt x="-9390" y="1031981"/>
                  <a:pt x="-38703" y="540497"/>
                  <a:pt x="0" y="0"/>
                </a:cubicBezTo>
                <a:close/>
              </a:path>
            </a:pathLst>
          </a:custGeom>
          <a:noFill/>
          <a:ln w="47625" cap="rnd">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ketchy line">
            <a:extLst>
              <a:ext uri="{FF2B5EF4-FFF2-40B4-BE49-F238E27FC236}">
                <a16:creationId xmlns:a16="http://schemas.microsoft.com/office/drawing/2014/main" id="{4E87FCFB-2CCE-460D-B3DD-557C8BD1B9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1309" y="6629134"/>
            <a:ext cx="6365383" cy="27432"/>
          </a:xfrm>
          <a:custGeom>
            <a:avLst/>
            <a:gdLst>
              <a:gd name="connsiteX0" fmla="*/ 0 w 6365383"/>
              <a:gd name="connsiteY0" fmla="*/ 0 h 27432"/>
              <a:gd name="connsiteX1" fmla="*/ 636538 w 6365383"/>
              <a:gd name="connsiteY1" fmla="*/ 0 h 27432"/>
              <a:gd name="connsiteX2" fmla="*/ 1273077 w 6365383"/>
              <a:gd name="connsiteY2" fmla="*/ 0 h 27432"/>
              <a:gd name="connsiteX3" fmla="*/ 1909615 w 6365383"/>
              <a:gd name="connsiteY3" fmla="*/ 0 h 27432"/>
              <a:gd name="connsiteX4" fmla="*/ 2673461 w 6365383"/>
              <a:gd name="connsiteY4" fmla="*/ 0 h 27432"/>
              <a:gd name="connsiteX5" fmla="*/ 3373653 w 6365383"/>
              <a:gd name="connsiteY5" fmla="*/ 0 h 27432"/>
              <a:gd name="connsiteX6" fmla="*/ 3819230 w 6365383"/>
              <a:gd name="connsiteY6" fmla="*/ 0 h 27432"/>
              <a:gd name="connsiteX7" fmla="*/ 4392114 w 6365383"/>
              <a:gd name="connsiteY7" fmla="*/ 0 h 27432"/>
              <a:gd name="connsiteX8" fmla="*/ 5155960 w 6365383"/>
              <a:gd name="connsiteY8" fmla="*/ 0 h 27432"/>
              <a:gd name="connsiteX9" fmla="*/ 5792499 w 6365383"/>
              <a:gd name="connsiteY9" fmla="*/ 0 h 27432"/>
              <a:gd name="connsiteX10" fmla="*/ 6365383 w 6365383"/>
              <a:gd name="connsiteY10" fmla="*/ 0 h 27432"/>
              <a:gd name="connsiteX11" fmla="*/ 6365383 w 6365383"/>
              <a:gd name="connsiteY11" fmla="*/ 27432 h 27432"/>
              <a:gd name="connsiteX12" fmla="*/ 5856152 w 6365383"/>
              <a:gd name="connsiteY12" fmla="*/ 27432 h 27432"/>
              <a:gd name="connsiteX13" fmla="*/ 5092306 w 6365383"/>
              <a:gd name="connsiteY13" fmla="*/ 27432 h 27432"/>
              <a:gd name="connsiteX14" fmla="*/ 4583076 w 6365383"/>
              <a:gd name="connsiteY14" fmla="*/ 27432 h 27432"/>
              <a:gd name="connsiteX15" fmla="*/ 4137499 w 6365383"/>
              <a:gd name="connsiteY15" fmla="*/ 27432 h 27432"/>
              <a:gd name="connsiteX16" fmla="*/ 3691922 w 6365383"/>
              <a:gd name="connsiteY16" fmla="*/ 27432 h 27432"/>
              <a:gd name="connsiteX17" fmla="*/ 2991730 w 6365383"/>
              <a:gd name="connsiteY17" fmla="*/ 27432 h 27432"/>
              <a:gd name="connsiteX18" fmla="*/ 2546153 w 6365383"/>
              <a:gd name="connsiteY18" fmla="*/ 27432 h 27432"/>
              <a:gd name="connsiteX19" fmla="*/ 1909615 w 6365383"/>
              <a:gd name="connsiteY19" fmla="*/ 27432 h 27432"/>
              <a:gd name="connsiteX20" fmla="*/ 1400384 w 6365383"/>
              <a:gd name="connsiteY20" fmla="*/ 27432 h 27432"/>
              <a:gd name="connsiteX21" fmla="*/ 763846 w 6365383"/>
              <a:gd name="connsiteY21" fmla="*/ 27432 h 27432"/>
              <a:gd name="connsiteX22" fmla="*/ 0 w 6365383"/>
              <a:gd name="connsiteY22" fmla="*/ 27432 h 27432"/>
              <a:gd name="connsiteX23" fmla="*/ 0 w 6365383"/>
              <a:gd name="connsiteY23"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65383" h="27432" fill="none" extrusionOk="0">
                <a:moveTo>
                  <a:pt x="0" y="0"/>
                </a:moveTo>
                <a:cubicBezTo>
                  <a:pt x="305169" y="21509"/>
                  <a:pt x="334704" y="-24261"/>
                  <a:pt x="636538" y="0"/>
                </a:cubicBezTo>
                <a:cubicBezTo>
                  <a:pt x="938372" y="24261"/>
                  <a:pt x="1068606" y="2269"/>
                  <a:pt x="1273077" y="0"/>
                </a:cubicBezTo>
                <a:cubicBezTo>
                  <a:pt x="1477548" y="-2269"/>
                  <a:pt x="1738189" y="6272"/>
                  <a:pt x="1909615" y="0"/>
                </a:cubicBezTo>
                <a:cubicBezTo>
                  <a:pt x="2081041" y="-6272"/>
                  <a:pt x="2377015" y="16623"/>
                  <a:pt x="2673461" y="0"/>
                </a:cubicBezTo>
                <a:cubicBezTo>
                  <a:pt x="2969907" y="-16623"/>
                  <a:pt x="3126114" y="13194"/>
                  <a:pt x="3373653" y="0"/>
                </a:cubicBezTo>
                <a:cubicBezTo>
                  <a:pt x="3621192" y="-13194"/>
                  <a:pt x="3704499" y="9486"/>
                  <a:pt x="3819230" y="0"/>
                </a:cubicBezTo>
                <a:cubicBezTo>
                  <a:pt x="3933961" y="-9486"/>
                  <a:pt x="4142691" y="-8221"/>
                  <a:pt x="4392114" y="0"/>
                </a:cubicBezTo>
                <a:cubicBezTo>
                  <a:pt x="4641537" y="8221"/>
                  <a:pt x="4974506" y="12257"/>
                  <a:pt x="5155960" y="0"/>
                </a:cubicBezTo>
                <a:cubicBezTo>
                  <a:pt x="5337414" y="-12257"/>
                  <a:pt x="5585731" y="-22537"/>
                  <a:pt x="5792499" y="0"/>
                </a:cubicBezTo>
                <a:cubicBezTo>
                  <a:pt x="5999267" y="22537"/>
                  <a:pt x="6164726" y="7303"/>
                  <a:pt x="6365383" y="0"/>
                </a:cubicBezTo>
                <a:cubicBezTo>
                  <a:pt x="6365125" y="7487"/>
                  <a:pt x="6364462" y="19984"/>
                  <a:pt x="6365383" y="27432"/>
                </a:cubicBezTo>
                <a:cubicBezTo>
                  <a:pt x="6132222" y="28304"/>
                  <a:pt x="6011986" y="2071"/>
                  <a:pt x="5856152" y="27432"/>
                </a:cubicBezTo>
                <a:cubicBezTo>
                  <a:pt x="5700318" y="52793"/>
                  <a:pt x="5410732" y="5357"/>
                  <a:pt x="5092306" y="27432"/>
                </a:cubicBezTo>
                <a:cubicBezTo>
                  <a:pt x="4773880" y="49507"/>
                  <a:pt x="4705351" y="6645"/>
                  <a:pt x="4583076" y="27432"/>
                </a:cubicBezTo>
                <a:cubicBezTo>
                  <a:pt x="4460801" y="48220"/>
                  <a:pt x="4239915" y="42209"/>
                  <a:pt x="4137499" y="27432"/>
                </a:cubicBezTo>
                <a:cubicBezTo>
                  <a:pt x="4035083" y="12655"/>
                  <a:pt x="3883665" y="32012"/>
                  <a:pt x="3691922" y="27432"/>
                </a:cubicBezTo>
                <a:cubicBezTo>
                  <a:pt x="3500179" y="22852"/>
                  <a:pt x="3265830" y="-126"/>
                  <a:pt x="2991730" y="27432"/>
                </a:cubicBezTo>
                <a:cubicBezTo>
                  <a:pt x="2717630" y="54990"/>
                  <a:pt x="2757122" y="34407"/>
                  <a:pt x="2546153" y="27432"/>
                </a:cubicBezTo>
                <a:cubicBezTo>
                  <a:pt x="2335184" y="20457"/>
                  <a:pt x="2107331" y="58889"/>
                  <a:pt x="1909615" y="27432"/>
                </a:cubicBezTo>
                <a:cubicBezTo>
                  <a:pt x="1711899" y="-4025"/>
                  <a:pt x="1634641" y="48316"/>
                  <a:pt x="1400384" y="27432"/>
                </a:cubicBezTo>
                <a:cubicBezTo>
                  <a:pt x="1166127" y="6548"/>
                  <a:pt x="1068288" y="15776"/>
                  <a:pt x="763846" y="27432"/>
                </a:cubicBezTo>
                <a:cubicBezTo>
                  <a:pt x="459404" y="39088"/>
                  <a:pt x="170017" y="14515"/>
                  <a:pt x="0" y="27432"/>
                </a:cubicBezTo>
                <a:cubicBezTo>
                  <a:pt x="-14" y="18173"/>
                  <a:pt x="-517" y="8990"/>
                  <a:pt x="0" y="0"/>
                </a:cubicBezTo>
                <a:close/>
              </a:path>
              <a:path w="6365383" h="27432" stroke="0" extrusionOk="0">
                <a:moveTo>
                  <a:pt x="0" y="0"/>
                </a:moveTo>
                <a:cubicBezTo>
                  <a:pt x="114610" y="-2215"/>
                  <a:pt x="340315" y="12554"/>
                  <a:pt x="572884" y="0"/>
                </a:cubicBezTo>
                <a:cubicBezTo>
                  <a:pt x="805453" y="-12554"/>
                  <a:pt x="832891" y="-10424"/>
                  <a:pt x="1018461" y="0"/>
                </a:cubicBezTo>
                <a:cubicBezTo>
                  <a:pt x="1204031" y="10424"/>
                  <a:pt x="1590875" y="8682"/>
                  <a:pt x="1782307" y="0"/>
                </a:cubicBezTo>
                <a:cubicBezTo>
                  <a:pt x="1973739" y="-8682"/>
                  <a:pt x="2150876" y="5508"/>
                  <a:pt x="2355192" y="0"/>
                </a:cubicBezTo>
                <a:cubicBezTo>
                  <a:pt x="2559508" y="-5508"/>
                  <a:pt x="2790194" y="26965"/>
                  <a:pt x="2928076" y="0"/>
                </a:cubicBezTo>
                <a:cubicBezTo>
                  <a:pt x="3065958" y="-26965"/>
                  <a:pt x="3321537" y="819"/>
                  <a:pt x="3691922" y="0"/>
                </a:cubicBezTo>
                <a:cubicBezTo>
                  <a:pt x="4062307" y="-819"/>
                  <a:pt x="4072238" y="-15327"/>
                  <a:pt x="4201153" y="0"/>
                </a:cubicBezTo>
                <a:cubicBezTo>
                  <a:pt x="4330068" y="15327"/>
                  <a:pt x="4772079" y="-35646"/>
                  <a:pt x="4964999" y="0"/>
                </a:cubicBezTo>
                <a:cubicBezTo>
                  <a:pt x="5157919" y="35646"/>
                  <a:pt x="5543915" y="6802"/>
                  <a:pt x="5728845" y="0"/>
                </a:cubicBezTo>
                <a:cubicBezTo>
                  <a:pt x="5913775" y="-6802"/>
                  <a:pt x="6142952" y="-21408"/>
                  <a:pt x="6365383" y="0"/>
                </a:cubicBezTo>
                <a:cubicBezTo>
                  <a:pt x="6364552" y="6329"/>
                  <a:pt x="6365787" y="16858"/>
                  <a:pt x="6365383" y="27432"/>
                </a:cubicBezTo>
                <a:cubicBezTo>
                  <a:pt x="6176931" y="320"/>
                  <a:pt x="5998736" y="11244"/>
                  <a:pt x="5665191" y="27432"/>
                </a:cubicBezTo>
                <a:cubicBezTo>
                  <a:pt x="5331646" y="43620"/>
                  <a:pt x="5198011" y="28615"/>
                  <a:pt x="4901345" y="27432"/>
                </a:cubicBezTo>
                <a:cubicBezTo>
                  <a:pt x="4604679" y="26249"/>
                  <a:pt x="4422931" y="40617"/>
                  <a:pt x="4137499" y="27432"/>
                </a:cubicBezTo>
                <a:cubicBezTo>
                  <a:pt x="3852067" y="14247"/>
                  <a:pt x="3861939" y="26581"/>
                  <a:pt x="3628268" y="27432"/>
                </a:cubicBezTo>
                <a:cubicBezTo>
                  <a:pt x="3394597" y="28283"/>
                  <a:pt x="3171361" y="44132"/>
                  <a:pt x="2991730" y="27432"/>
                </a:cubicBezTo>
                <a:cubicBezTo>
                  <a:pt x="2812099" y="10732"/>
                  <a:pt x="2469344" y="24737"/>
                  <a:pt x="2227884" y="27432"/>
                </a:cubicBezTo>
                <a:cubicBezTo>
                  <a:pt x="1986424" y="30127"/>
                  <a:pt x="1748067" y="6359"/>
                  <a:pt x="1591346" y="27432"/>
                </a:cubicBezTo>
                <a:cubicBezTo>
                  <a:pt x="1434625" y="48505"/>
                  <a:pt x="1307456" y="39663"/>
                  <a:pt x="1145769" y="27432"/>
                </a:cubicBezTo>
                <a:cubicBezTo>
                  <a:pt x="984082" y="15201"/>
                  <a:pt x="800279" y="41647"/>
                  <a:pt x="636538" y="27432"/>
                </a:cubicBezTo>
                <a:cubicBezTo>
                  <a:pt x="472797" y="13217"/>
                  <a:pt x="160022" y="2213"/>
                  <a:pt x="0" y="27432"/>
                </a:cubicBezTo>
                <a:cubicBezTo>
                  <a:pt x="-177" y="19307"/>
                  <a:pt x="-1145" y="9170"/>
                  <a:pt x="0" y="0"/>
                </a:cubicBezTo>
                <a:close/>
              </a:path>
            </a:pathLst>
          </a:custGeom>
          <a:solidFill>
            <a:srgbClr val="FFFFFF">
              <a:alpha val="75000"/>
            </a:srgbClr>
          </a:solidFill>
          <a:ln w="41275" cap="rnd">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EBE5"/>
        </a:solidFill>
        <a:effectLst/>
      </p:bgPr>
    </p:bg>
    <p:spTree>
      <p:nvGrpSpPr>
        <p:cNvPr id="1" name=""/>
        <p:cNvGrpSpPr/>
        <p:nvPr/>
      </p:nvGrpSpPr>
      <p:grpSpPr>
        <a:xfrm>
          <a:off x="0" y="0"/>
          <a:ext cx="0" cy="0"/>
          <a:chOff x="0" y="0"/>
          <a:chExt cx="0" cy="0"/>
        </a:xfrm>
      </p:grpSpPr>
      <p:sp>
        <p:nvSpPr>
          <p:cNvPr id="3" name="Freeform 3"/>
          <p:cNvSpPr/>
          <p:nvPr/>
        </p:nvSpPr>
        <p:spPr>
          <a:xfrm>
            <a:off x="278571" y="2291242"/>
            <a:ext cx="5711868"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a:effectLst>
            <a:reflection stA="21000" endPos="83000" dist="50800" dir="5400000" sy="-100000" algn="bl" rotWithShape="0"/>
          </a:effectLst>
        </p:spPr>
        <p:txBody>
          <a:bodyPr/>
          <a:lstStyle/>
          <a:p>
            <a:endParaRPr lang="en-US"/>
          </a:p>
        </p:txBody>
      </p:sp>
      <p:graphicFrame>
        <p:nvGraphicFramePr>
          <p:cNvPr id="10" name="TextBox 7">
            <a:extLst>
              <a:ext uri="{FF2B5EF4-FFF2-40B4-BE49-F238E27FC236}">
                <a16:creationId xmlns:a16="http://schemas.microsoft.com/office/drawing/2014/main" id="{19A53A58-1FB1-6AB3-F38F-6F10F98A49CA}"/>
              </a:ext>
            </a:extLst>
          </p:cNvPr>
          <p:cNvGraphicFramePr/>
          <p:nvPr/>
        </p:nvGraphicFramePr>
        <p:xfrm>
          <a:off x="3505199" y="1333500"/>
          <a:ext cx="14521543" cy="880875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0" name="TextBox 69">
            <a:extLst>
              <a:ext uri="{FF2B5EF4-FFF2-40B4-BE49-F238E27FC236}">
                <a16:creationId xmlns:a16="http://schemas.microsoft.com/office/drawing/2014/main" id="{9DDCD4EC-6853-C1D0-51FD-5F7AA7664604}"/>
              </a:ext>
            </a:extLst>
          </p:cNvPr>
          <p:cNvSpPr txBox="1"/>
          <p:nvPr/>
        </p:nvSpPr>
        <p:spPr>
          <a:xfrm>
            <a:off x="6837480" y="7644134"/>
            <a:ext cx="10581279"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latin typeface="Calibri"/>
              </a:rPr>
              <a:t>                       </a:t>
            </a:r>
            <a:r>
              <a:rPr lang="en-US" sz="4400" baseline="0">
                <a:latin typeface="Calibri"/>
              </a:rPr>
              <a:t>a plan to create a healthy mind platter for personal use and ways to share with students and clients</a:t>
            </a:r>
            <a:endParaRPr lang="en-US" sz="4400"/>
          </a:p>
        </p:txBody>
      </p:sp>
      <p:sp>
        <p:nvSpPr>
          <p:cNvPr id="111" name="TextBox 110">
            <a:extLst>
              <a:ext uri="{FF2B5EF4-FFF2-40B4-BE49-F238E27FC236}">
                <a16:creationId xmlns:a16="http://schemas.microsoft.com/office/drawing/2014/main" id="{EA9685CA-851D-17D8-2A6B-02DEA50A1BB8}"/>
              </a:ext>
            </a:extLst>
          </p:cNvPr>
          <p:cNvSpPr txBox="1"/>
          <p:nvPr/>
        </p:nvSpPr>
        <p:spPr>
          <a:xfrm>
            <a:off x="7036496" y="4648721"/>
            <a:ext cx="9162788" cy="16009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a:t>                   a self-assessment of the mind platter "diet"</a:t>
            </a:r>
            <a:r>
              <a:rPr lang="en-US" sz="4800">
                <a:ea typeface="Calibri"/>
                <a:cs typeface="Calibri"/>
              </a:rPr>
              <a:t>​</a:t>
            </a:r>
            <a:endParaRPr lang="en-US" sz="4800"/>
          </a:p>
        </p:txBody>
      </p:sp>
      <p:sp>
        <p:nvSpPr>
          <p:cNvPr id="130" name="TextBox 129">
            <a:extLst>
              <a:ext uri="{FF2B5EF4-FFF2-40B4-BE49-F238E27FC236}">
                <a16:creationId xmlns:a16="http://schemas.microsoft.com/office/drawing/2014/main" id="{40A30DC1-A732-2E9F-1B28-B13FF475C2EA}"/>
              </a:ext>
            </a:extLst>
          </p:cNvPr>
          <p:cNvSpPr txBox="1"/>
          <p:nvPr/>
        </p:nvSpPr>
        <p:spPr>
          <a:xfrm>
            <a:off x="7041208" y="1887848"/>
            <a:ext cx="9820732" cy="21744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latin typeface="Calibri"/>
              </a:rPr>
              <a:t>                    </a:t>
            </a:r>
            <a:r>
              <a:rPr lang="en-US" sz="4400" baseline="0">
                <a:latin typeface="Calibri"/>
              </a:rPr>
              <a:t>the seven activities and the underlying neuroscience that nurture the mind for optimal brain health </a:t>
            </a:r>
            <a:endParaRPr lang="en-US" sz="4400"/>
          </a:p>
        </p:txBody>
      </p:sp>
      <p:sp>
        <p:nvSpPr>
          <p:cNvPr id="41" name="Freeform 4">
            <a:extLst>
              <a:ext uri="{FF2B5EF4-FFF2-40B4-BE49-F238E27FC236}">
                <a16:creationId xmlns:a16="http://schemas.microsoft.com/office/drawing/2014/main" id="{DF762A1F-AE78-AC92-5E47-082F027666F0}"/>
              </a:ext>
            </a:extLst>
          </p:cNvPr>
          <p:cNvSpPr/>
          <p:nvPr/>
        </p:nvSpPr>
        <p:spPr>
          <a:xfrm rot="21169210">
            <a:off x="447224" y="7300150"/>
            <a:ext cx="1493753" cy="2766209"/>
          </a:xfrm>
          <a:custGeom>
            <a:avLst/>
            <a:gdLst/>
            <a:ahLst/>
            <a:cxnLst/>
            <a:rect l="l" t="t" r="r" b="b"/>
            <a:pathLst>
              <a:path w="1493753" h="2766209">
                <a:moveTo>
                  <a:pt x="0" y="0"/>
                </a:moveTo>
                <a:lnTo>
                  <a:pt x="1493753" y="0"/>
                </a:lnTo>
                <a:lnTo>
                  <a:pt x="1493753" y="2766209"/>
                </a:lnTo>
                <a:lnTo>
                  <a:pt x="0" y="276620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0"/>
                                        </p:tgtEl>
                                        <p:attrNameLst>
                                          <p:attrName>style.visibility</p:attrName>
                                        </p:attrNameLst>
                                      </p:cBhvr>
                                      <p:to>
                                        <p:strVal val="visible"/>
                                      </p:to>
                                    </p:set>
                                    <p:animEffect transition="in" filter="fade">
                                      <p:cBhvr>
                                        <p:cTn id="12" dur="500"/>
                                        <p:tgtEl>
                                          <p:spTgt spid="1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1"/>
                                        </p:tgtEl>
                                        <p:attrNameLst>
                                          <p:attrName>style.visibility</p:attrName>
                                        </p:attrNameLst>
                                      </p:cBhvr>
                                      <p:to>
                                        <p:strVal val="visible"/>
                                      </p:to>
                                    </p:set>
                                    <p:animEffect transition="in" filter="wipe(down)">
                                      <p:cBhvr>
                                        <p:cTn id="17" dur="500"/>
                                        <p:tgtEl>
                                          <p:spTgt spid="11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0"/>
                                        </p:tgtEl>
                                        <p:attrNameLst>
                                          <p:attrName>style.visibility</p:attrName>
                                        </p:attrNameLst>
                                      </p:cBhvr>
                                      <p:to>
                                        <p:strVal val="visible"/>
                                      </p:to>
                                    </p:set>
                                    <p:anim calcmode="lin" valueType="num">
                                      <p:cBhvr additive="base">
                                        <p:cTn id="22" dur="500" fill="hold"/>
                                        <p:tgtEl>
                                          <p:spTgt spid="70"/>
                                        </p:tgtEl>
                                        <p:attrNameLst>
                                          <p:attrName>ppt_x</p:attrName>
                                        </p:attrNameLst>
                                      </p:cBhvr>
                                      <p:tavLst>
                                        <p:tav tm="0">
                                          <p:val>
                                            <p:strVal val="#ppt_x"/>
                                          </p:val>
                                        </p:tav>
                                        <p:tav tm="100000">
                                          <p:val>
                                            <p:strVal val="#ppt_x"/>
                                          </p:val>
                                        </p:tav>
                                      </p:tavLst>
                                    </p:anim>
                                    <p:anim calcmode="lin" valueType="num">
                                      <p:cBhvr additive="base">
                                        <p:cTn id="23"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70" grpId="0"/>
      <p:bldP spid="111" grpId="0"/>
      <p:bldP spid="13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EBE5"/>
        </a:solidFill>
        <a:effectLst/>
      </p:bgPr>
    </p:bg>
    <p:spTree>
      <p:nvGrpSpPr>
        <p:cNvPr id="1" name=""/>
        <p:cNvGrpSpPr/>
        <p:nvPr/>
      </p:nvGrpSpPr>
      <p:grpSpPr>
        <a:xfrm>
          <a:off x="0" y="0"/>
          <a:ext cx="0" cy="0"/>
          <a:chOff x="0" y="0"/>
          <a:chExt cx="0" cy="0"/>
        </a:xfrm>
      </p:grpSpPr>
      <p:sp>
        <p:nvSpPr>
          <p:cNvPr id="2" name="TextBox 2"/>
          <p:cNvSpPr txBox="1"/>
          <p:nvPr/>
        </p:nvSpPr>
        <p:spPr>
          <a:xfrm>
            <a:off x="-681923" y="235305"/>
            <a:ext cx="15493639" cy="988091"/>
          </a:xfrm>
          <a:prstGeom prst="rect">
            <a:avLst/>
          </a:prstGeom>
        </p:spPr>
        <p:txBody>
          <a:bodyPr wrap="square" lIns="0" tIns="0" rIns="0" bIns="0" rtlCol="0" anchor="t">
            <a:spAutoFit/>
          </a:bodyPr>
          <a:lstStyle/>
          <a:p>
            <a:pPr algn="ctr">
              <a:lnSpc>
                <a:spcPts val="7790"/>
              </a:lnSpc>
            </a:pPr>
            <a:r>
              <a:rPr lang="en-US" sz="6492">
                <a:solidFill>
                  <a:srgbClr val="2E2E2E"/>
                </a:solidFill>
                <a:latin typeface="DM Sans" pitchFamily="2" charset="77"/>
                <a:ea typeface="Stadio Now Text"/>
                <a:cs typeface="Stadio Now Text"/>
                <a:sym typeface="Stadio Now Text"/>
              </a:rPr>
              <a:t>THE SEVEN ESSENTIAL ACTIVITIES</a:t>
            </a:r>
          </a:p>
        </p:txBody>
      </p:sp>
      <p:sp>
        <p:nvSpPr>
          <p:cNvPr id="7" name="Freeform 4">
            <a:extLst>
              <a:ext uri="{FF2B5EF4-FFF2-40B4-BE49-F238E27FC236}">
                <a16:creationId xmlns:a16="http://schemas.microsoft.com/office/drawing/2014/main" id="{72E68748-C4FF-9C18-D34F-C4652EDBD878}"/>
              </a:ext>
            </a:extLst>
          </p:cNvPr>
          <p:cNvSpPr/>
          <p:nvPr/>
        </p:nvSpPr>
        <p:spPr>
          <a:xfrm>
            <a:off x="14023044" y="6898260"/>
            <a:ext cx="4261698" cy="3401137"/>
          </a:xfrm>
          <a:custGeom>
            <a:avLst/>
            <a:gdLst/>
            <a:ahLst/>
            <a:cxnLst/>
            <a:rect l="l" t="t" r="r" b="b"/>
            <a:pathLst>
              <a:path w="4246041" h="4114800">
                <a:moveTo>
                  <a:pt x="0" y="0"/>
                </a:moveTo>
                <a:lnTo>
                  <a:pt x="4246041" y="0"/>
                </a:lnTo>
                <a:lnTo>
                  <a:pt x="4246041"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5">
            <a:extLst>
              <a:ext uri="{FF2B5EF4-FFF2-40B4-BE49-F238E27FC236}">
                <a16:creationId xmlns:a16="http://schemas.microsoft.com/office/drawing/2014/main" id="{62FAC6D9-939A-DA47-9F09-62A6EFF153B1}"/>
              </a:ext>
            </a:extLst>
          </p:cNvPr>
          <p:cNvSpPr/>
          <p:nvPr/>
        </p:nvSpPr>
        <p:spPr>
          <a:xfrm>
            <a:off x="14023044" y="242683"/>
            <a:ext cx="4099837" cy="4114800"/>
          </a:xfrm>
          <a:custGeom>
            <a:avLst/>
            <a:gdLst/>
            <a:ahLst/>
            <a:cxnLst/>
            <a:rect l="l" t="t" r="r" b="b"/>
            <a:pathLst>
              <a:path w="4099837" h="4114800">
                <a:moveTo>
                  <a:pt x="0" y="0"/>
                </a:moveTo>
                <a:lnTo>
                  <a:pt x="4099837" y="0"/>
                </a:lnTo>
                <a:lnTo>
                  <a:pt x="4099837"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a:effectLst>
            <a:reflection stA="38000" endPos="48000" dist="50800" dir="5400000" sy="-100000" algn="bl" rotWithShape="0"/>
          </a:effectLst>
        </p:spPr>
        <p:txBody>
          <a:bodyPr/>
          <a:lstStyle/>
          <a:p>
            <a:endParaRPr lang="en-US"/>
          </a:p>
        </p:txBody>
      </p:sp>
      <p:sp>
        <p:nvSpPr>
          <p:cNvPr id="11" name="Freeform 7">
            <a:extLst>
              <a:ext uri="{FF2B5EF4-FFF2-40B4-BE49-F238E27FC236}">
                <a16:creationId xmlns:a16="http://schemas.microsoft.com/office/drawing/2014/main" id="{C6669179-9A5D-CDF0-3EB9-91323326A098}"/>
              </a:ext>
            </a:extLst>
          </p:cNvPr>
          <p:cNvSpPr/>
          <p:nvPr/>
        </p:nvSpPr>
        <p:spPr>
          <a:xfrm>
            <a:off x="213143" y="6930916"/>
            <a:ext cx="3934974" cy="3108630"/>
          </a:xfrm>
          <a:custGeom>
            <a:avLst/>
            <a:gdLst/>
            <a:ahLst/>
            <a:cxnLst/>
            <a:rect l="l" t="t" r="r" b="b"/>
            <a:pathLst>
              <a:path w="3934974" h="3108630">
                <a:moveTo>
                  <a:pt x="0" y="0"/>
                </a:moveTo>
                <a:lnTo>
                  <a:pt x="3934975" y="0"/>
                </a:lnTo>
                <a:lnTo>
                  <a:pt x="3934975" y="3108630"/>
                </a:lnTo>
                <a:lnTo>
                  <a:pt x="0" y="31086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aphicFrame>
        <p:nvGraphicFramePr>
          <p:cNvPr id="13" name="TextBox 3">
            <a:extLst>
              <a:ext uri="{FF2B5EF4-FFF2-40B4-BE49-F238E27FC236}">
                <a16:creationId xmlns:a16="http://schemas.microsoft.com/office/drawing/2014/main" id="{0847F142-8B1D-0585-EDAE-45930BAE73EC}"/>
              </a:ext>
            </a:extLst>
          </p:cNvPr>
          <p:cNvGraphicFramePr/>
          <p:nvPr>
            <p:extLst>
              <p:ext uri="{D42A27DB-BD31-4B8C-83A1-F6EECF244321}">
                <p14:modId xmlns:p14="http://schemas.microsoft.com/office/powerpoint/2010/main" val="4112475844"/>
              </p:ext>
            </p:extLst>
          </p:nvPr>
        </p:nvGraphicFramePr>
        <p:xfrm>
          <a:off x="695779" y="1694654"/>
          <a:ext cx="15704370" cy="769698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73" name="TextBox 172">
            <a:extLst>
              <a:ext uri="{FF2B5EF4-FFF2-40B4-BE49-F238E27FC236}">
                <a16:creationId xmlns:a16="http://schemas.microsoft.com/office/drawing/2014/main" id="{749E410A-1C55-6216-C9BA-FBC1A8FFD3CB}"/>
              </a:ext>
            </a:extLst>
          </p:cNvPr>
          <p:cNvSpPr txBox="1"/>
          <p:nvPr/>
        </p:nvSpPr>
        <p:spPr>
          <a:xfrm>
            <a:off x="11310272" y="9386530"/>
            <a:ext cx="510211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212121"/>
                </a:solidFill>
                <a:latin typeface="Times New Roman"/>
                <a:cs typeface="Times New Roman"/>
              </a:rPr>
              <a:t>Rock, et al., 2012</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2117274" y="5395894"/>
            <a:ext cx="6522336" cy="3683047"/>
          </a:xfrm>
          <a:prstGeom prst="rect">
            <a:avLst/>
          </a:prstGeom>
          <a:effectLst>
            <a:reflection endPos="0" dir="5400000" sy="-100000" algn="bl" rotWithShape="0"/>
          </a:effectLst>
        </p:spPr>
        <p:txBody>
          <a:bodyPr vert="horz" lIns="91440" tIns="45720" rIns="91440" bIns="45720" rtlCol="0" anchor="t">
            <a:normAutofit/>
          </a:bodyPr>
          <a:lstStyle/>
          <a:p>
            <a:pPr>
              <a:lnSpc>
                <a:spcPct val="90000"/>
              </a:lnSpc>
              <a:spcAft>
                <a:spcPts val="600"/>
              </a:spcAft>
            </a:pPr>
            <a:r>
              <a:rPr lang="en-US" sz="4400" b="1">
                <a:sym typeface="Stadio Now Text"/>
              </a:rPr>
              <a:t>FOCUS TIME:</a:t>
            </a:r>
            <a:r>
              <a:rPr lang="en-US" sz="4400">
                <a:sym typeface="Stadio Now Text"/>
              </a:rPr>
              <a:t> ACTIVITIES THAT REQUIRE CONCENTRATION AND FOCUS, STRENGTHENING NEURAL CONNECTIONS.</a:t>
            </a:r>
            <a:endParaRPr lang="en-US" sz="4400"/>
          </a:p>
        </p:txBody>
      </p:sp>
      <p:pic>
        <p:nvPicPr>
          <p:cNvPr id="3" name="Picture 2" descr="Woman sitting at desk">
            <a:extLst>
              <a:ext uri="{FF2B5EF4-FFF2-40B4-BE49-F238E27FC236}">
                <a16:creationId xmlns:a16="http://schemas.microsoft.com/office/drawing/2014/main" id="{33FA2F9A-1F64-410B-228B-926D046113B0}"/>
              </a:ext>
            </a:extLst>
          </p:cNvPr>
          <p:cNvPicPr>
            <a:picLocks noChangeAspect="1"/>
          </p:cNvPicPr>
          <p:nvPr/>
        </p:nvPicPr>
        <p:blipFill>
          <a:blip r:embed="rId3"/>
          <a:srcRect l="14069" r="27894"/>
          <a:stretch/>
        </p:blipFill>
        <p:spPr>
          <a:xfrm>
            <a:off x="8639233" y="10"/>
            <a:ext cx="9648767" cy="10286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Freeform 4">
            <a:extLst>
              <a:ext uri="{FF2B5EF4-FFF2-40B4-BE49-F238E27FC236}">
                <a16:creationId xmlns:a16="http://schemas.microsoft.com/office/drawing/2014/main" id="{CAFE780D-F16E-3B7C-056E-D1D28FF92173}"/>
              </a:ext>
            </a:extLst>
          </p:cNvPr>
          <p:cNvSpPr/>
          <p:nvPr/>
        </p:nvSpPr>
        <p:spPr>
          <a:xfrm>
            <a:off x="480507" y="353264"/>
            <a:ext cx="7565437" cy="4819388"/>
          </a:xfrm>
          <a:custGeom>
            <a:avLst/>
            <a:gdLst/>
            <a:ahLst/>
            <a:cxnLst/>
            <a:rect l="l" t="t" r="r" b="b"/>
            <a:pathLst>
              <a:path w="4246041" h="4114800">
                <a:moveTo>
                  <a:pt x="0" y="0"/>
                </a:moveTo>
                <a:lnTo>
                  <a:pt x="4246041" y="0"/>
                </a:lnTo>
                <a:lnTo>
                  <a:pt x="424604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effectLst>
            <a:reflection stA="41000" endPos="78000" dist="50800" dir="5400000" sy="-100000" algn="bl" rotWithShape="0"/>
          </a:effectLst>
        </p:spPr>
        <p:txBody>
          <a:bodyPr/>
          <a:lstStyle/>
          <a:p>
            <a:endParaRPr lang="en-US"/>
          </a:p>
        </p:txBody>
      </p:sp>
      <p:sp>
        <p:nvSpPr>
          <p:cNvPr id="6" name="Freeform 13">
            <a:extLst>
              <a:ext uri="{FF2B5EF4-FFF2-40B4-BE49-F238E27FC236}">
                <a16:creationId xmlns:a16="http://schemas.microsoft.com/office/drawing/2014/main" id="{1D82B135-33CE-E387-72A9-78865437AFCA}"/>
              </a:ext>
            </a:extLst>
          </p:cNvPr>
          <p:cNvSpPr/>
          <p:nvPr/>
        </p:nvSpPr>
        <p:spPr>
          <a:xfrm rot="1550233">
            <a:off x="515351" y="8292272"/>
            <a:ext cx="2222711" cy="1930980"/>
          </a:xfrm>
          <a:custGeom>
            <a:avLst/>
            <a:gdLst/>
            <a:ahLst/>
            <a:cxnLst/>
            <a:rect l="l" t="t" r="r" b="b"/>
            <a:pathLst>
              <a:path w="2222711" h="1930980">
                <a:moveTo>
                  <a:pt x="0" y="0"/>
                </a:moveTo>
                <a:lnTo>
                  <a:pt x="2222711" y="0"/>
                </a:lnTo>
                <a:lnTo>
                  <a:pt x="2222711" y="1930980"/>
                </a:lnTo>
                <a:lnTo>
                  <a:pt x="0" y="193098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People playing basketball">
            <a:extLst>
              <a:ext uri="{FF2B5EF4-FFF2-40B4-BE49-F238E27FC236}">
                <a16:creationId xmlns:a16="http://schemas.microsoft.com/office/drawing/2014/main" id="{E236F1E8-2363-3D01-9D6B-9A223746BF0B}"/>
              </a:ext>
            </a:extLst>
          </p:cNvPr>
          <p:cNvPicPr>
            <a:picLocks noChangeAspect="1"/>
          </p:cNvPicPr>
          <p:nvPr/>
        </p:nvPicPr>
        <p:blipFill>
          <a:blip r:embed="rId3"/>
          <a:srcRect l="5884"/>
          <a:stretch/>
        </p:blipFill>
        <p:spPr>
          <a:xfrm>
            <a:off x="1" y="10"/>
            <a:ext cx="14504463" cy="10286990"/>
          </a:xfrm>
          <a:prstGeom prst="rect">
            <a:avLst/>
          </a:prstGeom>
        </p:spPr>
      </p:pic>
      <p:sp>
        <p:nvSpPr>
          <p:cNvPr id="10" name="Rectangle 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12805692" y="5627916"/>
            <a:ext cx="5148801" cy="4655268"/>
          </a:xfrm>
          <a:prstGeom prst="rect">
            <a:avLst/>
          </a:prstGeom>
        </p:spPr>
        <p:txBody>
          <a:bodyPr vert="horz" lIns="91440" tIns="45720" rIns="91440" bIns="45720" rtlCol="0" anchor="t">
            <a:noAutofit/>
          </a:bodyPr>
          <a:lstStyle/>
          <a:p>
            <a:pPr algn="ctr">
              <a:lnSpc>
                <a:spcPct val="90000"/>
              </a:lnSpc>
              <a:spcAft>
                <a:spcPts val="600"/>
              </a:spcAft>
            </a:pPr>
            <a:r>
              <a:rPr lang="en-US" sz="4400">
                <a:sym typeface="Stadio Now Text"/>
              </a:rPr>
              <a:t>ENGAGING IN FUN AND CREATIVE ACTIVITIES THAT PROMOTE NOVELTY AND ADAPTABILITY.</a:t>
            </a:r>
            <a:endParaRPr lang="en-US" sz="4400"/>
          </a:p>
        </p:txBody>
      </p:sp>
      <p:sp>
        <p:nvSpPr>
          <p:cNvPr id="5" name="Freeform 6">
            <a:extLst>
              <a:ext uri="{FF2B5EF4-FFF2-40B4-BE49-F238E27FC236}">
                <a16:creationId xmlns:a16="http://schemas.microsoft.com/office/drawing/2014/main" id="{B0B04726-959B-726B-2ECD-D911DF572EDE}"/>
              </a:ext>
            </a:extLst>
          </p:cNvPr>
          <p:cNvSpPr/>
          <p:nvPr/>
        </p:nvSpPr>
        <p:spPr>
          <a:xfrm>
            <a:off x="12527312" y="0"/>
            <a:ext cx="5760389" cy="4208745"/>
          </a:xfrm>
          <a:custGeom>
            <a:avLst/>
            <a:gdLst/>
            <a:ahLst/>
            <a:cxnLst/>
            <a:rect l="l" t="t" r="r" b="b"/>
            <a:pathLst>
              <a:path w="3912801" h="4114800">
                <a:moveTo>
                  <a:pt x="0" y="0"/>
                </a:moveTo>
                <a:lnTo>
                  <a:pt x="3912801" y="0"/>
                </a:lnTo>
                <a:lnTo>
                  <a:pt x="391280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effectLst>
            <a:reflection stA="50000" endPos="81000" dist="50800" dir="5400000" sy="-100000" algn="bl" rotWithShape="0"/>
          </a:effectLst>
        </p:spPr>
        <p:txBody>
          <a:bodyPr/>
          <a:lstStyle/>
          <a:p>
            <a:endParaRPr lang="en-US"/>
          </a:p>
        </p:txBody>
      </p:sp>
      <p:sp>
        <p:nvSpPr>
          <p:cNvPr id="7" name="Freeform 8">
            <a:extLst>
              <a:ext uri="{FF2B5EF4-FFF2-40B4-BE49-F238E27FC236}">
                <a16:creationId xmlns:a16="http://schemas.microsoft.com/office/drawing/2014/main" id="{7FE8155C-F5D0-D9A8-F7E1-4269EE03308C}"/>
              </a:ext>
            </a:extLst>
          </p:cNvPr>
          <p:cNvSpPr/>
          <p:nvPr/>
        </p:nvSpPr>
        <p:spPr>
          <a:xfrm>
            <a:off x="16559780" y="8986984"/>
            <a:ext cx="1553931" cy="1294743"/>
          </a:xfrm>
          <a:custGeom>
            <a:avLst/>
            <a:gdLst/>
            <a:ahLst/>
            <a:cxnLst/>
            <a:rect l="l" t="t" r="r" b="b"/>
            <a:pathLst>
              <a:path w="4888984" h="3220618">
                <a:moveTo>
                  <a:pt x="0" y="0"/>
                </a:moveTo>
                <a:lnTo>
                  <a:pt x="4888984" y="0"/>
                </a:lnTo>
                <a:lnTo>
                  <a:pt x="4888984" y="3220618"/>
                </a:lnTo>
                <a:lnTo>
                  <a:pt x="0" y="32206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4" name="TextBox 3">
            <a:extLst>
              <a:ext uri="{FF2B5EF4-FFF2-40B4-BE49-F238E27FC236}">
                <a16:creationId xmlns:a16="http://schemas.microsoft.com/office/drawing/2014/main" id="{6803471F-1BFE-6BED-D772-AF0F7D3560B5}"/>
              </a:ext>
            </a:extLst>
          </p:cNvPr>
          <p:cNvSpPr txBox="1"/>
          <p:nvPr/>
        </p:nvSpPr>
        <p:spPr>
          <a:xfrm>
            <a:off x="955289" y="1063844"/>
            <a:ext cx="358236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a:ea typeface="Calibri"/>
                <a:cs typeface="Calibri"/>
              </a:rPr>
              <a:t>PLAY TIME</a:t>
            </a:r>
            <a:endParaRPr lang="en-US" sz="5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699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Firemen in a huddle">
            <a:extLst>
              <a:ext uri="{FF2B5EF4-FFF2-40B4-BE49-F238E27FC236}">
                <a16:creationId xmlns:a16="http://schemas.microsoft.com/office/drawing/2014/main" id="{2E9B9474-6F6A-8FDB-D23C-3CAD5580A45E}"/>
              </a:ext>
            </a:extLst>
          </p:cNvPr>
          <p:cNvPicPr>
            <a:picLocks noChangeAspect="1"/>
          </p:cNvPicPr>
          <p:nvPr/>
        </p:nvPicPr>
        <p:blipFill>
          <a:blip r:embed="rId3">
            <a:alphaModFix amt="50000"/>
          </a:blip>
          <a:srcRect l="-91" t="546" b="15079"/>
          <a:stretch/>
        </p:blipFill>
        <p:spPr>
          <a:xfrm>
            <a:off x="20" y="1"/>
            <a:ext cx="18304584" cy="10299829"/>
          </a:xfrm>
          <a:prstGeom prst="rect">
            <a:avLst/>
          </a:prstGeom>
        </p:spPr>
      </p:pic>
      <p:sp>
        <p:nvSpPr>
          <p:cNvPr id="2" name="TextBox 2"/>
          <p:cNvSpPr txBox="1"/>
          <p:nvPr/>
        </p:nvSpPr>
        <p:spPr>
          <a:xfrm>
            <a:off x="2286000" y="1683543"/>
            <a:ext cx="13716000" cy="435077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000" b="1">
                <a:solidFill>
                  <a:srgbClr val="FFFFFF"/>
                </a:solidFill>
                <a:latin typeface="+mj-lt"/>
                <a:ea typeface="+mj-ea"/>
                <a:cs typeface="+mj-cs"/>
                <a:sym typeface="Stadio Now Text"/>
              </a:rPr>
              <a:t>CONNECTING TIME</a:t>
            </a:r>
            <a:r>
              <a:rPr lang="en-US" sz="6000">
                <a:solidFill>
                  <a:srgbClr val="FFFFFF"/>
                </a:solidFill>
                <a:latin typeface="+mj-lt"/>
                <a:ea typeface="+mj-ea"/>
                <a:cs typeface="+mj-cs"/>
                <a:sym typeface="Stadio Now Text"/>
              </a:rPr>
              <a:t>: INTERACTING WITH OTHERS, FOSTERING SOCIAL RELATIONSHIPS, AND EMPATHY.</a:t>
            </a:r>
          </a:p>
        </p:txBody>
      </p:sp>
    </p:spTree>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Woman biking at forest">
            <a:extLst>
              <a:ext uri="{FF2B5EF4-FFF2-40B4-BE49-F238E27FC236}">
                <a16:creationId xmlns:a16="http://schemas.microsoft.com/office/drawing/2014/main" id="{FF87D4E9-033A-1F0C-D597-94806B70F6C8}"/>
              </a:ext>
            </a:extLst>
          </p:cNvPr>
          <p:cNvPicPr>
            <a:picLocks noChangeAspect="1"/>
          </p:cNvPicPr>
          <p:nvPr/>
        </p:nvPicPr>
        <p:blipFill>
          <a:blip r:embed="rId3"/>
          <a:srcRect t="15730"/>
          <a:stretch/>
        </p:blipFill>
        <p:spPr>
          <a:xfrm>
            <a:off x="-4570" y="4186"/>
            <a:ext cx="18287998" cy="10286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11403"/>
            <a:ext cx="18287998" cy="4743219"/>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864629" y="-3599"/>
            <a:ext cx="14570902" cy="2055537"/>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spcBef>
                <a:spcPct val="0"/>
              </a:spcBef>
              <a:spcAft>
                <a:spcPts val="600"/>
              </a:spcAft>
            </a:pPr>
            <a:r>
              <a:rPr lang="en-US" sz="5400" b="1">
                <a:latin typeface="+mj-lt"/>
                <a:ea typeface="+mj-ea"/>
                <a:cs typeface="+mj-cs"/>
                <a:sym typeface="Stadio Now Text"/>
              </a:rPr>
              <a:t>PHYSICAL TIME</a:t>
            </a:r>
            <a:r>
              <a:rPr lang="en-US" sz="5400">
                <a:latin typeface="+mj-lt"/>
                <a:ea typeface="+mj-ea"/>
                <a:cs typeface="+mj-cs"/>
                <a:sym typeface="Stadio Now Text"/>
              </a:rPr>
              <a:t>: PHYSICAL EXERCISE THAT BOOSTS BRAIN FUNCTION AND OVERALL WELL-BEING.</a:t>
            </a:r>
            <a:endParaRPr lang="en-US" sz="5400">
              <a:latin typeface="+mj-lt"/>
              <a:ea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dult man praying">
            <a:extLst>
              <a:ext uri="{FF2B5EF4-FFF2-40B4-BE49-F238E27FC236}">
                <a16:creationId xmlns:a16="http://schemas.microsoft.com/office/drawing/2014/main" id="{AAF367C6-0302-077F-829F-0619F8F618E4}"/>
              </a:ext>
            </a:extLst>
          </p:cNvPr>
          <p:cNvPicPr>
            <a:picLocks noChangeAspect="1"/>
          </p:cNvPicPr>
          <p:nvPr/>
        </p:nvPicPr>
        <p:blipFill>
          <a:blip r:embed="rId3">
            <a:extLst>
              <a:ext uri="{28A0092B-C50C-407E-A947-70E740481C1C}">
                <a14:useLocalDpi xmlns:a14="http://schemas.microsoft.com/office/drawing/2010/main" val="0"/>
              </a:ext>
            </a:extLst>
          </a:blip>
          <a:srcRect r="5884"/>
          <a:stretch/>
        </p:blipFill>
        <p:spPr>
          <a:xfrm>
            <a:off x="-11783" y="10"/>
            <a:ext cx="14504463" cy="10286990"/>
          </a:xfrm>
          <a:prstGeom prst="rect">
            <a:avLst/>
          </a:prstGeom>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A811934-DA32-8B3A-C8B1-8BDA4D02C380}"/>
              </a:ext>
            </a:extLst>
          </p:cNvPr>
          <p:cNvSpPr txBox="1"/>
          <p:nvPr/>
        </p:nvSpPr>
        <p:spPr>
          <a:xfrm>
            <a:off x="13116804" y="1327273"/>
            <a:ext cx="5168647" cy="5538042"/>
          </a:xfrm>
          <a:prstGeom prst="rect">
            <a:avLst/>
          </a:prstGeom>
          <a:noFill/>
        </p:spPr>
        <p:txBody>
          <a:bodyPr vert="horz" lIns="91440" tIns="45720" rIns="91440" bIns="45720" rtlCol="0" anchor="b">
            <a:normAutofit/>
          </a:bodyPr>
          <a:lstStyle/>
          <a:p>
            <a:pPr>
              <a:lnSpc>
                <a:spcPct val="90000"/>
              </a:lnSpc>
              <a:spcBef>
                <a:spcPct val="0"/>
              </a:spcBef>
              <a:spcAft>
                <a:spcPts val="600"/>
              </a:spcAft>
            </a:pPr>
            <a:r>
              <a:rPr lang="en-US" sz="4900" b="1">
                <a:latin typeface="+mj-lt"/>
                <a:ea typeface="+mj-ea"/>
                <a:cs typeface="+mj-cs"/>
                <a:sym typeface="Stadio Now Text"/>
              </a:rPr>
              <a:t>TIME IN</a:t>
            </a:r>
          </a:p>
          <a:p>
            <a:pPr>
              <a:lnSpc>
                <a:spcPct val="90000"/>
              </a:lnSpc>
              <a:spcBef>
                <a:spcPct val="0"/>
              </a:spcBef>
              <a:spcAft>
                <a:spcPts val="600"/>
              </a:spcAft>
            </a:pPr>
            <a:endParaRPr lang="en-US" sz="4900">
              <a:latin typeface="+mj-lt"/>
              <a:ea typeface="+mj-ea"/>
              <a:cs typeface="+mj-cs"/>
              <a:sym typeface="Stadio Now Text"/>
            </a:endParaRPr>
          </a:p>
          <a:p>
            <a:pPr>
              <a:lnSpc>
                <a:spcPct val="90000"/>
              </a:lnSpc>
              <a:spcBef>
                <a:spcPct val="0"/>
              </a:spcBef>
              <a:spcAft>
                <a:spcPts val="600"/>
              </a:spcAft>
            </a:pPr>
            <a:r>
              <a:rPr lang="en-US" sz="4900">
                <a:latin typeface="+mj-lt"/>
                <a:ea typeface="+mj-ea"/>
                <a:cs typeface="+mj-cs"/>
                <a:sym typeface="Stadio Now Text"/>
              </a:rPr>
              <a:t>REFLECTION, MINDFULNESS, AND SELF-AWARENESS PRACTICES</a:t>
            </a:r>
            <a:endParaRPr lang="en-US" sz="4900">
              <a:latin typeface="+mj-lt"/>
              <a:ea typeface="Calibri"/>
              <a:cs typeface="Calibri"/>
            </a:endParaRPr>
          </a:p>
          <a:p>
            <a:pPr>
              <a:lnSpc>
                <a:spcPct val="90000"/>
              </a:lnSpc>
              <a:spcBef>
                <a:spcPct val="0"/>
              </a:spcBef>
              <a:spcAft>
                <a:spcPts val="600"/>
              </a:spcAft>
            </a:pPr>
            <a:endParaRPr lang="en-US" sz="4900">
              <a:latin typeface="+mj-lt"/>
              <a:ea typeface="+mj-ea"/>
              <a:cs typeface="+mj-cs"/>
            </a:endParaRPr>
          </a:p>
        </p:txBody>
      </p:sp>
      <p:sp>
        <p:nvSpPr>
          <p:cNvPr id="7" name="Freeform 12">
            <a:extLst>
              <a:ext uri="{FF2B5EF4-FFF2-40B4-BE49-F238E27FC236}">
                <a16:creationId xmlns:a16="http://schemas.microsoft.com/office/drawing/2014/main" id="{A28383F4-6DF1-9189-0ACC-A15434AAFAB6}"/>
              </a:ext>
            </a:extLst>
          </p:cNvPr>
          <p:cNvSpPr/>
          <p:nvPr/>
        </p:nvSpPr>
        <p:spPr>
          <a:xfrm rot="1620000">
            <a:off x="15121953" y="7097278"/>
            <a:ext cx="2754326" cy="3413165"/>
          </a:xfrm>
          <a:custGeom>
            <a:avLst/>
            <a:gdLst/>
            <a:ahLst/>
            <a:cxnLst/>
            <a:rect l="l" t="t" r="r" b="b"/>
            <a:pathLst>
              <a:path w="2671843" h="3106795">
                <a:moveTo>
                  <a:pt x="0" y="0"/>
                </a:moveTo>
                <a:lnTo>
                  <a:pt x="2671843" y="0"/>
                </a:lnTo>
                <a:lnTo>
                  <a:pt x="2671843" y="3106795"/>
                </a:lnTo>
                <a:lnTo>
                  <a:pt x="0" y="31067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234175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120" y="3880491"/>
            <a:ext cx="5212080" cy="27432"/>
          </a:xfrm>
          <a:custGeom>
            <a:avLst/>
            <a:gdLst>
              <a:gd name="connsiteX0" fmla="*/ 0 w 5212080"/>
              <a:gd name="connsiteY0" fmla="*/ 0 h 27432"/>
              <a:gd name="connsiteX1" fmla="*/ 599389 w 5212080"/>
              <a:gd name="connsiteY1" fmla="*/ 0 h 27432"/>
              <a:gd name="connsiteX2" fmla="*/ 1198778 w 5212080"/>
              <a:gd name="connsiteY2" fmla="*/ 0 h 27432"/>
              <a:gd name="connsiteX3" fmla="*/ 1954530 w 5212080"/>
              <a:gd name="connsiteY3" fmla="*/ 0 h 27432"/>
              <a:gd name="connsiteX4" fmla="*/ 2501798 w 5212080"/>
              <a:gd name="connsiteY4" fmla="*/ 0 h 27432"/>
              <a:gd name="connsiteX5" fmla="*/ 3049067 w 5212080"/>
              <a:gd name="connsiteY5" fmla="*/ 0 h 27432"/>
              <a:gd name="connsiteX6" fmla="*/ 3700577 w 5212080"/>
              <a:gd name="connsiteY6" fmla="*/ 0 h 27432"/>
              <a:gd name="connsiteX7" fmla="*/ 4247845 w 5212080"/>
              <a:gd name="connsiteY7" fmla="*/ 0 h 27432"/>
              <a:gd name="connsiteX8" fmla="*/ 5212080 w 5212080"/>
              <a:gd name="connsiteY8" fmla="*/ 0 h 27432"/>
              <a:gd name="connsiteX9" fmla="*/ 5212080 w 5212080"/>
              <a:gd name="connsiteY9" fmla="*/ 27432 h 27432"/>
              <a:gd name="connsiteX10" fmla="*/ 4664812 w 5212080"/>
              <a:gd name="connsiteY10" fmla="*/ 27432 h 27432"/>
              <a:gd name="connsiteX11" fmla="*/ 4117543 w 5212080"/>
              <a:gd name="connsiteY11" fmla="*/ 27432 h 27432"/>
              <a:gd name="connsiteX12" fmla="*/ 3466033 w 5212080"/>
              <a:gd name="connsiteY12" fmla="*/ 27432 h 27432"/>
              <a:gd name="connsiteX13" fmla="*/ 2918765 w 5212080"/>
              <a:gd name="connsiteY13" fmla="*/ 27432 h 27432"/>
              <a:gd name="connsiteX14" fmla="*/ 2423617 w 5212080"/>
              <a:gd name="connsiteY14" fmla="*/ 27432 h 27432"/>
              <a:gd name="connsiteX15" fmla="*/ 1772107 w 5212080"/>
              <a:gd name="connsiteY15" fmla="*/ 27432 h 27432"/>
              <a:gd name="connsiteX16" fmla="*/ 1120597 w 5212080"/>
              <a:gd name="connsiteY16" fmla="*/ 27432 h 27432"/>
              <a:gd name="connsiteX17" fmla="*/ 0 w 5212080"/>
              <a:gd name="connsiteY17" fmla="*/ 27432 h 27432"/>
              <a:gd name="connsiteX18" fmla="*/ 0 w 5212080"/>
              <a:gd name="connsiteY18"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2080" h="27432" fill="none" extrusionOk="0">
                <a:moveTo>
                  <a:pt x="0" y="0"/>
                </a:moveTo>
                <a:cubicBezTo>
                  <a:pt x="128838" y="-11329"/>
                  <a:pt x="306779" y="5198"/>
                  <a:pt x="599389" y="0"/>
                </a:cubicBezTo>
                <a:cubicBezTo>
                  <a:pt x="891999" y="-5198"/>
                  <a:pt x="916635" y="-24425"/>
                  <a:pt x="1198778" y="0"/>
                </a:cubicBezTo>
                <a:cubicBezTo>
                  <a:pt x="1480921" y="24425"/>
                  <a:pt x="1761605" y="-17440"/>
                  <a:pt x="1954530" y="0"/>
                </a:cubicBezTo>
                <a:cubicBezTo>
                  <a:pt x="2147455" y="17440"/>
                  <a:pt x="2239112" y="-16223"/>
                  <a:pt x="2501798" y="0"/>
                </a:cubicBezTo>
                <a:cubicBezTo>
                  <a:pt x="2764484" y="16223"/>
                  <a:pt x="2838074" y="12987"/>
                  <a:pt x="3049067" y="0"/>
                </a:cubicBezTo>
                <a:cubicBezTo>
                  <a:pt x="3260060" y="-12987"/>
                  <a:pt x="3470388" y="-15138"/>
                  <a:pt x="3700577" y="0"/>
                </a:cubicBezTo>
                <a:cubicBezTo>
                  <a:pt x="3930766" y="15138"/>
                  <a:pt x="4052672" y="-14938"/>
                  <a:pt x="4247845" y="0"/>
                </a:cubicBezTo>
                <a:cubicBezTo>
                  <a:pt x="4443018" y="14938"/>
                  <a:pt x="4730158" y="-1623"/>
                  <a:pt x="5212080" y="0"/>
                </a:cubicBezTo>
                <a:cubicBezTo>
                  <a:pt x="5212790" y="9050"/>
                  <a:pt x="5211442" y="21151"/>
                  <a:pt x="5212080" y="27432"/>
                </a:cubicBezTo>
                <a:cubicBezTo>
                  <a:pt x="4991075" y="27722"/>
                  <a:pt x="4932008" y="37429"/>
                  <a:pt x="4664812" y="27432"/>
                </a:cubicBezTo>
                <a:cubicBezTo>
                  <a:pt x="4397616" y="17435"/>
                  <a:pt x="4374940" y="47585"/>
                  <a:pt x="4117543" y="27432"/>
                </a:cubicBezTo>
                <a:cubicBezTo>
                  <a:pt x="3860146" y="7279"/>
                  <a:pt x="3773367" y="36569"/>
                  <a:pt x="3466033" y="27432"/>
                </a:cubicBezTo>
                <a:cubicBezTo>
                  <a:pt x="3158699" y="18296"/>
                  <a:pt x="3137854" y="54523"/>
                  <a:pt x="2918765" y="27432"/>
                </a:cubicBezTo>
                <a:cubicBezTo>
                  <a:pt x="2699676" y="341"/>
                  <a:pt x="2536311" y="13149"/>
                  <a:pt x="2423617" y="27432"/>
                </a:cubicBezTo>
                <a:cubicBezTo>
                  <a:pt x="2310923" y="41715"/>
                  <a:pt x="2021228" y="23141"/>
                  <a:pt x="1772107" y="27432"/>
                </a:cubicBezTo>
                <a:cubicBezTo>
                  <a:pt x="1522986" y="31724"/>
                  <a:pt x="1317107" y="20364"/>
                  <a:pt x="1120597" y="27432"/>
                </a:cubicBezTo>
                <a:cubicBezTo>
                  <a:pt x="924087" y="34501"/>
                  <a:pt x="454536" y="8495"/>
                  <a:pt x="0" y="27432"/>
                </a:cubicBezTo>
                <a:cubicBezTo>
                  <a:pt x="-1228" y="21145"/>
                  <a:pt x="-815" y="8816"/>
                  <a:pt x="0" y="0"/>
                </a:cubicBezTo>
                <a:close/>
              </a:path>
              <a:path w="5212080" h="27432" stroke="0" extrusionOk="0">
                <a:moveTo>
                  <a:pt x="0" y="0"/>
                </a:moveTo>
                <a:cubicBezTo>
                  <a:pt x="233695" y="-764"/>
                  <a:pt x="364103" y="24957"/>
                  <a:pt x="547268" y="0"/>
                </a:cubicBezTo>
                <a:cubicBezTo>
                  <a:pt x="730433" y="-24957"/>
                  <a:pt x="937737" y="-21107"/>
                  <a:pt x="1303020" y="0"/>
                </a:cubicBezTo>
                <a:cubicBezTo>
                  <a:pt x="1668303" y="21107"/>
                  <a:pt x="1620404" y="13071"/>
                  <a:pt x="1798168" y="0"/>
                </a:cubicBezTo>
                <a:cubicBezTo>
                  <a:pt x="1975932" y="-13071"/>
                  <a:pt x="2090998" y="4232"/>
                  <a:pt x="2293315" y="0"/>
                </a:cubicBezTo>
                <a:cubicBezTo>
                  <a:pt x="2495632" y="-4232"/>
                  <a:pt x="2738710" y="-17332"/>
                  <a:pt x="2944825" y="0"/>
                </a:cubicBezTo>
                <a:cubicBezTo>
                  <a:pt x="3150940" y="17332"/>
                  <a:pt x="3308101" y="26665"/>
                  <a:pt x="3544214" y="0"/>
                </a:cubicBezTo>
                <a:cubicBezTo>
                  <a:pt x="3780327" y="-26665"/>
                  <a:pt x="4028425" y="-24303"/>
                  <a:pt x="4247845" y="0"/>
                </a:cubicBezTo>
                <a:cubicBezTo>
                  <a:pt x="4467265" y="24303"/>
                  <a:pt x="4779418" y="33057"/>
                  <a:pt x="5212080" y="0"/>
                </a:cubicBezTo>
                <a:cubicBezTo>
                  <a:pt x="5212137" y="6776"/>
                  <a:pt x="5210915" y="20935"/>
                  <a:pt x="5212080" y="27432"/>
                </a:cubicBezTo>
                <a:cubicBezTo>
                  <a:pt x="4921467" y="60248"/>
                  <a:pt x="4631077" y="62273"/>
                  <a:pt x="4456328" y="27432"/>
                </a:cubicBezTo>
                <a:cubicBezTo>
                  <a:pt x="4281579" y="-7409"/>
                  <a:pt x="4048724" y="47667"/>
                  <a:pt x="3856939" y="27432"/>
                </a:cubicBezTo>
                <a:cubicBezTo>
                  <a:pt x="3665154" y="7197"/>
                  <a:pt x="3498754" y="15866"/>
                  <a:pt x="3257550" y="27432"/>
                </a:cubicBezTo>
                <a:cubicBezTo>
                  <a:pt x="3016346" y="38998"/>
                  <a:pt x="2854089" y="39360"/>
                  <a:pt x="2710282" y="27432"/>
                </a:cubicBezTo>
                <a:cubicBezTo>
                  <a:pt x="2566475" y="15504"/>
                  <a:pt x="2336282" y="56792"/>
                  <a:pt x="2110892" y="27432"/>
                </a:cubicBezTo>
                <a:cubicBezTo>
                  <a:pt x="1885502" y="-1928"/>
                  <a:pt x="1825148" y="42061"/>
                  <a:pt x="1615745" y="27432"/>
                </a:cubicBezTo>
                <a:cubicBezTo>
                  <a:pt x="1406342" y="12803"/>
                  <a:pt x="1193655" y="44031"/>
                  <a:pt x="1016356" y="27432"/>
                </a:cubicBezTo>
                <a:cubicBezTo>
                  <a:pt x="839057" y="10833"/>
                  <a:pt x="292902" y="7819"/>
                  <a:pt x="0" y="27432"/>
                </a:cubicBezTo>
                <a:cubicBezTo>
                  <a:pt x="-234" y="21031"/>
                  <a:pt x="-921" y="632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1025546" y="6798896"/>
            <a:ext cx="6472190" cy="3224282"/>
          </a:xfrm>
          <a:prstGeom prst="rect">
            <a:avLst/>
          </a:prstGeom>
        </p:spPr>
        <p:txBody>
          <a:bodyPr vert="horz" lIns="91440" tIns="45720" rIns="91440" bIns="45720" rtlCol="0" anchor="t">
            <a:normAutofit/>
          </a:bodyPr>
          <a:lstStyle/>
          <a:p>
            <a:pPr>
              <a:lnSpc>
                <a:spcPct val="90000"/>
              </a:lnSpc>
              <a:spcAft>
                <a:spcPts val="600"/>
              </a:spcAft>
            </a:pPr>
            <a:r>
              <a:rPr lang="en-US" sz="4000" b="1">
                <a:sym typeface="Stadio Now Text"/>
              </a:rPr>
              <a:t>DOWN TIME</a:t>
            </a:r>
            <a:r>
              <a:rPr lang="en-US" sz="3300" b="1">
                <a:sym typeface="Stadio Now Text"/>
              </a:rPr>
              <a:t>: RELAXATION AND LEISURE ACTIVITIES THAT PROVIDE REST AND RECOVERY.</a:t>
            </a:r>
            <a:endParaRPr lang="en-US"/>
          </a:p>
          <a:p>
            <a:pPr lvl="1" indent="-228600">
              <a:lnSpc>
                <a:spcPct val="90000"/>
              </a:lnSpc>
              <a:spcAft>
                <a:spcPts val="600"/>
              </a:spcAft>
              <a:buFont typeface="Courier New" panose="020B0604020202020204" pitchFamily="34" charset="0"/>
              <a:buChar char="o"/>
            </a:pPr>
            <a:r>
              <a:rPr lang="en-US" sz="3300">
                <a:cs typeface="Calibri"/>
              </a:rPr>
              <a:t>Disconnecting</a:t>
            </a:r>
            <a:endParaRPr lang="en-US" sz="3300">
              <a:ea typeface="Calibri"/>
              <a:cs typeface="Calibri"/>
            </a:endParaRPr>
          </a:p>
          <a:p>
            <a:pPr lvl="1" indent="-228600">
              <a:lnSpc>
                <a:spcPct val="90000"/>
              </a:lnSpc>
              <a:spcAft>
                <a:spcPts val="600"/>
              </a:spcAft>
              <a:buFont typeface="Courier New" panose="020B0604020202020204" pitchFamily="34" charset="0"/>
              <a:buChar char="o"/>
            </a:pPr>
            <a:r>
              <a:rPr lang="en-US" sz="3300">
                <a:cs typeface="Calibri"/>
              </a:rPr>
              <a:t>Spacing out</a:t>
            </a:r>
            <a:endParaRPr lang="en-US" sz="3300">
              <a:ea typeface="Calibri"/>
              <a:cs typeface="Calibri"/>
            </a:endParaRPr>
          </a:p>
          <a:p>
            <a:pPr lvl="1" indent="-228600">
              <a:lnSpc>
                <a:spcPct val="90000"/>
              </a:lnSpc>
              <a:spcAft>
                <a:spcPts val="600"/>
              </a:spcAft>
              <a:buFont typeface="Courier New" panose="020B0604020202020204" pitchFamily="34" charset="0"/>
              <a:buChar char="o"/>
            </a:pPr>
            <a:r>
              <a:rPr lang="en-US" sz="3300">
                <a:cs typeface="Calibri"/>
              </a:rPr>
              <a:t>Wasting time</a:t>
            </a:r>
            <a:endParaRPr lang="en-US" sz="3300">
              <a:ea typeface="Calibri"/>
              <a:cs typeface="Calibri"/>
            </a:endParaRPr>
          </a:p>
          <a:p>
            <a:pPr lvl="1" indent="-228600">
              <a:lnSpc>
                <a:spcPct val="90000"/>
              </a:lnSpc>
              <a:spcAft>
                <a:spcPts val="600"/>
              </a:spcAft>
              <a:buFont typeface="Courier New" panose="020B0604020202020204" pitchFamily="34" charset="0"/>
              <a:buChar char="o"/>
            </a:pPr>
            <a:endParaRPr lang="en-US" sz="3300">
              <a:cs typeface="Calibri"/>
            </a:endParaRPr>
          </a:p>
        </p:txBody>
      </p:sp>
      <p:pic>
        <p:nvPicPr>
          <p:cNvPr id="3" name="Picture 2" descr="Person working and looking out window smiling">
            <a:extLst>
              <a:ext uri="{FF2B5EF4-FFF2-40B4-BE49-F238E27FC236}">
                <a16:creationId xmlns:a16="http://schemas.microsoft.com/office/drawing/2014/main" id="{D869CAF4-19BB-1EC3-4F3A-2B662F578A55}"/>
              </a:ext>
            </a:extLst>
          </p:cNvPr>
          <p:cNvPicPr>
            <a:picLocks noChangeAspect="1"/>
          </p:cNvPicPr>
          <p:nvPr/>
        </p:nvPicPr>
        <p:blipFill>
          <a:blip r:embed="rId3"/>
          <a:srcRect l="16529" r="16519"/>
          <a:stretch/>
        </p:blipFill>
        <p:spPr>
          <a:xfrm>
            <a:off x="796755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Freeform 5">
            <a:extLst>
              <a:ext uri="{FF2B5EF4-FFF2-40B4-BE49-F238E27FC236}">
                <a16:creationId xmlns:a16="http://schemas.microsoft.com/office/drawing/2014/main" id="{32E44426-D57E-09DD-9BED-6781E9AEA336}"/>
              </a:ext>
            </a:extLst>
          </p:cNvPr>
          <p:cNvSpPr/>
          <p:nvPr/>
        </p:nvSpPr>
        <p:spPr>
          <a:xfrm>
            <a:off x="197792" y="5053"/>
            <a:ext cx="5325320" cy="4468305"/>
          </a:xfrm>
          <a:custGeom>
            <a:avLst/>
            <a:gdLst/>
            <a:ahLst/>
            <a:cxnLst/>
            <a:rect l="l" t="t" r="r" b="b"/>
            <a:pathLst>
              <a:path w="4099837" h="4114800">
                <a:moveTo>
                  <a:pt x="0" y="0"/>
                </a:moveTo>
                <a:lnTo>
                  <a:pt x="4099837" y="0"/>
                </a:lnTo>
                <a:lnTo>
                  <a:pt x="409983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effectLst>
            <a:outerShdw blurRad="63500" dist="38100" dir="2700000">
              <a:srgbClr val="000000">
                <a:alpha val="40000"/>
              </a:srgbClr>
            </a:outerShdw>
            <a:reflection stA="59000" endPos="84000" dist="50800" dir="5400000" sy="-100000" algn="bl" rotWithShape="0"/>
          </a:effectLst>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 y="0"/>
            <a:ext cx="18287543"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3" name="Picture 2" descr="Woman sleeping with an eye mask">
            <a:extLst>
              <a:ext uri="{FF2B5EF4-FFF2-40B4-BE49-F238E27FC236}">
                <a16:creationId xmlns:a16="http://schemas.microsoft.com/office/drawing/2014/main" id="{0B1FC14E-1C5F-4736-9136-A3AE545D653C}"/>
              </a:ext>
            </a:extLst>
          </p:cNvPr>
          <p:cNvPicPr>
            <a:picLocks noChangeAspect="1"/>
          </p:cNvPicPr>
          <p:nvPr/>
        </p:nvPicPr>
        <p:blipFill>
          <a:blip r:embed="rId3">
            <a:extLst>
              <a:ext uri="{28A0092B-C50C-407E-A947-70E740481C1C}">
                <a14:useLocalDpi xmlns:a14="http://schemas.microsoft.com/office/drawing/2010/main" val="0"/>
              </a:ext>
            </a:extLst>
          </a:blip>
          <a:srcRect r="3183"/>
          <a:stretch/>
        </p:blipFill>
        <p:spPr>
          <a:xfrm>
            <a:off x="20" y="10"/>
            <a:ext cx="14920603" cy="10286990"/>
          </a:xfrm>
          <a:prstGeom prst="rect">
            <a:avLst/>
          </a:prstGeom>
        </p:spPr>
      </p:pic>
      <p:sp>
        <p:nvSpPr>
          <p:cNvPr id="11" name="Freeform: Shape 10">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479073" y="0"/>
            <a:ext cx="7808927" cy="10287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Freeform: Shape 12">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22339" y="0"/>
            <a:ext cx="7565661" cy="10287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5" name="Freeform: Shape 14">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045519" y="0"/>
            <a:ext cx="3794585" cy="10287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4" name="TextBox 3">
            <a:extLst>
              <a:ext uri="{FF2B5EF4-FFF2-40B4-BE49-F238E27FC236}">
                <a16:creationId xmlns:a16="http://schemas.microsoft.com/office/drawing/2014/main" id="{C4ADA9A4-96A7-7182-B0F2-CD7FFB465C88}"/>
              </a:ext>
            </a:extLst>
          </p:cNvPr>
          <p:cNvSpPr txBox="1"/>
          <p:nvPr/>
        </p:nvSpPr>
        <p:spPr>
          <a:xfrm>
            <a:off x="11544263" y="4375244"/>
            <a:ext cx="6272293" cy="431052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92500"/>
          </a:bodyPr>
          <a:lstStyle/>
          <a:p>
            <a:pPr>
              <a:lnSpc>
                <a:spcPct val="90000"/>
              </a:lnSpc>
              <a:spcAft>
                <a:spcPts val="600"/>
              </a:spcAft>
            </a:pPr>
            <a:r>
              <a:rPr lang="en-US" sz="4800" b="1"/>
              <a:t>SLEEP TIME</a:t>
            </a:r>
            <a:r>
              <a:rPr lang="en-US" sz="4800"/>
              <a:t>​</a:t>
            </a:r>
            <a:endParaRPr lang="en-US"/>
          </a:p>
          <a:p>
            <a:pPr>
              <a:lnSpc>
                <a:spcPct val="90000"/>
              </a:lnSpc>
              <a:spcAft>
                <a:spcPts val="600"/>
              </a:spcAft>
            </a:pPr>
            <a:r>
              <a:rPr lang="en-US" sz="3000"/>
              <a:t>​</a:t>
            </a:r>
            <a:endParaRPr lang="en-US" sz="3000">
              <a:ea typeface="Calibri"/>
              <a:cs typeface="Calibri"/>
            </a:endParaRPr>
          </a:p>
          <a:p>
            <a:pPr marL="457200" indent="-457200">
              <a:lnSpc>
                <a:spcPct val="90000"/>
              </a:lnSpc>
              <a:spcAft>
                <a:spcPts val="600"/>
              </a:spcAft>
              <a:buFont typeface="Arial" panose="020B0604020202020204" pitchFamily="34" charset="0"/>
              <a:buChar char="•"/>
            </a:pPr>
            <a:r>
              <a:rPr lang="en-US" sz="4400"/>
              <a:t>QUALITY SLEEP THAT CONSOLIDATES LEARNING AND REJUVENATES THE BRAIN​</a:t>
            </a:r>
            <a:endParaRPr lang="en-US" sz="4400">
              <a:ea typeface="Calibri"/>
              <a:cs typeface="Calibri"/>
            </a:endParaRPr>
          </a:p>
          <a:p>
            <a:pPr>
              <a:lnSpc>
                <a:spcPct val="90000"/>
              </a:lnSpc>
              <a:spcAft>
                <a:spcPts val="600"/>
              </a:spcAft>
            </a:pPr>
            <a:r>
              <a:rPr lang="en-US" sz="3000"/>
              <a:t>​</a:t>
            </a:r>
            <a:endParaRPr lang="en-US" sz="3000">
              <a:ea typeface="Calibri"/>
              <a:cs typeface="Calibri"/>
            </a:endParaRPr>
          </a:p>
        </p:txBody>
      </p:sp>
      <p:sp>
        <p:nvSpPr>
          <p:cNvPr id="6" name="Freeform 7">
            <a:extLst>
              <a:ext uri="{FF2B5EF4-FFF2-40B4-BE49-F238E27FC236}">
                <a16:creationId xmlns:a16="http://schemas.microsoft.com/office/drawing/2014/main" id="{8867E385-D9A7-5F07-3F1A-497A0BC65053}"/>
              </a:ext>
            </a:extLst>
          </p:cNvPr>
          <p:cNvSpPr/>
          <p:nvPr/>
        </p:nvSpPr>
        <p:spPr>
          <a:xfrm rot="2340000" flipH="1">
            <a:off x="15027509" y="7267849"/>
            <a:ext cx="2788892" cy="2805379"/>
          </a:xfrm>
          <a:custGeom>
            <a:avLst/>
            <a:gdLst/>
            <a:ahLst/>
            <a:cxnLst/>
            <a:rect l="l" t="t" r="r" b="b"/>
            <a:pathLst>
              <a:path w="3816477" h="4114800">
                <a:moveTo>
                  <a:pt x="3816477" y="0"/>
                </a:moveTo>
                <a:lnTo>
                  <a:pt x="0" y="0"/>
                </a:lnTo>
                <a:lnTo>
                  <a:pt x="0" y="4114800"/>
                </a:lnTo>
                <a:lnTo>
                  <a:pt x="3816477" y="4114800"/>
                </a:lnTo>
                <a:lnTo>
                  <a:pt x="3816477"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2">
            <a:extLst>
              <a:ext uri="{FF2B5EF4-FFF2-40B4-BE49-F238E27FC236}">
                <a16:creationId xmlns:a16="http://schemas.microsoft.com/office/drawing/2014/main" id="{2DDAF81C-DFFB-357F-A3A6-32977FD1A727}"/>
              </a:ext>
            </a:extLst>
          </p:cNvPr>
          <p:cNvSpPr/>
          <p:nvPr/>
        </p:nvSpPr>
        <p:spPr>
          <a:xfrm rot="5400000">
            <a:off x="12618467" y="-1162193"/>
            <a:ext cx="4505597" cy="6651320"/>
          </a:xfrm>
          <a:custGeom>
            <a:avLst/>
            <a:gdLst/>
            <a:ahLst/>
            <a:cxnLst/>
            <a:rect l="l" t="t" r="r" b="b"/>
            <a:pathLst>
              <a:path w="4129818" h="4114800">
                <a:moveTo>
                  <a:pt x="0" y="0"/>
                </a:moveTo>
                <a:lnTo>
                  <a:pt x="4129817" y="0"/>
                </a:lnTo>
                <a:lnTo>
                  <a:pt x="412981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a:effectLst>
            <a:reflection stA="26000" endPos="82000" dist="50800" dir="5400000" sy="-100000" algn="bl" rotWithShape="0"/>
          </a:effectLst>
        </p:spPr>
        <p:txBody>
          <a:bodyPr/>
          <a:lstStyle/>
          <a:p>
            <a:endParaRPr lang="en-US"/>
          </a:p>
        </p:txBody>
      </p:sp>
    </p:spTree>
    <p:extLst>
      <p:ext uri="{BB962C8B-B14F-4D97-AF65-F5344CB8AC3E}">
        <p14:creationId xmlns:p14="http://schemas.microsoft.com/office/powerpoint/2010/main" val="2601378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ssorted vegetables and fruits">
            <a:extLst>
              <a:ext uri="{FF2B5EF4-FFF2-40B4-BE49-F238E27FC236}">
                <a16:creationId xmlns:a16="http://schemas.microsoft.com/office/drawing/2014/main" id="{E1CCCB89-20A7-E1B5-E382-4CA7C5F2A9E0}"/>
              </a:ext>
            </a:extLst>
          </p:cNvPr>
          <p:cNvPicPr>
            <a:picLocks noChangeAspect="1"/>
          </p:cNvPicPr>
          <p:nvPr/>
        </p:nvPicPr>
        <p:blipFill>
          <a:blip r:embed="rId3"/>
          <a:srcRect l="28768" r="18651" b="-4"/>
          <a:stretch/>
        </p:blipFill>
        <p:spPr>
          <a:xfrm>
            <a:off x="-1" y="-3"/>
            <a:ext cx="8115296" cy="10287003"/>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295" y="-1"/>
            <a:ext cx="10172703" cy="3428999"/>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9172975" y="608527"/>
            <a:ext cx="8197452" cy="2338952"/>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000">
                <a:latin typeface="+mj-lt"/>
                <a:ea typeface="+mj-ea"/>
                <a:cs typeface="+mj-cs"/>
                <a:sym typeface="Stadio Now Text"/>
              </a:rPr>
              <a:t>SELF-ASSESSMENT OF YOUR MIND PLATTER</a:t>
            </a:r>
          </a:p>
        </p:txBody>
      </p:sp>
      <p:sp>
        <p:nvSpPr>
          <p:cNvPr id="3" name="TextBox 3"/>
          <p:cNvSpPr txBox="1"/>
          <p:nvPr/>
        </p:nvSpPr>
        <p:spPr>
          <a:xfrm>
            <a:off x="8681052" y="3767560"/>
            <a:ext cx="8681236" cy="6055544"/>
          </a:xfrm>
          <a:prstGeom prst="rect">
            <a:avLst/>
          </a:prstGeom>
        </p:spPr>
        <p:txBody>
          <a:bodyPr vert="horz" lIns="91440" tIns="45720" rIns="91440" bIns="45720" rtlCol="0" anchor="ctr">
            <a:noAutofit/>
          </a:bodyPr>
          <a:lstStyle/>
          <a:p>
            <a:pPr marL="186055" lvl="1" algn="ctr">
              <a:lnSpc>
                <a:spcPct val="90000"/>
              </a:lnSpc>
              <a:spcAft>
                <a:spcPts val="600"/>
              </a:spcAft>
            </a:pPr>
            <a:r>
              <a:rPr lang="en-US" sz="3600" spc="41">
                <a:sym typeface="DM Sans Bold"/>
              </a:rPr>
              <a:t>Reflect on your daily activities and how they align with the seven essential activities.</a:t>
            </a:r>
            <a:endParaRPr lang="en-US" sz="3600" spc="41">
              <a:ea typeface="Calibri"/>
              <a:cs typeface="Calibri"/>
            </a:endParaRPr>
          </a:p>
          <a:p>
            <a:pPr marL="207010" lvl="1" indent="-228600" algn="ctr">
              <a:lnSpc>
                <a:spcPct val="90000"/>
              </a:lnSpc>
              <a:spcAft>
                <a:spcPts val="600"/>
              </a:spcAft>
              <a:buFont typeface="Arial" panose="020B0604020202020204" pitchFamily="34" charset="0"/>
              <a:buChar char="•"/>
            </a:pPr>
            <a:endParaRPr lang="en-US" sz="3600" spc="41">
              <a:ea typeface="Calibri"/>
              <a:cs typeface="Calibri"/>
            </a:endParaRPr>
          </a:p>
          <a:p>
            <a:pPr marL="186055" lvl="1" algn="ctr">
              <a:lnSpc>
                <a:spcPct val="90000"/>
              </a:lnSpc>
              <a:spcAft>
                <a:spcPts val="600"/>
              </a:spcAft>
            </a:pPr>
            <a:r>
              <a:rPr lang="en-US" sz="3600" spc="41">
                <a:sym typeface="DM Sans Bold"/>
              </a:rPr>
              <a:t>Self-Assessment Questions:</a:t>
            </a:r>
            <a:endParaRPr lang="en-US" sz="3600" spc="41">
              <a:ea typeface="Calibri"/>
              <a:cs typeface="Calibri"/>
            </a:endParaRPr>
          </a:p>
          <a:p>
            <a:pPr marL="0" lvl="1" algn="ctr">
              <a:lnSpc>
                <a:spcPct val="90000"/>
              </a:lnSpc>
              <a:spcAft>
                <a:spcPts val="600"/>
              </a:spcAft>
            </a:pPr>
            <a:r>
              <a:rPr lang="en-US" sz="3600" spc="41">
                <a:sym typeface="DM Sans Bold"/>
              </a:rPr>
              <a:t> - How much time do you spend on each of the seven activities?</a:t>
            </a:r>
            <a:endParaRPr lang="en-US" sz="3600" spc="41">
              <a:ea typeface="Calibri"/>
              <a:cs typeface="Calibri"/>
            </a:endParaRPr>
          </a:p>
          <a:p>
            <a:pPr marL="0" lvl="1" algn="ctr">
              <a:lnSpc>
                <a:spcPct val="90000"/>
              </a:lnSpc>
              <a:spcAft>
                <a:spcPts val="600"/>
              </a:spcAft>
            </a:pPr>
            <a:r>
              <a:rPr lang="en-US" sz="3600" spc="41">
                <a:sym typeface="DM Sans Bold"/>
              </a:rPr>
              <a:t>- Which activities do you prioritize, and which do you neglect?</a:t>
            </a:r>
            <a:endParaRPr lang="en-US" sz="3600" spc="41">
              <a:ea typeface="Calibri"/>
              <a:cs typeface="Calibri"/>
            </a:endParaRPr>
          </a:p>
          <a:p>
            <a:pPr marL="0" lvl="1" algn="ctr">
              <a:lnSpc>
                <a:spcPct val="90000"/>
              </a:lnSpc>
              <a:spcAft>
                <a:spcPts val="600"/>
              </a:spcAft>
            </a:pPr>
            <a:r>
              <a:rPr lang="en-US" sz="3600" spc="41">
                <a:sym typeface="DM Sans Bold"/>
              </a:rPr>
              <a:t> - How balanced is your daily routine in terms of these activities?</a:t>
            </a:r>
            <a:endParaRPr lang="en-US" sz="3600" spc="41">
              <a:ea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8283428" cy="10286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149CDF-5DAC-4860-A285-9492CF2090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8283428" cy="10293570"/>
          </a:xfrm>
          <a:prstGeom prst="rect">
            <a:avLst/>
          </a:prstGeom>
        </p:spPr>
      </p:pic>
      <p:sp>
        <p:nvSpPr>
          <p:cNvPr id="17" name="Rectangle 16">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6A515A1-4D80-430E-BE0A-71A290516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813" y="1093762"/>
            <a:ext cx="16649028" cy="8099475"/>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6" name="TextBox 5">
            <a:extLst>
              <a:ext uri="{FF2B5EF4-FFF2-40B4-BE49-F238E27FC236}">
                <a16:creationId xmlns:a16="http://schemas.microsoft.com/office/drawing/2014/main" id="{C00E8165-CCEB-CB68-5E25-0CA4E5E8B1AA}"/>
              </a:ext>
            </a:extLst>
          </p:cNvPr>
          <p:cNvSpPr txBox="1"/>
          <p:nvPr/>
        </p:nvSpPr>
        <p:spPr>
          <a:xfrm>
            <a:off x="1088525" y="5110412"/>
            <a:ext cx="8565838" cy="3534042"/>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Aft>
                <a:spcPts val="600"/>
              </a:spcAft>
            </a:pPr>
            <a:r>
              <a:rPr lang="en-US" sz="4800">
                <a:latin typeface="DM Sans" pitchFamily="2" charset="77"/>
              </a:rPr>
              <a:t>As we go more in-depth... ​</a:t>
            </a:r>
            <a:endParaRPr lang="en-US" sz="4800">
              <a:latin typeface="DM Sans" pitchFamily="2" charset="77"/>
              <a:cs typeface="Calibri"/>
            </a:endParaRPr>
          </a:p>
          <a:p>
            <a:pPr>
              <a:lnSpc>
                <a:spcPct val="90000"/>
              </a:lnSpc>
              <a:spcAft>
                <a:spcPts val="600"/>
              </a:spcAft>
            </a:pPr>
            <a:r>
              <a:rPr lang="en-US" sz="4800">
                <a:latin typeface="DM Sans" pitchFamily="2" charset="77"/>
              </a:rPr>
              <a:t>​</a:t>
            </a:r>
            <a:endParaRPr lang="en-US" sz="4800">
              <a:latin typeface="DM Sans" pitchFamily="2" charset="77"/>
              <a:cs typeface="Calibri"/>
            </a:endParaRPr>
          </a:p>
          <a:p>
            <a:pPr>
              <a:lnSpc>
                <a:spcPct val="90000"/>
              </a:lnSpc>
              <a:spcAft>
                <a:spcPts val="600"/>
              </a:spcAft>
            </a:pPr>
            <a:r>
              <a:rPr lang="en-US" sz="4800">
                <a:latin typeface="DM Sans" pitchFamily="2" charset="77"/>
              </a:rPr>
              <a:t>​</a:t>
            </a:r>
            <a:endParaRPr lang="en-US" sz="4800">
              <a:latin typeface="DM Sans" pitchFamily="2" charset="77"/>
              <a:cs typeface="Calibri"/>
            </a:endParaRPr>
          </a:p>
          <a:p>
            <a:pPr>
              <a:lnSpc>
                <a:spcPct val="90000"/>
              </a:lnSpc>
              <a:spcAft>
                <a:spcPts val="600"/>
              </a:spcAft>
            </a:pPr>
            <a:r>
              <a:rPr lang="en-US" sz="4800">
                <a:latin typeface="DM Sans" pitchFamily="2" charset="77"/>
              </a:rPr>
              <a:t>Ponder on your diet!​</a:t>
            </a:r>
            <a:endParaRPr lang="en-US" sz="4800">
              <a:latin typeface="DM Sans" pitchFamily="2" charset="77"/>
              <a:cs typeface="Calibri"/>
            </a:endParaRPr>
          </a:p>
        </p:txBody>
      </p:sp>
      <p:sp>
        <p:nvSpPr>
          <p:cNvPr id="8" name="Freeform 5">
            <a:extLst>
              <a:ext uri="{FF2B5EF4-FFF2-40B4-BE49-F238E27FC236}">
                <a16:creationId xmlns:a16="http://schemas.microsoft.com/office/drawing/2014/main" id="{E83FBDD2-AB67-DEDE-BE27-54E19292E6E2}"/>
              </a:ext>
            </a:extLst>
          </p:cNvPr>
          <p:cNvSpPr/>
          <p:nvPr/>
        </p:nvSpPr>
        <p:spPr>
          <a:xfrm rot="5400000">
            <a:off x="105224" y="115182"/>
            <a:ext cx="4099837" cy="4114800"/>
          </a:xfrm>
          <a:custGeom>
            <a:avLst/>
            <a:gdLst/>
            <a:ahLst/>
            <a:cxnLst/>
            <a:rect l="l" t="t" r="r" b="b"/>
            <a:pathLst>
              <a:path w="4099837" h="4114800">
                <a:moveTo>
                  <a:pt x="0" y="0"/>
                </a:moveTo>
                <a:lnTo>
                  <a:pt x="4099837" y="0"/>
                </a:lnTo>
                <a:lnTo>
                  <a:pt x="409983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effectLst>
            <a:reflection stA="40000" endPos="78000" dist="50800" dir="5400000" sy="-100000" algn="bl" rotWithShape="0"/>
          </a:effectLst>
        </p:spPr>
        <p:txBody>
          <a:bodyPr/>
          <a:lstStyle/>
          <a:p>
            <a:endParaRPr lang="en-US"/>
          </a:p>
        </p:txBody>
      </p:sp>
      <p:pic>
        <p:nvPicPr>
          <p:cNvPr id="3" name="Picture 2" descr="A white plastic tray with a green label&#10;&#10;Description automatically generated">
            <a:extLst>
              <a:ext uri="{FF2B5EF4-FFF2-40B4-BE49-F238E27FC236}">
                <a16:creationId xmlns:a16="http://schemas.microsoft.com/office/drawing/2014/main" id="{6B252214-878A-5B31-86A4-BD9D19FF2882}"/>
              </a:ext>
            </a:extLst>
          </p:cNvPr>
          <p:cNvPicPr>
            <a:picLocks noChangeAspect="1"/>
          </p:cNvPicPr>
          <p:nvPr/>
        </p:nvPicPr>
        <p:blipFill>
          <a:blip r:embed="rId6">
            <a:extLst>
              <a:ext uri="{28A0092B-C50C-407E-A947-70E740481C1C}">
                <a14:useLocalDpi xmlns:a14="http://schemas.microsoft.com/office/drawing/2010/main" val="0"/>
              </a:ext>
            </a:extLst>
          </a:blip>
          <a:srcRect l="1897" r="1" b="1"/>
          <a:stretch/>
        </p:blipFill>
        <p:spPr>
          <a:xfrm>
            <a:off x="8038726" y="1343415"/>
            <a:ext cx="9160749" cy="7587030"/>
          </a:xfrm>
          <a:prstGeom prst="rect">
            <a:avLst/>
          </a:prstGeom>
        </p:spPr>
      </p:pic>
    </p:spTree>
    <p:extLst>
      <p:ext uri="{BB962C8B-B14F-4D97-AF65-F5344CB8AC3E}">
        <p14:creationId xmlns:p14="http://schemas.microsoft.com/office/powerpoint/2010/main" val="2316242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Slide Background Fill">
            <a:extLst>
              <a:ext uri="{FF2B5EF4-FFF2-40B4-BE49-F238E27FC236}">
                <a16:creationId xmlns:a16="http://schemas.microsoft.com/office/drawing/2014/main" id="{C3420C89-0B09-4632-A4AF-3971D08BF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3"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lor Cover">
            <a:extLst>
              <a:ext uri="{FF2B5EF4-FFF2-40B4-BE49-F238E27FC236}">
                <a16:creationId xmlns:a16="http://schemas.microsoft.com/office/drawing/2014/main" id="{4E5CBA61-BF74-40B4-A3A8-366BBA626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3" cy="10287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AC27E70C-5470-4262-B9CE-AE52C51CF4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9393"/>
            <a:ext cx="18283428" cy="5236434"/>
            <a:chOff x="651279" y="598259"/>
            <a:chExt cx="10889442" cy="5680742"/>
          </a:xfrm>
        </p:grpSpPr>
        <p:sp>
          <p:nvSpPr>
            <p:cNvPr id="22" name="Color">
              <a:extLst>
                <a:ext uri="{FF2B5EF4-FFF2-40B4-BE49-F238E27FC236}">
                  <a16:creationId xmlns:a16="http://schemas.microsoft.com/office/drawing/2014/main" id="{B5C7D35F-738C-47DF-AD6E-859806E46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lor">
              <a:extLst>
                <a:ext uri="{FF2B5EF4-FFF2-40B4-BE49-F238E27FC236}">
                  <a16:creationId xmlns:a16="http://schemas.microsoft.com/office/drawing/2014/main" id="{740F8C8B-E52F-46CF-89C7-51C6A037CF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Brain in head">
            <a:extLst>
              <a:ext uri="{FF2B5EF4-FFF2-40B4-BE49-F238E27FC236}">
                <a16:creationId xmlns:a16="http://schemas.microsoft.com/office/drawing/2014/main" id="{DC55B8C9-AC1F-77FA-F3B8-D64EC5A9B42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9996" y="173078"/>
            <a:ext cx="7091172" cy="7091172"/>
          </a:xfrm>
          <a:prstGeom prst="rect">
            <a:avLst/>
          </a:prstGeom>
        </p:spPr>
      </p:pic>
      <p:grpSp>
        <p:nvGrpSpPr>
          <p:cNvPr id="25" name="Group 24">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6" y="0"/>
            <a:ext cx="18283434" cy="10287003"/>
            <a:chOff x="0" y="0"/>
            <a:chExt cx="12188952" cy="6858000"/>
          </a:xfrm>
        </p:grpSpPr>
        <p:sp>
          <p:nvSpPr>
            <p:cNvPr id="26" name="Freeform: Shape 25">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Freeform: Shape 26">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Freeform: Shape 27">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Freeform: Shape 29">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extBox 2"/>
          <p:cNvSpPr txBox="1"/>
          <p:nvPr/>
        </p:nvSpPr>
        <p:spPr>
          <a:xfrm>
            <a:off x="5454083" y="1230558"/>
            <a:ext cx="6096854" cy="28473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7200" kern="1200">
                <a:solidFill>
                  <a:schemeClr val="bg1"/>
                </a:solidFill>
                <a:latin typeface="+mj-lt"/>
                <a:ea typeface="+mj-ea"/>
                <a:cs typeface="+mj-cs"/>
                <a:sym typeface="Stadio Now Text"/>
              </a:rPr>
              <a:t>FOCUS TIME</a:t>
            </a:r>
          </a:p>
        </p:txBody>
      </p:sp>
      <p:sp>
        <p:nvSpPr>
          <p:cNvPr id="3" name="TextBox 3"/>
          <p:cNvSpPr txBox="1"/>
          <p:nvPr/>
        </p:nvSpPr>
        <p:spPr>
          <a:xfrm>
            <a:off x="4232793" y="5538105"/>
            <a:ext cx="9034337" cy="4730809"/>
          </a:xfrm>
          <a:prstGeom prst="rect">
            <a:avLst/>
          </a:prstGeom>
        </p:spPr>
        <p:txBody>
          <a:bodyPr vert="horz" lIns="91440" tIns="45720" rIns="91440" bIns="45720" rtlCol="0" anchor="ctr">
            <a:normAutofit/>
          </a:bodyPr>
          <a:lstStyle/>
          <a:p>
            <a:pPr marL="437515" lvl="1">
              <a:lnSpc>
                <a:spcPct val="90000"/>
              </a:lnSpc>
              <a:spcAft>
                <a:spcPts val="600"/>
              </a:spcAft>
            </a:pPr>
            <a:r>
              <a:rPr lang="en-US" sz="3600" spc="67">
                <a:solidFill>
                  <a:schemeClr val="tx2"/>
                </a:solidFill>
                <a:sym typeface="DM Sans Bold"/>
              </a:rPr>
              <a:t>Engaging in activities that require undivided attention and concentration. </a:t>
            </a:r>
            <a:endParaRPr lang="en-US" sz="3600" spc="67">
              <a:solidFill>
                <a:schemeClr val="tx2"/>
              </a:solidFill>
              <a:ea typeface="Calibri"/>
              <a:cs typeface="Calibri"/>
            </a:endParaRPr>
          </a:p>
          <a:p>
            <a:pPr marL="666115" lvl="1" indent="-228600">
              <a:lnSpc>
                <a:spcPct val="90000"/>
              </a:lnSpc>
              <a:spcAft>
                <a:spcPts val="600"/>
              </a:spcAft>
              <a:buFont typeface="Arial" panose="020B0604020202020204" pitchFamily="34" charset="0"/>
              <a:buChar char="•"/>
            </a:pPr>
            <a:r>
              <a:rPr lang="en-US" sz="3600" spc="67">
                <a:solidFill>
                  <a:schemeClr val="tx2"/>
                </a:solidFill>
                <a:sym typeface="DM Sans Bold"/>
              </a:rPr>
              <a:t>Benefits: Strengthens neural pathways, improves cognitive function, and enhances productivity. </a:t>
            </a:r>
            <a:endParaRPr lang="en-US" sz="3600" spc="67">
              <a:solidFill>
                <a:schemeClr val="tx2"/>
              </a:solidFill>
              <a:ea typeface="Calibri"/>
              <a:cs typeface="Calibri"/>
            </a:endParaRPr>
          </a:p>
          <a:p>
            <a:pPr marL="666115" lvl="1" indent="-228600">
              <a:lnSpc>
                <a:spcPct val="90000"/>
              </a:lnSpc>
              <a:spcAft>
                <a:spcPts val="600"/>
              </a:spcAft>
              <a:buFont typeface="Arial" panose="020B0604020202020204" pitchFamily="34" charset="0"/>
              <a:buChar char="•"/>
            </a:pPr>
            <a:r>
              <a:rPr lang="en-US" sz="3600" spc="67">
                <a:solidFill>
                  <a:schemeClr val="tx2"/>
                </a:solidFill>
                <a:sym typeface="DM Sans Bold"/>
              </a:rPr>
              <a:t>Examples: Studying, working on a challenging project, solving problems.</a:t>
            </a:r>
            <a:endParaRPr lang="en-US" sz="3600" spc="67">
              <a:solidFill>
                <a:schemeClr val="tx2"/>
              </a:solidFill>
              <a:ea typeface="Calibri"/>
              <a:cs typeface="Calibri"/>
            </a:endParaRPr>
          </a:p>
        </p:txBody>
      </p:sp>
      <p:sp>
        <p:nvSpPr>
          <p:cNvPr id="5" name="Freeform 5">
            <a:extLst>
              <a:ext uri="{FF2B5EF4-FFF2-40B4-BE49-F238E27FC236}">
                <a16:creationId xmlns:a16="http://schemas.microsoft.com/office/drawing/2014/main" id="{1074B200-478C-A73F-A31F-2FC8E0D8B621}"/>
              </a:ext>
            </a:extLst>
          </p:cNvPr>
          <p:cNvSpPr/>
          <p:nvPr/>
        </p:nvSpPr>
        <p:spPr>
          <a:xfrm rot="10800000">
            <a:off x="13001292" y="178713"/>
            <a:ext cx="4976658" cy="5085567"/>
          </a:xfrm>
          <a:custGeom>
            <a:avLst/>
            <a:gdLst/>
            <a:ahLst/>
            <a:cxnLst/>
            <a:rect l="l" t="t" r="r" b="b"/>
            <a:pathLst>
              <a:path w="4099837" h="4114800">
                <a:moveTo>
                  <a:pt x="0" y="0"/>
                </a:moveTo>
                <a:lnTo>
                  <a:pt x="4099837" y="0"/>
                </a:lnTo>
                <a:lnTo>
                  <a:pt x="4099837"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a:effectLst>
            <a:reflection stA="31000" endPos="88000" dist="50800" dir="5400000" sy="-100000" algn="bl" rotWithShape="0"/>
          </a:effectLst>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960120" y="7166608"/>
            <a:ext cx="5128485" cy="211817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7200">
                <a:latin typeface="+mj-lt"/>
                <a:ea typeface="+mj-ea"/>
                <a:cs typeface="+mj-cs"/>
                <a:sym typeface="Stadio Now Text"/>
              </a:rPr>
              <a:t>PLAY TIME</a:t>
            </a:r>
          </a:p>
        </p:txBody>
      </p:sp>
      <p:pic>
        <p:nvPicPr>
          <p:cNvPr id="5" name="Picture 4" descr="Skydiving group at sunset">
            <a:extLst>
              <a:ext uri="{FF2B5EF4-FFF2-40B4-BE49-F238E27FC236}">
                <a16:creationId xmlns:a16="http://schemas.microsoft.com/office/drawing/2014/main" id="{5E12667F-B9B4-1FCE-9D58-5105B4F0B6FE}"/>
              </a:ext>
            </a:extLst>
          </p:cNvPr>
          <p:cNvPicPr>
            <a:picLocks noChangeAspect="1"/>
          </p:cNvPicPr>
          <p:nvPr/>
        </p:nvPicPr>
        <p:blipFill>
          <a:blip r:embed="rId3"/>
          <a:srcRect b="40653"/>
          <a:stretch/>
        </p:blipFill>
        <p:spPr>
          <a:xfrm>
            <a:off x="20" y="10"/>
            <a:ext cx="18287980" cy="6837635"/>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91958" y="8202309"/>
            <a:ext cx="2057400" cy="27432"/>
          </a:xfrm>
          <a:custGeom>
            <a:avLst/>
            <a:gdLst>
              <a:gd name="connsiteX0" fmla="*/ 0 w 2057400"/>
              <a:gd name="connsiteY0" fmla="*/ 0 h 27432"/>
              <a:gd name="connsiteX1" fmla="*/ 685800 w 2057400"/>
              <a:gd name="connsiteY1" fmla="*/ 0 h 27432"/>
              <a:gd name="connsiteX2" fmla="*/ 1309878 w 2057400"/>
              <a:gd name="connsiteY2" fmla="*/ 0 h 27432"/>
              <a:gd name="connsiteX3" fmla="*/ 2057400 w 2057400"/>
              <a:gd name="connsiteY3" fmla="*/ 0 h 27432"/>
              <a:gd name="connsiteX4" fmla="*/ 2057400 w 2057400"/>
              <a:gd name="connsiteY4" fmla="*/ 27432 h 27432"/>
              <a:gd name="connsiteX5" fmla="*/ 1330452 w 2057400"/>
              <a:gd name="connsiteY5" fmla="*/ 27432 h 27432"/>
              <a:gd name="connsiteX6" fmla="*/ 685800 w 2057400"/>
              <a:gd name="connsiteY6" fmla="*/ 27432 h 27432"/>
              <a:gd name="connsiteX7" fmla="*/ 0 w 2057400"/>
              <a:gd name="connsiteY7" fmla="*/ 27432 h 27432"/>
              <a:gd name="connsiteX8" fmla="*/ 0 w 2057400"/>
              <a:gd name="connsiteY8"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7400" h="27432" fill="none" extrusionOk="0">
                <a:moveTo>
                  <a:pt x="0" y="0"/>
                </a:moveTo>
                <a:cubicBezTo>
                  <a:pt x="302803" y="-32679"/>
                  <a:pt x="450041" y="32706"/>
                  <a:pt x="685800" y="0"/>
                </a:cubicBezTo>
                <a:cubicBezTo>
                  <a:pt x="921559" y="-32706"/>
                  <a:pt x="1009847" y="29047"/>
                  <a:pt x="1309878" y="0"/>
                </a:cubicBezTo>
                <a:cubicBezTo>
                  <a:pt x="1609909" y="-29047"/>
                  <a:pt x="1809302" y="29901"/>
                  <a:pt x="2057400" y="0"/>
                </a:cubicBezTo>
                <a:cubicBezTo>
                  <a:pt x="2056280" y="10493"/>
                  <a:pt x="2057243" y="20203"/>
                  <a:pt x="2057400" y="27432"/>
                </a:cubicBezTo>
                <a:cubicBezTo>
                  <a:pt x="1773018" y="-8870"/>
                  <a:pt x="1583133" y="36663"/>
                  <a:pt x="1330452" y="27432"/>
                </a:cubicBezTo>
                <a:cubicBezTo>
                  <a:pt x="1077771" y="18201"/>
                  <a:pt x="835436" y="58848"/>
                  <a:pt x="685800" y="27432"/>
                </a:cubicBezTo>
                <a:cubicBezTo>
                  <a:pt x="536164" y="-3984"/>
                  <a:pt x="241183" y="24057"/>
                  <a:pt x="0" y="27432"/>
                </a:cubicBezTo>
                <a:cubicBezTo>
                  <a:pt x="-47" y="18228"/>
                  <a:pt x="-305" y="9449"/>
                  <a:pt x="0" y="0"/>
                </a:cubicBezTo>
                <a:close/>
              </a:path>
              <a:path w="2057400" h="27432" stroke="0" extrusionOk="0">
                <a:moveTo>
                  <a:pt x="0" y="0"/>
                </a:moveTo>
                <a:cubicBezTo>
                  <a:pt x="303435" y="-7297"/>
                  <a:pt x="415843" y="-14809"/>
                  <a:pt x="624078" y="0"/>
                </a:cubicBezTo>
                <a:cubicBezTo>
                  <a:pt x="832313" y="14809"/>
                  <a:pt x="1133755" y="24795"/>
                  <a:pt x="1289304" y="0"/>
                </a:cubicBezTo>
                <a:cubicBezTo>
                  <a:pt x="1444853" y="-24795"/>
                  <a:pt x="1722910" y="22004"/>
                  <a:pt x="2057400" y="0"/>
                </a:cubicBezTo>
                <a:cubicBezTo>
                  <a:pt x="2056965" y="10475"/>
                  <a:pt x="2058277" y="19313"/>
                  <a:pt x="2057400" y="27432"/>
                </a:cubicBezTo>
                <a:cubicBezTo>
                  <a:pt x="1751285" y="-1123"/>
                  <a:pt x="1645759" y="29270"/>
                  <a:pt x="1412748" y="27432"/>
                </a:cubicBezTo>
                <a:cubicBezTo>
                  <a:pt x="1179737" y="25594"/>
                  <a:pt x="962869" y="32322"/>
                  <a:pt x="685800" y="27432"/>
                </a:cubicBezTo>
                <a:cubicBezTo>
                  <a:pt x="408731" y="22542"/>
                  <a:pt x="220204" y="52941"/>
                  <a:pt x="0" y="27432"/>
                </a:cubicBezTo>
                <a:cubicBezTo>
                  <a:pt x="-933" y="21824"/>
                  <a:pt x="-517" y="11142"/>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6474751" y="6636351"/>
            <a:ext cx="11619056" cy="3253618"/>
          </a:xfrm>
          <a:prstGeom prst="rect">
            <a:avLst/>
          </a:prstGeom>
        </p:spPr>
        <p:txBody>
          <a:bodyPr vert="horz" lIns="91440" tIns="45720" rIns="91440" bIns="45720" rtlCol="0" anchor="ctr">
            <a:noAutofit/>
          </a:bodyPr>
          <a:lstStyle/>
          <a:p>
            <a:pPr marL="437515" lvl="1">
              <a:lnSpc>
                <a:spcPct val="90000"/>
              </a:lnSpc>
              <a:spcAft>
                <a:spcPts val="600"/>
              </a:spcAft>
            </a:pPr>
            <a:r>
              <a:rPr lang="en-US" sz="3600" spc="67">
                <a:sym typeface="DM Sans Bold"/>
              </a:rPr>
              <a:t>Participating in fun, spontaneous, and creative activities. </a:t>
            </a:r>
            <a:endParaRPr lang="en-US"/>
          </a:p>
          <a:p>
            <a:pPr marL="1009015" lvl="1" indent="-571500">
              <a:lnSpc>
                <a:spcPct val="90000"/>
              </a:lnSpc>
              <a:spcAft>
                <a:spcPts val="600"/>
              </a:spcAft>
              <a:buFont typeface="Arial"/>
              <a:buChar char="•"/>
            </a:pPr>
            <a:r>
              <a:rPr lang="en-US" sz="3600" spc="67">
                <a:sym typeface="DM Sans Bold"/>
              </a:rPr>
              <a:t>Benefits: Promotes brain plasticity, enhances creativity, and reduces stress. </a:t>
            </a:r>
          </a:p>
          <a:p>
            <a:pPr marL="1009015" lvl="1" indent="-571500">
              <a:lnSpc>
                <a:spcPct val="90000"/>
              </a:lnSpc>
              <a:spcAft>
                <a:spcPts val="600"/>
              </a:spcAft>
              <a:buFont typeface="Arial"/>
              <a:buChar char="•"/>
            </a:pPr>
            <a:r>
              <a:rPr lang="en-US" sz="3600" spc="67">
                <a:sym typeface="DM Sans Bold"/>
              </a:rPr>
              <a:t>Examples: Playing games, engaging in hobbies, exploring new interests.</a:t>
            </a:r>
            <a:endParaRPr lang="en-US" sz="3600" spc="67">
              <a:ea typeface="Calibri"/>
              <a:cs typeface="Calibri"/>
            </a:endParaRPr>
          </a:p>
        </p:txBody>
      </p:sp>
      <p:sp>
        <p:nvSpPr>
          <p:cNvPr id="8" name="Freeform 6">
            <a:extLst>
              <a:ext uri="{FF2B5EF4-FFF2-40B4-BE49-F238E27FC236}">
                <a16:creationId xmlns:a16="http://schemas.microsoft.com/office/drawing/2014/main" id="{DDEB19E0-5B10-6C67-7C3E-EF0688B8E5B0}"/>
              </a:ext>
            </a:extLst>
          </p:cNvPr>
          <p:cNvSpPr/>
          <p:nvPr/>
        </p:nvSpPr>
        <p:spPr>
          <a:xfrm rot="5400000">
            <a:off x="-720948" y="816913"/>
            <a:ext cx="5744731" cy="4161772"/>
          </a:xfrm>
          <a:custGeom>
            <a:avLst/>
            <a:gdLst/>
            <a:ahLst/>
            <a:cxnLst/>
            <a:rect l="l" t="t" r="r" b="b"/>
            <a:pathLst>
              <a:path w="3912801" h="4114800">
                <a:moveTo>
                  <a:pt x="0" y="0"/>
                </a:moveTo>
                <a:lnTo>
                  <a:pt x="3912801" y="0"/>
                </a:lnTo>
                <a:lnTo>
                  <a:pt x="391280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effectLst>
            <a:reflection blurRad="127000" stA="43000" endPos="82000" dist="50800" dir="5400000" sy="-100000" algn="bl" rotWithShape="0"/>
          </a:effectLst>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08B6A"/>
        </a:solidFill>
        <a:effectLst/>
      </p:bgPr>
    </p:bg>
    <p:spTree>
      <p:nvGrpSpPr>
        <p:cNvPr id="1" name=""/>
        <p:cNvGrpSpPr/>
        <p:nvPr/>
      </p:nvGrpSpPr>
      <p:grpSpPr>
        <a:xfrm>
          <a:off x="0" y="0"/>
          <a:ext cx="0" cy="0"/>
          <a:chOff x="0" y="0"/>
          <a:chExt cx="0" cy="0"/>
        </a:xfrm>
      </p:grpSpPr>
      <p:sp>
        <p:nvSpPr>
          <p:cNvPr id="2" name="TextBox 2"/>
          <p:cNvSpPr txBox="1"/>
          <p:nvPr/>
        </p:nvSpPr>
        <p:spPr>
          <a:xfrm>
            <a:off x="12119967" y="736305"/>
            <a:ext cx="5053851" cy="78026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a:latin typeface="+mj-lt"/>
                <a:ea typeface="+mj-ea"/>
                <a:cs typeface="+mj-cs"/>
                <a:sym typeface="Stadio Now Text"/>
              </a:rPr>
              <a:t>CONNECTING TIME</a:t>
            </a:r>
          </a:p>
        </p:txBody>
      </p:sp>
      <p:sp>
        <p:nvSpPr>
          <p:cNvPr id="9" name="Rectangle 8">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19516" y="3521124"/>
            <a:ext cx="2446362" cy="11085393"/>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2878592" y="2878590"/>
            <a:ext cx="10281420" cy="452423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692485" y="6637582"/>
            <a:ext cx="4392908" cy="3649418"/>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 name="TextBox 3"/>
          <p:cNvSpPr txBox="1"/>
          <p:nvPr/>
        </p:nvSpPr>
        <p:spPr>
          <a:xfrm>
            <a:off x="11660411" y="2574730"/>
            <a:ext cx="6279334" cy="6974624"/>
          </a:xfrm>
          <a:prstGeom prst="rect">
            <a:avLst/>
          </a:prstGeom>
        </p:spPr>
        <p:txBody>
          <a:bodyPr vert="horz" lIns="91440" tIns="45720" rIns="91440" bIns="45720" rtlCol="0" anchor="t">
            <a:noAutofit/>
          </a:bodyPr>
          <a:lstStyle/>
          <a:p>
            <a:pPr marL="437515" lvl="1">
              <a:lnSpc>
                <a:spcPct val="90000"/>
              </a:lnSpc>
              <a:spcAft>
                <a:spcPts val="600"/>
              </a:spcAft>
            </a:pPr>
            <a:r>
              <a:rPr lang="en-US" sz="4000" spc="67">
                <a:sym typeface="DM Sans Bold"/>
              </a:rPr>
              <a:t>Spending time with family, friends, and social networks.</a:t>
            </a:r>
            <a:endParaRPr lang="en-US" sz="4000">
              <a:ea typeface="Calibri"/>
              <a:cs typeface="Calibri"/>
            </a:endParaRPr>
          </a:p>
          <a:p>
            <a:pPr marL="1009015" lvl="1" indent="-571500">
              <a:lnSpc>
                <a:spcPct val="90000"/>
              </a:lnSpc>
              <a:spcAft>
                <a:spcPts val="600"/>
              </a:spcAft>
              <a:buFont typeface="Arial"/>
              <a:buChar char="•"/>
            </a:pPr>
            <a:r>
              <a:rPr lang="en-US" sz="4000" spc="67">
                <a:sym typeface="DM Sans Bold"/>
              </a:rPr>
              <a:t>Benefits: Boosts emotional well-being, fosters empathy, and strengthens social bonds. </a:t>
            </a:r>
            <a:endParaRPr lang="en-US" sz="4000">
              <a:sym typeface="DM Sans Bold"/>
            </a:endParaRPr>
          </a:p>
          <a:p>
            <a:pPr marL="1009015" lvl="1" indent="-571500">
              <a:lnSpc>
                <a:spcPct val="90000"/>
              </a:lnSpc>
              <a:spcAft>
                <a:spcPts val="600"/>
              </a:spcAft>
              <a:buFont typeface="Arial"/>
              <a:buChar char="•"/>
            </a:pPr>
            <a:r>
              <a:rPr lang="en-US" sz="4000" spc="67">
                <a:sym typeface="DM Sans Bold"/>
              </a:rPr>
              <a:t>Examples: Social gatherings, conversations, collaborative activities.</a:t>
            </a:r>
            <a:endParaRPr lang="en-US" sz="4000">
              <a:ea typeface="Calibri"/>
              <a:cs typeface="Calibri"/>
            </a:endParaRPr>
          </a:p>
        </p:txBody>
      </p:sp>
      <p:pic>
        <p:nvPicPr>
          <p:cNvPr id="5" name="Picture 4" descr="Stick figure families holding hands">
            <a:extLst>
              <a:ext uri="{FF2B5EF4-FFF2-40B4-BE49-F238E27FC236}">
                <a16:creationId xmlns:a16="http://schemas.microsoft.com/office/drawing/2014/main" id="{561FD124-7558-6A79-E577-10F3E8AFC79A}"/>
              </a:ext>
            </a:extLst>
          </p:cNvPr>
          <p:cNvPicPr>
            <a:picLocks noChangeAspect="1"/>
          </p:cNvPicPr>
          <p:nvPr/>
        </p:nvPicPr>
        <p:blipFill>
          <a:blip r:embed="rId3">
            <a:alphaModFix amt="82000"/>
          </a:blip>
          <a:srcRect l="22694" r="5480" b="-3"/>
          <a:stretch/>
        </p:blipFill>
        <p:spPr>
          <a:xfrm>
            <a:off x="20" y="10"/>
            <a:ext cx="11664702" cy="10286990"/>
          </a:xfrm>
          <a:prstGeom prst="rect">
            <a:avLst/>
          </a:prstGeom>
          <a:effectLst>
            <a:outerShdw blurRad="812800" dist="1168400" dir="2700000">
              <a:srgbClr val="000000">
                <a:alpha val="4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Slide Background Fill">
            <a:extLst>
              <a:ext uri="{FF2B5EF4-FFF2-40B4-BE49-F238E27FC236}">
                <a16:creationId xmlns:a16="http://schemas.microsoft.com/office/drawing/2014/main" id="{913AE63C-D5B4-45D1-ACFC-648CFFCF9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6" y="0"/>
            <a:ext cx="18283424"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a:extLst>
              <a:ext uri="{FF2B5EF4-FFF2-40B4-BE49-F238E27FC236}">
                <a16:creationId xmlns:a16="http://schemas.microsoft.com/office/drawing/2014/main" id="{601C064A-E6E4-44D2-B345-2BB7514A700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8283428" cy="10287000"/>
            <a:chOff x="651279" y="598259"/>
            <a:chExt cx="10889442" cy="5680742"/>
          </a:xfrm>
        </p:grpSpPr>
        <p:sp>
          <p:nvSpPr>
            <p:cNvPr id="39" name="Color">
              <a:extLst>
                <a:ext uri="{FF2B5EF4-FFF2-40B4-BE49-F238E27FC236}">
                  <a16:creationId xmlns:a16="http://schemas.microsoft.com/office/drawing/2014/main" id="{DB12EA1C-AD22-49E2-9660-D9CDC6B61C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olor">
              <a:extLst>
                <a:ext uri="{FF2B5EF4-FFF2-40B4-BE49-F238E27FC236}">
                  <a16:creationId xmlns:a16="http://schemas.microsoft.com/office/drawing/2014/main" id="{67CE115B-4A96-4B14-8520-5C5FC624E5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Color">
            <a:extLst>
              <a:ext uri="{FF2B5EF4-FFF2-40B4-BE49-F238E27FC236}">
                <a16:creationId xmlns:a16="http://schemas.microsoft.com/office/drawing/2014/main" id="{D1945E2A-ABF1-415C-B37A-BD0A5C199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9206" y="897388"/>
            <a:ext cx="16334163" cy="8521113"/>
          </a:xfrm>
          <a:prstGeom prst="rect">
            <a:avLst/>
          </a:prstGeom>
          <a:solidFill>
            <a:srgbClr val="437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on a surfboard riding a wave&#10;&#10;Description automatically generated">
            <a:extLst>
              <a:ext uri="{FF2B5EF4-FFF2-40B4-BE49-F238E27FC236}">
                <a16:creationId xmlns:a16="http://schemas.microsoft.com/office/drawing/2014/main" id="{FCEAB40A-D9F3-7734-5BC2-EF1AD72D71BA}"/>
              </a:ext>
            </a:extLst>
          </p:cNvPr>
          <p:cNvPicPr>
            <a:picLocks noChangeAspect="1"/>
          </p:cNvPicPr>
          <p:nvPr/>
        </p:nvPicPr>
        <p:blipFill>
          <a:blip r:embed="rId3"/>
          <a:srcRect l="6752" r="6752"/>
          <a:stretch/>
        </p:blipFill>
        <p:spPr>
          <a:xfrm>
            <a:off x="7120959" y="980422"/>
            <a:ext cx="10052917" cy="8310006"/>
          </a:xfrm>
          <a:prstGeom prst="rect">
            <a:avLst/>
          </a:prstGeom>
        </p:spPr>
      </p:pic>
      <p:grpSp>
        <p:nvGrpSpPr>
          <p:cNvPr id="56" name="Group 55">
            <a:extLst>
              <a:ext uri="{FF2B5EF4-FFF2-40B4-BE49-F238E27FC236}">
                <a16:creationId xmlns:a16="http://schemas.microsoft.com/office/drawing/2014/main" id="{BCCEE623-F22A-4681-990C-036558C135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8283434" cy="10287003"/>
            <a:chOff x="0" y="0"/>
            <a:chExt cx="12188952" cy="6858000"/>
          </a:xfrm>
        </p:grpSpPr>
        <p:sp>
          <p:nvSpPr>
            <p:cNvPr id="45" name="Freeform: Shape 44">
              <a:extLst>
                <a:ext uri="{FF2B5EF4-FFF2-40B4-BE49-F238E27FC236}">
                  <a16:creationId xmlns:a16="http://schemas.microsoft.com/office/drawing/2014/main" id="{39928A56-DDFB-4B12-BB34-20833166BD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6B3765F0-85F4-4EB3-93DA-59F421CD49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38E03A00-A562-4753-8BA0-93F8B05DE9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55F5D032-1BA8-410D-B68E-0DD5975821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8BA3FCDE-79E0-49F5-A381-232AB935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0E27297F-31E8-46C6-8569-1FD12C6533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A374C063-2A46-4D9F-A085-0FB2F194CC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2"/>
          <p:cNvSpPr txBox="1"/>
          <p:nvPr/>
        </p:nvSpPr>
        <p:spPr>
          <a:xfrm>
            <a:off x="1179577" y="1261873"/>
            <a:ext cx="5972052" cy="130149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7200">
                <a:solidFill>
                  <a:schemeClr val="tx2"/>
                </a:solidFill>
                <a:latin typeface="+mj-lt"/>
                <a:ea typeface="+mj-ea"/>
                <a:cs typeface="+mj-cs"/>
                <a:sym typeface="Stadio Now Text"/>
              </a:rPr>
              <a:t>PHYSICAL TIME</a:t>
            </a:r>
          </a:p>
        </p:txBody>
      </p:sp>
      <p:sp>
        <p:nvSpPr>
          <p:cNvPr id="3" name="TextBox 3"/>
          <p:cNvSpPr txBox="1"/>
          <p:nvPr/>
        </p:nvSpPr>
        <p:spPr>
          <a:xfrm>
            <a:off x="976026" y="2577546"/>
            <a:ext cx="5642564" cy="3343758"/>
          </a:xfrm>
          <a:prstGeom prst="rect">
            <a:avLst/>
          </a:prstGeom>
        </p:spPr>
        <p:txBody>
          <a:bodyPr vert="horz" lIns="91440" tIns="45720" rIns="91440" bIns="45720" rtlCol="0" anchor="t">
            <a:noAutofit/>
          </a:bodyPr>
          <a:lstStyle/>
          <a:p>
            <a:pPr marL="194945" lvl="1">
              <a:lnSpc>
                <a:spcPct val="90000"/>
              </a:lnSpc>
              <a:spcAft>
                <a:spcPts val="600"/>
              </a:spcAft>
            </a:pPr>
            <a:r>
              <a:rPr lang="en-US" sz="4000">
                <a:solidFill>
                  <a:schemeClr val="tx2"/>
                </a:solidFill>
                <a:sym typeface="Stadio Now Text"/>
              </a:rPr>
              <a:t>ENGAGING IN PHYSICAL EXERCISE AND ACTIVITIES.</a:t>
            </a:r>
            <a:endParaRPr lang="en-US" sz="4000">
              <a:solidFill>
                <a:schemeClr val="tx2"/>
              </a:solidFill>
              <a:cs typeface="Calibri"/>
            </a:endParaRPr>
          </a:p>
          <a:p>
            <a:pPr marL="995045" lvl="1" indent="-228600">
              <a:lnSpc>
                <a:spcPct val="90000"/>
              </a:lnSpc>
              <a:spcAft>
                <a:spcPts val="600"/>
              </a:spcAft>
              <a:buFont typeface="Arial" panose="020B0604020202020204" pitchFamily="34" charset="0"/>
              <a:buChar char="•"/>
            </a:pPr>
            <a:r>
              <a:rPr lang="en-US" sz="4000">
                <a:solidFill>
                  <a:schemeClr val="tx2"/>
                </a:solidFill>
                <a:sym typeface="Stadio Now Text"/>
              </a:rPr>
              <a:t>BENEFITS: ENHANCES PHYSICAL HEALTH, BOOSTS MOOD, AND IMPROVES COGNITIVE FUNCTION. </a:t>
            </a:r>
            <a:endParaRPr lang="en-US" sz="4000">
              <a:solidFill>
                <a:schemeClr val="tx2"/>
              </a:solidFill>
              <a:cs typeface="Calibri"/>
            </a:endParaRPr>
          </a:p>
          <a:p>
            <a:pPr marL="995045" lvl="1" indent="-228600">
              <a:lnSpc>
                <a:spcPct val="90000"/>
              </a:lnSpc>
              <a:spcAft>
                <a:spcPts val="600"/>
              </a:spcAft>
              <a:buFont typeface="Arial" panose="020B0604020202020204" pitchFamily="34" charset="0"/>
              <a:buChar char="•"/>
            </a:pPr>
            <a:r>
              <a:rPr lang="en-US" sz="4000">
                <a:solidFill>
                  <a:schemeClr val="tx2"/>
                </a:solidFill>
                <a:sym typeface="Stadio Now Text"/>
              </a:rPr>
              <a:t>EXAMPLES: WALKING, RUNNING, YOGA, SPORTS.</a:t>
            </a:r>
            <a:endParaRPr lang="en-US" sz="4000">
              <a:solidFill>
                <a:schemeClr val="tx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803A8D-FD8C-4D49-F3FB-17993079C5E1}"/>
              </a:ext>
            </a:extLst>
          </p:cNvPr>
          <p:cNvSpPr>
            <a:spLocks noGrp="1"/>
          </p:cNvSpPr>
          <p:nvPr>
            <p:ph type="ctrTitle"/>
          </p:nvPr>
        </p:nvSpPr>
        <p:spPr>
          <a:xfrm>
            <a:off x="1335507" y="960120"/>
            <a:ext cx="5601021" cy="5349240"/>
          </a:xfrm>
        </p:spPr>
        <p:txBody>
          <a:bodyPr anchor="b">
            <a:normAutofit/>
          </a:bodyPr>
          <a:lstStyle/>
          <a:p>
            <a:pPr algn="l">
              <a:lnSpc>
                <a:spcPct val="90000"/>
              </a:lnSpc>
            </a:pPr>
            <a:r>
              <a:rPr lang="en-US" sz="7500">
                <a:cs typeface="Calibri"/>
              </a:rPr>
              <a:t>What Physical Activities makes you feel good?</a:t>
            </a:r>
            <a:br>
              <a:rPr lang="en-US" sz="7500">
                <a:cs typeface="Calibri"/>
              </a:rPr>
            </a:br>
            <a:endParaRPr lang="en-US" sz="7500"/>
          </a:p>
        </p:txBody>
      </p:sp>
      <p:sp>
        <p:nvSpPr>
          <p:cNvPr id="3" name="Subtitle 2">
            <a:extLst>
              <a:ext uri="{FF2B5EF4-FFF2-40B4-BE49-F238E27FC236}">
                <a16:creationId xmlns:a16="http://schemas.microsoft.com/office/drawing/2014/main" id="{8E0CD9E0-A36E-7494-5D47-F4B06E7A34B9}"/>
              </a:ext>
            </a:extLst>
          </p:cNvPr>
          <p:cNvSpPr>
            <a:spLocks noGrp="1"/>
          </p:cNvSpPr>
          <p:nvPr>
            <p:ph type="subTitle" idx="1"/>
          </p:nvPr>
        </p:nvSpPr>
        <p:spPr>
          <a:xfrm>
            <a:off x="1335508" y="6954012"/>
            <a:ext cx="5601021" cy="2359152"/>
          </a:xfrm>
        </p:spPr>
        <p:txBody>
          <a:bodyPr vert="horz" lIns="91440" tIns="45720" rIns="91440" bIns="45720" rtlCol="0" anchor="t">
            <a:normAutofit/>
          </a:bodyPr>
          <a:lstStyle/>
          <a:p>
            <a:pPr algn="l"/>
            <a:r>
              <a:rPr lang="en-US">
                <a:cs typeface="Calibri"/>
              </a:rPr>
              <a:t>Use QR code to enter your ideas</a:t>
            </a:r>
            <a:endParaRPr lang="en-US"/>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35507" y="6613900"/>
            <a:ext cx="5212080" cy="27432"/>
          </a:xfrm>
          <a:custGeom>
            <a:avLst/>
            <a:gdLst>
              <a:gd name="connsiteX0" fmla="*/ 0 w 5212080"/>
              <a:gd name="connsiteY0" fmla="*/ 0 h 27432"/>
              <a:gd name="connsiteX1" fmla="*/ 599389 w 5212080"/>
              <a:gd name="connsiteY1" fmla="*/ 0 h 27432"/>
              <a:gd name="connsiteX2" fmla="*/ 1198778 w 5212080"/>
              <a:gd name="connsiteY2" fmla="*/ 0 h 27432"/>
              <a:gd name="connsiteX3" fmla="*/ 1954530 w 5212080"/>
              <a:gd name="connsiteY3" fmla="*/ 0 h 27432"/>
              <a:gd name="connsiteX4" fmla="*/ 2501798 w 5212080"/>
              <a:gd name="connsiteY4" fmla="*/ 0 h 27432"/>
              <a:gd name="connsiteX5" fmla="*/ 3049067 w 5212080"/>
              <a:gd name="connsiteY5" fmla="*/ 0 h 27432"/>
              <a:gd name="connsiteX6" fmla="*/ 3700577 w 5212080"/>
              <a:gd name="connsiteY6" fmla="*/ 0 h 27432"/>
              <a:gd name="connsiteX7" fmla="*/ 4247845 w 5212080"/>
              <a:gd name="connsiteY7" fmla="*/ 0 h 27432"/>
              <a:gd name="connsiteX8" fmla="*/ 5212080 w 5212080"/>
              <a:gd name="connsiteY8" fmla="*/ 0 h 27432"/>
              <a:gd name="connsiteX9" fmla="*/ 5212080 w 5212080"/>
              <a:gd name="connsiteY9" fmla="*/ 27432 h 27432"/>
              <a:gd name="connsiteX10" fmla="*/ 4664812 w 5212080"/>
              <a:gd name="connsiteY10" fmla="*/ 27432 h 27432"/>
              <a:gd name="connsiteX11" fmla="*/ 4117543 w 5212080"/>
              <a:gd name="connsiteY11" fmla="*/ 27432 h 27432"/>
              <a:gd name="connsiteX12" fmla="*/ 3466033 w 5212080"/>
              <a:gd name="connsiteY12" fmla="*/ 27432 h 27432"/>
              <a:gd name="connsiteX13" fmla="*/ 2918765 w 5212080"/>
              <a:gd name="connsiteY13" fmla="*/ 27432 h 27432"/>
              <a:gd name="connsiteX14" fmla="*/ 2423617 w 5212080"/>
              <a:gd name="connsiteY14" fmla="*/ 27432 h 27432"/>
              <a:gd name="connsiteX15" fmla="*/ 1772107 w 5212080"/>
              <a:gd name="connsiteY15" fmla="*/ 27432 h 27432"/>
              <a:gd name="connsiteX16" fmla="*/ 1120597 w 5212080"/>
              <a:gd name="connsiteY16" fmla="*/ 27432 h 27432"/>
              <a:gd name="connsiteX17" fmla="*/ 0 w 5212080"/>
              <a:gd name="connsiteY17" fmla="*/ 27432 h 27432"/>
              <a:gd name="connsiteX18" fmla="*/ 0 w 5212080"/>
              <a:gd name="connsiteY18"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2080" h="27432" fill="none" extrusionOk="0">
                <a:moveTo>
                  <a:pt x="0" y="0"/>
                </a:moveTo>
                <a:cubicBezTo>
                  <a:pt x="128838" y="-11329"/>
                  <a:pt x="306779" y="5198"/>
                  <a:pt x="599389" y="0"/>
                </a:cubicBezTo>
                <a:cubicBezTo>
                  <a:pt x="891999" y="-5198"/>
                  <a:pt x="916635" y="-24425"/>
                  <a:pt x="1198778" y="0"/>
                </a:cubicBezTo>
                <a:cubicBezTo>
                  <a:pt x="1480921" y="24425"/>
                  <a:pt x="1761605" y="-17440"/>
                  <a:pt x="1954530" y="0"/>
                </a:cubicBezTo>
                <a:cubicBezTo>
                  <a:pt x="2147455" y="17440"/>
                  <a:pt x="2239112" y="-16223"/>
                  <a:pt x="2501798" y="0"/>
                </a:cubicBezTo>
                <a:cubicBezTo>
                  <a:pt x="2764484" y="16223"/>
                  <a:pt x="2838074" y="12987"/>
                  <a:pt x="3049067" y="0"/>
                </a:cubicBezTo>
                <a:cubicBezTo>
                  <a:pt x="3260060" y="-12987"/>
                  <a:pt x="3470388" y="-15138"/>
                  <a:pt x="3700577" y="0"/>
                </a:cubicBezTo>
                <a:cubicBezTo>
                  <a:pt x="3930766" y="15138"/>
                  <a:pt x="4052672" y="-14938"/>
                  <a:pt x="4247845" y="0"/>
                </a:cubicBezTo>
                <a:cubicBezTo>
                  <a:pt x="4443018" y="14938"/>
                  <a:pt x="4730158" y="-1623"/>
                  <a:pt x="5212080" y="0"/>
                </a:cubicBezTo>
                <a:cubicBezTo>
                  <a:pt x="5212790" y="9050"/>
                  <a:pt x="5211442" y="21151"/>
                  <a:pt x="5212080" y="27432"/>
                </a:cubicBezTo>
                <a:cubicBezTo>
                  <a:pt x="4991075" y="27722"/>
                  <a:pt x="4932008" y="37429"/>
                  <a:pt x="4664812" y="27432"/>
                </a:cubicBezTo>
                <a:cubicBezTo>
                  <a:pt x="4397616" y="17435"/>
                  <a:pt x="4374940" y="47585"/>
                  <a:pt x="4117543" y="27432"/>
                </a:cubicBezTo>
                <a:cubicBezTo>
                  <a:pt x="3860146" y="7279"/>
                  <a:pt x="3773367" y="36569"/>
                  <a:pt x="3466033" y="27432"/>
                </a:cubicBezTo>
                <a:cubicBezTo>
                  <a:pt x="3158699" y="18296"/>
                  <a:pt x="3137854" y="54523"/>
                  <a:pt x="2918765" y="27432"/>
                </a:cubicBezTo>
                <a:cubicBezTo>
                  <a:pt x="2699676" y="341"/>
                  <a:pt x="2536311" y="13149"/>
                  <a:pt x="2423617" y="27432"/>
                </a:cubicBezTo>
                <a:cubicBezTo>
                  <a:pt x="2310923" y="41715"/>
                  <a:pt x="2021228" y="23141"/>
                  <a:pt x="1772107" y="27432"/>
                </a:cubicBezTo>
                <a:cubicBezTo>
                  <a:pt x="1522986" y="31724"/>
                  <a:pt x="1317107" y="20364"/>
                  <a:pt x="1120597" y="27432"/>
                </a:cubicBezTo>
                <a:cubicBezTo>
                  <a:pt x="924087" y="34501"/>
                  <a:pt x="454536" y="8495"/>
                  <a:pt x="0" y="27432"/>
                </a:cubicBezTo>
                <a:cubicBezTo>
                  <a:pt x="-1228" y="21145"/>
                  <a:pt x="-815" y="8816"/>
                  <a:pt x="0" y="0"/>
                </a:cubicBezTo>
                <a:close/>
              </a:path>
              <a:path w="5212080" h="27432" stroke="0" extrusionOk="0">
                <a:moveTo>
                  <a:pt x="0" y="0"/>
                </a:moveTo>
                <a:cubicBezTo>
                  <a:pt x="233695" y="-764"/>
                  <a:pt x="364103" y="24957"/>
                  <a:pt x="547268" y="0"/>
                </a:cubicBezTo>
                <a:cubicBezTo>
                  <a:pt x="730433" y="-24957"/>
                  <a:pt x="937737" y="-21107"/>
                  <a:pt x="1303020" y="0"/>
                </a:cubicBezTo>
                <a:cubicBezTo>
                  <a:pt x="1668303" y="21107"/>
                  <a:pt x="1620404" y="13071"/>
                  <a:pt x="1798168" y="0"/>
                </a:cubicBezTo>
                <a:cubicBezTo>
                  <a:pt x="1975932" y="-13071"/>
                  <a:pt x="2090998" y="4232"/>
                  <a:pt x="2293315" y="0"/>
                </a:cubicBezTo>
                <a:cubicBezTo>
                  <a:pt x="2495632" y="-4232"/>
                  <a:pt x="2738710" y="-17332"/>
                  <a:pt x="2944825" y="0"/>
                </a:cubicBezTo>
                <a:cubicBezTo>
                  <a:pt x="3150940" y="17332"/>
                  <a:pt x="3308101" y="26665"/>
                  <a:pt x="3544214" y="0"/>
                </a:cubicBezTo>
                <a:cubicBezTo>
                  <a:pt x="3780327" y="-26665"/>
                  <a:pt x="4028425" y="-24303"/>
                  <a:pt x="4247845" y="0"/>
                </a:cubicBezTo>
                <a:cubicBezTo>
                  <a:pt x="4467265" y="24303"/>
                  <a:pt x="4779418" y="33057"/>
                  <a:pt x="5212080" y="0"/>
                </a:cubicBezTo>
                <a:cubicBezTo>
                  <a:pt x="5212137" y="6776"/>
                  <a:pt x="5210915" y="20935"/>
                  <a:pt x="5212080" y="27432"/>
                </a:cubicBezTo>
                <a:cubicBezTo>
                  <a:pt x="4921467" y="60248"/>
                  <a:pt x="4631077" y="62273"/>
                  <a:pt x="4456328" y="27432"/>
                </a:cubicBezTo>
                <a:cubicBezTo>
                  <a:pt x="4281579" y="-7409"/>
                  <a:pt x="4048724" y="47667"/>
                  <a:pt x="3856939" y="27432"/>
                </a:cubicBezTo>
                <a:cubicBezTo>
                  <a:pt x="3665154" y="7197"/>
                  <a:pt x="3498754" y="15866"/>
                  <a:pt x="3257550" y="27432"/>
                </a:cubicBezTo>
                <a:cubicBezTo>
                  <a:pt x="3016346" y="38998"/>
                  <a:pt x="2854089" y="39360"/>
                  <a:pt x="2710282" y="27432"/>
                </a:cubicBezTo>
                <a:cubicBezTo>
                  <a:pt x="2566475" y="15504"/>
                  <a:pt x="2336282" y="56792"/>
                  <a:pt x="2110892" y="27432"/>
                </a:cubicBezTo>
                <a:cubicBezTo>
                  <a:pt x="1885502" y="-1928"/>
                  <a:pt x="1825148" y="42061"/>
                  <a:pt x="1615745" y="27432"/>
                </a:cubicBezTo>
                <a:cubicBezTo>
                  <a:pt x="1406342" y="12803"/>
                  <a:pt x="1193655" y="44031"/>
                  <a:pt x="1016356" y="27432"/>
                </a:cubicBezTo>
                <a:cubicBezTo>
                  <a:pt x="839057" y="10833"/>
                  <a:pt x="292902" y="7819"/>
                  <a:pt x="0" y="27432"/>
                </a:cubicBezTo>
                <a:cubicBezTo>
                  <a:pt x="-234" y="21031"/>
                  <a:pt x="-921" y="632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qr code on a white background&#10;&#10;Description automatically generated">
            <a:extLst>
              <a:ext uri="{FF2B5EF4-FFF2-40B4-BE49-F238E27FC236}">
                <a16:creationId xmlns:a16="http://schemas.microsoft.com/office/drawing/2014/main" id="{E6462BEB-4329-D1C1-67A5-6FC67D49D488}"/>
              </a:ext>
            </a:extLst>
          </p:cNvPr>
          <p:cNvPicPr>
            <a:picLocks noChangeAspect="1"/>
          </p:cNvPicPr>
          <p:nvPr/>
        </p:nvPicPr>
        <p:blipFill>
          <a:blip r:embed="rId3"/>
          <a:srcRect t="302" r="-2" b="-2"/>
          <a:stretch/>
        </p:blipFill>
        <p:spPr>
          <a:xfrm>
            <a:off x="796755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10000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oman outdoors">
            <a:extLst>
              <a:ext uri="{FF2B5EF4-FFF2-40B4-BE49-F238E27FC236}">
                <a16:creationId xmlns:a16="http://schemas.microsoft.com/office/drawing/2014/main" id="{9BC5C315-D6B3-ECA9-B9DB-89BEB25F9FA9}"/>
              </a:ext>
            </a:extLst>
          </p:cNvPr>
          <p:cNvPicPr>
            <a:picLocks noChangeAspect="1"/>
          </p:cNvPicPr>
          <p:nvPr/>
        </p:nvPicPr>
        <p:blipFill>
          <a:blip r:embed="rId3">
            <a:extLst>
              <a:ext uri="{28A0092B-C50C-407E-A947-70E740481C1C}">
                <a14:useLocalDpi xmlns:a14="http://schemas.microsoft.com/office/drawing/2010/main" val="0"/>
              </a:ext>
            </a:extLst>
          </a:blip>
          <a:srcRect l="5884"/>
          <a:stretch/>
        </p:blipFill>
        <p:spPr>
          <a:xfrm>
            <a:off x="-261646" y="10"/>
            <a:ext cx="14504463" cy="10286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4503421" y="547687"/>
            <a:ext cx="7608848" cy="28498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8000">
                <a:latin typeface="DM Sans"/>
                <a:ea typeface="+mj-ea"/>
                <a:cs typeface="+mj-cs"/>
                <a:sym typeface="Stadio Now Text"/>
              </a:rPr>
              <a:t>TIME IN</a:t>
            </a:r>
          </a:p>
        </p:txBody>
      </p:sp>
      <p:sp>
        <p:nvSpPr>
          <p:cNvPr id="3" name="TextBox 3"/>
          <p:cNvSpPr txBox="1"/>
          <p:nvPr/>
        </p:nvSpPr>
        <p:spPr>
          <a:xfrm>
            <a:off x="11887200" y="547687"/>
            <a:ext cx="6396226" cy="6377931"/>
          </a:xfrm>
          <a:prstGeom prst="rect">
            <a:avLst/>
          </a:prstGeom>
        </p:spPr>
        <p:txBody>
          <a:bodyPr vert="horz" lIns="91440" tIns="45720" rIns="91440" bIns="45720" rtlCol="0" anchor="t">
            <a:noAutofit/>
          </a:bodyPr>
          <a:lstStyle/>
          <a:p>
            <a:pPr marL="433705" lvl="1">
              <a:spcAft>
                <a:spcPts val="600"/>
              </a:spcAft>
            </a:pPr>
            <a:r>
              <a:rPr lang="en-US" sz="3600" spc="66">
                <a:latin typeface="DM Sans" pitchFamily="2" charset="77"/>
                <a:sym typeface="DM Sans Bold"/>
              </a:rPr>
              <a:t>Practices that promote self-reflection, </a:t>
            </a:r>
            <a:r>
              <a:rPr lang="en-US" sz="3600" b="1" spc="66">
                <a:latin typeface="DM Sans" pitchFamily="2" charset="77"/>
                <a:sym typeface="DM Sans Bold"/>
              </a:rPr>
              <a:t>mindfulness</a:t>
            </a:r>
            <a:r>
              <a:rPr lang="en-US" sz="3600" spc="66">
                <a:latin typeface="DM Sans" pitchFamily="2" charset="77"/>
                <a:sym typeface="DM Sans Bold"/>
              </a:rPr>
              <a:t>, and inner awareness.</a:t>
            </a:r>
            <a:endParaRPr lang="en-US"/>
          </a:p>
          <a:p>
            <a:pPr marL="433705" lvl="1">
              <a:spcAft>
                <a:spcPts val="600"/>
              </a:spcAft>
            </a:pPr>
            <a:r>
              <a:rPr lang="en-US" sz="3600" spc="66">
                <a:latin typeface="DM Sans"/>
                <a:sym typeface="DM Sans Bold"/>
              </a:rPr>
              <a:t> </a:t>
            </a:r>
            <a:endParaRPr lang="en-US" sz="3600" spc="66">
              <a:latin typeface="DM Sans"/>
            </a:endParaRPr>
          </a:p>
          <a:p>
            <a:pPr marL="662305" lvl="1" indent="-228600">
              <a:spcAft>
                <a:spcPts val="600"/>
              </a:spcAft>
              <a:buFont typeface="Arial" panose="020B0604020202020204" pitchFamily="34" charset="0"/>
              <a:buChar char="•"/>
            </a:pPr>
            <a:r>
              <a:rPr lang="en-US" sz="3600" spc="66">
                <a:latin typeface="DM Sans"/>
                <a:sym typeface="DM Sans Bold"/>
              </a:rPr>
              <a:t>Benefits: Reduces stress, enhances self-awareness, and improves emotional regulation, increase in positive affective state.</a:t>
            </a:r>
            <a:endParaRPr lang="en-US" sz="3600" spc="66">
              <a:latin typeface="DM Sans"/>
            </a:endParaRPr>
          </a:p>
          <a:p>
            <a:pPr marL="433705" lvl="1">
              <a:spcAft>
                <a:spcPts val="600"/>
              </a:spcAft>
            </a:pPr>
            <a:r>
              <a:rPr lang="en-US" sz="3600" spc="66">
                <a:latin typeface="DM Sans"/>
                <a:sym typeface="DM Sans Bold"/>
              </a:rPr>
              <a:t> </a:t>
            </a:r>
            <a:endParaRPr lang="en-US" sz="3600" spc="66">
              <a:latin typeface="DM Sans"/>
            </a:endParaRPr>
          </a:p>
          <a:p>
            <a:pPr marL="662305" lvl="1" indent="-228600">
              <a:spcAft>
                <a:spcPts val="600"/>
              </a:spcAft>
              <a:buFont typeface="Arial" panose="020B0604020202020204" pitchFamily="34" charset="0"/>
              <a:buChar char="•"/>
            </a:pPr>
            <a:r>
              <a:rPr lang="en-US" sz="3600" spc="66">
                <a:latin typeface="DM Sans"/>
                <a:sym typeface="DM Sans Bold"/>
              </a:rPr>
              <a:t>Examples: Meditation, journaling, praying, deep breathing exercises.</a:t>
            </a:r>
            <a:endParaRPr lang="en-US" sz="3600" spc="66">
              <a:latin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84935" y="1808098"/>
            <a:ext cx="12913019" cy="1075872"/>
          </a:xfrm>
          <a:prstGeom prst="rect">
            <a:avLst/>
          </a:prstGeom>
        </p:spPr>
        <p:txBody>
          <a:bodyPr lIns="0" tIns="0" rIns="0" bIns="0" rtlCol="0" anchor="t">
            <a:spAutoFit/>
          </a:bodyPr>
          <a:lstStyle/>
          <a:p>
            <a:pPr algn="ctr">
              <a:lnSpc>
                <a:spcPts val="8461"/>
              </a:lnSpc>
            </a:pPr>
            <a:r>
              <a:rPr lang="en-US" sz="7050">
                <a:solidFill>
                  <a:srgbClr val="2E2E2E"/>
                </a:solidFill>
                <a:latin typeface="DM Sans" pitchFamily="2" charset="77"/>
                <a:ea typeface="Stadio Now Text"/>
                <a:cs typeface="Stadio Now Text"/>
                <a:sym typeface="Stadio Now Text"/>
              </a:rPr>
              <a:t>DOWN TIME</a:t>
            </a:r>
          </a:p>
        </p:txBody>
      </p:sp>
      <p:sp>
        <p:nvSpPr>
          <p:cNvPr id="3" name="TextBox 3"/>
          <p:cNvSpPr txBox="1"/>
          <p:nvPr/>
        </p:nvSpPr>
        <p:spPr>
          <a:xfrm>
            <a:off x="749904" y="3154319"/>
            <a:ext cx="12913019" cy="5553700"/>
          </a:xfrm>
          <a:prstGeom prst="rect">
            <a:avLst/>
          </a:prstGeom>
        </p:spPr>
        <p:txBody>
          <a:bodyPr lIns="0" tIns="0" rIns="0" bIns="0" rtlCol="0" anchor="t">
            <a:spAutoFit/>
          </a:bodyPr>
          <a:lstStyle/>
          <a:p>
            <a:pPr marL="330200" lvl="1">
              <a:lnSpc>
                <a:spcPts val="6153"/>
              </a:lnSpc>
            </a:pPr>
            <a:r>
              <a:rPr lang="en-US" sz="5100">
                <a:solidFill>
                  <a:srgbClr val="2E2E2E"/>
                </a:solidFill>
                <a:latin typeface="DM Sans"/>
                <a:ea typeface="Stadio Now Text"/>
                <a:cs typeface="Stadio Now Text"/>
                <a:sym typeface="Stadio Now Text"/>
              </a:rPr>
              <a:t>ACTIVITIES THAT ALLOW THE MIND TO RELAX AND UNWIND. </a:t>
            </a:r>
            <a:endParaRPr lang="en-US" sz="5100">
              <a:latin typeface="DM Sans"/>
            </a:endParaRPr>
          </a:p>
          <a:p>
            <a:pPr marL="659765" lvl="1" indent="-329565">
              <a:lnSpc>
                <a:spcPts val="6153"/>
              </a:lnSpc>
              <a:buFont typeface="Arial"/>
              <a:buChar char="•"/>
            </a:pPr>
            <a:r>
              <a:rPr lang="en-US" sz="5100">
                <a:solidFill>
                  <a:srgbClr val="2E2E2E"/>
                </a:solidFill>
                <a:latin typeface="DM Sans"/>
                <a:ea typeface="Stadio Now Text"/>
                <a:cs typeface="Stadio Now Text"/>
                <a:sym typeface="Stadio Now Text"/>
              </a:rPr>
              <a:t>BENEFITS: PROVIDES MENTAL REST, REDUCES STRESS, AND FOSTERS CREATIVITY. </a:t>
            </a:r>
            <a:endParaRPr lang="en-US" sz="5100">
              <a:solidFill>
                <a:srgbClr val="000000"/>
              </a:solidFill>
              <a:latin typeface="DM Sans"/>
              <a:ea typeface="Stadio Now Text"/>
              <a:cs typeface="Stadio Now Text"/>
              <a:sym typeface="Stadio Now Text"/>
            </a:endParaRPr>
          </a:p>
          <a:p>
            <a:pPr marL="659765" lvl="1" indent="-329565" algn="l">
              <a:lnSpc>
                <a:spcPts val="6153"/>
              </a:lnSpc>
              <a:buFont typeface="Arial"/>
              <a:buChar char="•"/>
            </a:pPr>
            <a:r>
              <a:rPr lang="en-US" sz="5100">
                <a:solidFill>
                  <a:srgbClr val="2E2E2E"/>
                </a:solidFill>
                <a:latin typeface="DM Sans"/>
                <a:ea typeface="Stadio Now Text"/>
                <a:cs typeface="Stadio Now Text"/>
                <a:sym typeface="Stadio Now Text"/>
              </a:rPr>
              <a:t>EXAMPLES: WATCHING TV, LISTENING TO MUSIC, TAKING A NAP.</a:t>
            </a:r>
            <a:endParaRPr lang="en-US" sz="5100">
              <a:latin typeface="DM Sans"/>
            </a:endParaRPr>
          </a:p>
        </p:txBody>
      </p:sp>
      <p:pic>
        <p:nvPicPr>
          <p:cNvPr id="4" name="Picture 3" descr="A silhouette of a head with a brain&#10;&#10;Description automatically generated">
            <a:extLst>
              <a:ext uri="{FF2B5EF4-FFF2-40B4-BE49-F238E27FC236}">
                <a16:creationId xmlns:a16="http://schemas.microsoft.com/office/drawing/2014/main" id="{2EF137CC-F78E-DE26-6FAE-DB2E69CDDE8B}"/>
              </a:ext>
            </a:extLst>
          </p:cNvPr>
          <p:cNvPicPr>
            <a:picLocks noChangeAspect="1"/>
          </p:cNvPicPr>
          <p:nvPr/>
        </p:nvPicPr>
        <p:blipFill>
          <a:blip r:embed="rId4">
            <a:alphaModFix amt="43000"/>
            <a:extLst>
              <a:ext uri="{837473B0-CC2E-450A-ABE3-18F120FF3D39}">
                <a1611:picAttrSrcUrl xmlns:a1611="http://schemas.microsoft.com/office/drawing/2016/11/main" r:id="rId5"/>
              </a:ext>
            </a:extLst>
          </a:blip>
          <a:stretch>
            <a:fillRect/>
          </a:stretch>
        </p:blipFill>
        <p:spPr>
          <a:xfrm>
            <a:off x="13517562" y="105833"/>
            <a:ext cx="4714875" cy="6096000"/>
          </a:xfrm>
          <a:prstGeom prst="rect">
            <a:avLst/>
          </a:prstGeom>
        </p:spPr>
      </p:pic>
      <p:sp>
        <p:nvSpPr>
          <p:cNvPr id="5" name="TextBox 4">
            <a:extLst>
              <a:ext uri="{FF2B5EF4-FFF2-40B4-BE49-F238E27FC236}">
                <a16:creationId xmlns:a16="http://schemas.microsoft.com/office/drawing/2014/main" id="{520DD2BB-7CF2-2B20-7F5E-AB45CA443377}"/>
              </a:ext>
            </a:extLst>
          </p:cNvPr>
          <p:cNvSpPr txBox="1"/>
          <p:nvPr/>
        </p:nvSpPr>
        <p:spPr>
          <a:xfrm>
            <a:off x="13517563" y="6201833"/>
            <a:ext cx="4714875" cy="317500"/>
          </a:xfrm>
          <a:prstGeom prst="rect">
            <a:avLst/>
          </a:prstGeom>
        </p:spPr>
        <p:txBody>
          <a:bodyPr>
            <a:normAutofit fontScale="85000" lnSpcReduction="10000"/>
          </a:bodyPr>
          <a:lstStyle/>
          <a:p>
            <a:r>
              <a:rPr lang="en-US"/>
              <a:t>ThePhoto by PhotoAuthor is licensed under CCYYSA.</a:t>
            </a:r>
          </a:p>
        </p:txBody>
      </p:sp>
      <p:sp>
        <p:nvSpPr>
          <p:cNvPr id="6" name="TextBox 5">
            <a:extLst>
              <a:ext uri="{FF2B5EF4-FFF2-40B4-BE49-F238E27FC236}">
                <a16:creationId xmlns:a16="http://schemas.microsoft.com/office/drawing/2014/main" id="{FE54A18E-3CB5-E92D-48B6-8E466717AAB0}"/>
              </a:ext>
            </a:extLst>
          </p:cNvPr>
          <p:cNvSpPr txBox="1"/>
          <p:nvPr/>
        </p:nvSpPr>
        <p:spPr>
          <a:xfrm>
            <a:off x="11310976" y="9495018"/>
            <a:ext cx="582495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Calibri"/>
                <a:cs typeface="Calibri"/>
              </a:rPr>
              <a:t>Norcross &amp; </a:t>
            </a:r>
            <a:r>
              <a:rPr lang="en-US" sz="2800" err="1">
                <a:ea typeface="Calibri"/>
                <a:cs typeface="Calibri"/>
              </a:rPr>
              <a:t>VandenBos</a:t>
            </a:r>
            <a:r>
              <a:rPr lang="en-US" sz="2800">
                <a:ea typeface="Calibri"/>
                <a:cs typeface="Calibri"/>
              </a:rPr>
              <a:t>, 2018</a:t>
            </a:r>
            <a:endParaRPr lang="en-US" sz="2800" err="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Fill">
            <a:extLst>
              <a:ext uri="{FF2B5EF4-FFF2-40B4-BE49-F238E27FC236}">
                <a16:creationId xmlns:a16="http://schemas.microsoft.com/office/drawing/2014/main" id="{C3420C89-0B09-4632-A4AF-3971D08BF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3"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lor Cover">
            <a:extLst>
              <a:ext uri="{FF2B5EF4-FFF2-40B4-BE49-F238E27FC236}">
                <a16:creationId xmlns:a16="http://schemas.microsoft.com/office/drawing/2014/main" id="{4E5CBA61-BF74-40B4-A3A8-366BBA626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3" cy="10287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C27E70C-5470-4262-B9CE-AE52C51CF4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9393"/>
            <a:ext cx="18283428" cy="5236434"/>
            <a:chOff x="651279" y="598259"/>
            <a:chExt cx="10889442" cy="5680742"/>
          </a:xfrm>
        </p:grpSpPr>
        <p:sp>
          <p:nvSpPr>
            <p:cNvPr id="15" name="Color">
              <a:extLst>
                <a:ext uri="{FF2B5EF4-FFF2-40B4-BE49-F238E27FC236}">
                  <a16:creationId xmlns:a16="http://schemas.microsoft.com/office/drawing/2014/main" id="{B5C7D35F-738C-47DF-AD6E-859806E46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lor">
              <a:extLst>
                <a:ext uri="{FF2B5EF4-FFF2-40B4-BE49-F238E27FC236}">
                  <a16:creationId xmlns:a16="http://schemas.microsoft.com/office/drawing/2014/main" id="{740F8C8B-E52F-46CF-89C7-51C6A037CF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Sleep">
            <a:extLst>
              <a:ext uri="{FF2B5EF4-FFF2-40B4-BE49-F238E27FC236}">
                <a16:creationId xmlns:a16="http://schemas.microsoft.com/office/drawing/2014/main" id="{9705B32E-3FC0-AB10-44BD-09CFCBB72F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19462" y="-187045"/>
            <a:ext cx="7091172" cy="7091172"/>
          </a:xfrm>
          <a:prstGeom prst="rect">
            <a:avLst/>
          </a:prstGeom>
        </p:spPr>
      </p:pic>
      <p:grpSp>
        <p:nvGrpSpPr>
          <p:cNvPr id="18" name="Group 17">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6" y="0"/>
            <a:ext cx="18283434" cy="10287003"/>
            <a:chOff x="0" y="0"/>
            <a:chExt cx="12188952" cy="6858000"/>
          </a:xfrm>
        </p:grpSpPr>
        <p:sp>
          <p:nvSpPr>
            <p:cNvPr id="19" name="Freeform: Shape 18">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extBox 2"/>
          <p:cNvSpPr txBox="1"/>
          <p:nvPr/>
        </p:nvSpPr>
        <p:spPr>
          <a:xfrm>
            <a:off x="11403946" y="212818"/>
            <a:ext cx="8539429" cy="388069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7200" kern="1200">
                <a:solidFill>
                  <a:schemeClr val="bg1"/>
                </a:solidFill>
                <a:latin typeface="+mj-lt"/>
                <a:ea typeface="+mj-ea"/>
                <a:cs typeface="+mj-cs"/>
                <a:sym typeface="Stadio Now Text"/>
              </a:rPr>
              <a:t>SLEEP TIME</a:t>
            </a:r>
          </a:p>
        </p:txBody>
      </p:sp>
      <p:sp>
        <p:nvSpPr>
          <p:cNvPr id="3" name="TextBox 3"/>
          <p:cNvSpPr txBox="1"/>
          <p:nvPr/>
        </p:nvSpPr>
        <p:spPr>
          <a:xfrm>
            <a:off x="5657028" y="5647708"/>
            <a:ext cx="12360808" cy="4426474"/>
          </a:xfrm>
          <a:prstGeom prst="rect">
            <a:avLst/>
          </a:prstGeom>
        </p:spPr>
        <p:txBody>
          <a:bodyPr vert="horz" lIns="91440" tIns="45720" rIns="91440" bIns="45720" rtlCol="0" anchor="ctr">
            <a:noAutofit/>
          </a:bodyPr>
          <a:lstStyle/>
          <a:p>
            <a:pPr marL="436880" lvl="1">
              <a:lnSpc>
                <a:spcPct val="90000"/>
              </a:lnSpc>
              <a:spcAft>
                <a:spcPts val="600"/>
              </a:spcAft>
            </a:pPr>
            <a:r>
              <a:rPr lang="en-US" sz="4000">
                <a:solidFill>
                  <a:schemeClr val="tx2"/>
                </a:solidFill>
                <a:sym typeface="Stadio Now Text"/>
              </a:rPr>
              <a:t>ENSURING SUFFICIENT AND QUALITY SLEEP. </a:t>
            </a:r>
            <a:endParaRPr lang="en-US" sz="4000">
              <a:solidFill>
                <a:schemeClr val="tx2"/>
              </a:solidFill>
              <a:ea typeface="Calibri"/>
              <a:cs typeface="Calibri"/>
            </a:endParaRPr>
          </a:p>
          <a:p>
            <a:pPr marL="665480" lvl="1" indent="-228600">
              <a:lnSpc>
                <a:spcPct val="90000"/>
              </a:lnSpc>
              <a:spcAft>
                <a:spcPts val="600"/>
              </a:spcAft>
              <a:buFont typeface="Arial" panose="020B0604020202020204" pitchFamily="34" charset="0"/>
              <a:buChar char="•"/>
            </a:pPr>
            <a:r>
              <a:rPr lang="en-US" sz="4000" b="1">
                <a:solidFill>
                  <a:schemeClr val="tx2"/>
                </a:solidFill>
                <a:sym typeface="Stadio Now Text"/>
              </a:rPr>
              <a:t> BENEFITS: </a:t>
            </a:r>
            <a:r>
              <a:rPr lang="en-US" sz="4000">
                <a:solidFill>
                  <a:schemeClr val="tx2"/>
                </a:solidFill>
                <a:sym typeface="Stadio Now Text"/>
              </a:rPr>
              <a:t>CONSOLIDATES LEARNING, MEMORY CONSOLIDATION, REJUVENATES THE BRAIN, EMOTIONAL PROCESSING AND PROMOTES OVERALL HEALTH.</a:t>
            </a:r>
            <a:endParaRPr lang="en-US" sz="4000">
              <a:solidFill>
                <a:schemeClr val="tx2"/>
              </a:solidFill>
              <a:ea typeface="Calibri"/>
              <a:cs typeface="Calibri"/>
            </a:endParaRPr>
          </a:p>
          <a:p>
            <a:pPr marL="665480" lvl="1" indent="-228600">
              <a:lnSpc>
                <a:spcPct val="90000"/>
              </a:lnSpc>
              <a:spcAft>
                <a:spcPts val="600"/>
              </a:spcAft>
              <a:buFont typeface="Arial" panose="020B0604020202020204" pitchFamily="34" charset="0"/>
              <a:buChar char="•"/>
            </a:pPr>
            <a:r>
              <a:rPr lang="en-US" sz="4000" b="1">
                <a:solidFill>
                  <a:schemeClr val="tx2"/>
                </a:solidFill>
                <a:sym typeface="Stadio Now Text"/>
              </a:rPr>
              <a:t> EXAMPLES: </a:t>
            </a:r>
            <a:r>
              <a:rPr lang="en-US" sz="4000">
                <a:solidFill>
                  <a:schemeClr val="tx2"/>
                </a:solidFill>
                <a:sym typeface="Stadio Now Text"/>
              </a:rPr>
              <a:t>ESTABLISHING A SLEEP ROUTINE, CREATING A RESTFUL ENVIRONMENT, SAME TIME DAILY.</a:t>
            </a:r>
            <a:endParaRPr lang="en-US" sz="4000">
              <a:solidFill>
                <a:schemeClr val="tx2"/>
              </a:solidFill>
              <a:ea typeface="Calibri"/>
              <a:cs typeface="Calibri"/>
            </a:endParaRPr>
          </a:p>
        </p:txBody>
      </p:sp>
      <p:sp>
        <p:nvSpPr>
          <p:cNvPr id="5" name="Freeform 5">
            <a:extLst>
              <a:ext uri="{FF2B5EF4-FFF2-40B4-BE49-F238E27FC236}">
                <a16:creationId xmlns:a16="http://schemas.microsoft.com/office/drawing/2014/main" id="{67DC1AF8-9B98-F5FB-CB09-D7E4A6780262}"/>
              </a:ext>
            </a:extLst>
          </p:cNvPr>
          <p:cNvSpPr/>
          <p:nvPr/>
        </p:nvSpPr>
        <p:spPr>
          <a:xfrm>
            <a:off x="-2695" y="80974"/>
            <a:ext cx="5555987" cy="5116881"/>
          </a:xfrm>
          <a:custGeom>
            <a:avLst/>
            <a:gdLst/>
            <a:ahLst/>
            <a:cxnLst/>
            <a:rect l="l" t="t" r="r" b="b"/>
            <a:pathLst>
              <a:path w="4099837" h="4114800">
                <a:moveTo>
                  <a:pt x="0" y="0"/>
                </a:moveTo>
                <a:lnTo>
                  <a:pt x="4099837" y="0"/>
                </a:lnTo>
                <a:lnTo>
                  <a:pt x="4099837"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a:effectLst>
            <a:reflection stA="49000" endPos="74000" dist="50800" dir="5400000" sy="-100000" algn="bl" rotWithShape="0"/>
          </a:effectLst>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1257300" y="547687"/>
            <a:ext cx="15773400" cy="1988345"/>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900">
                <a:solidFill>
                  <a:schemeClr val="bg1"/>
                </a:solidFill>
                <a:latin typeface="+mj-lt"/>
                <a:ea typeface="+mj-ea"/>
                <a:cs typeface="+mj-cs"/>
                <a:sym typeface="Stadio Now Text"/>
              </a:rPr>
              <a:t>CREATING YOUR HEALTHY MIND PLATTER</a:t>
            </a:r>
          </a:p>
        </p:txBody>
      </p:sp>
      <p:sp>
        <p:nvSpPr>
          <p:cNvPr id="43"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598" y="2522316"/>
            <a:ext cx="14538960" cy="27432"/>
          </a:xfrm>
          <a:custGeom>
            <a:avLst/>
            <a:gdLst>
              <a:gd name="connsiteX0" fmla="*/ 0 w 14538960"/>
              <a:gd name="connsiteY0" fmla="*/ 0 h 27432"/>
              <a:gd name="connsiteX1" fmla="*/ 546942 w 14538960"/>
              <a:gd name="connsiteY1" fmla="*/ 0 h 27432"/>
              <a:gd name="connsiteX2" fmla="*/ 803104 w 14538960"/>
              <a:gd name="connsiteY2" fmla="*/ 0 h 27432"/>
              <a:gd name="connsiteX3" fmla="*/ 1786215 w 14538960"/>
              <a:gd name="connsiteY3" fmla="*/ 0 h 27432"/>
              <a:gd name="connsiteX4" fmla="*/ 2042378 w 14538960"/>
              <a:gd name="connsiteY4" fmla="*/ 0 h 27432"/>
              <a:gd name="connsiteX5" fmla="*/ 2298540 w 14538960"/>
              <a:gd name="connsiteY5" fmla="*/ 0 h 27432"/>
              <a:gd name="connsiteX6" fmla="*/ 2845482 w 14538960"/>
              <a:gd name="connsiteY6" fmla="*/ 0 h 27432"/>
              <a:gd name="connsiteX7" fmla="*/ 3537814 w 14538960"/>
              <a:gd name="connsiteY7" fmla="*/ 0 h 27432"/>
              <a:gd name="connsiteX8" fmla="*/ 4375535 w 14538960"/>
              <a:gd name="connsiteY8" fmla="*/ 0 h 27432"/>
              <a:gd name="connsiteX9" fmla="*/ 5213256 w 14538960"/>
              <a:gd name="connsiteY9" fmla="*/ 0 h 27432"/>
              <a:gd name="connsiteX10" fmla="*/ 5905587 w 14538960"/>
              <a:gd name="connsiteY10" fmla="*/ 0 h 27432"/>
              <a:gd name="connsiteX11" fmla="*/ 6161750 w 14538960"/>
              <a:gd name="connsiteY11" fmla="*/ 0 h 27432"/>
              <a:gd name="connsiteX12" fmla="*/ 6708692 w 14538960"/>
              <a:gd name="connsiteY12" fmla="*/ 0 h 27432"/>
              <a:gd name="connsiteX13" fmla="*/ 7110244 w 14538960"/>
              <a:gd name="connsiteY13" fmla="*/ 0 h 27432"/>
              <a:gd name="connsiteX14" fmla="*/ 7947965 w 14538960"/>
              <a:gd name="connsiteY14" fmla="*/ 0 h 27432"/>
              <a:gd name="connsiteX15" fmla="*/ 8349517 w 14538960"/>
              <a:gd name="connsiteY15" fmla="*/ 0 h 27432"/>
              <a:gd name="connsiteX16" fmla="*/ 9332628 w 14538960"/>
              <a:gd name="connsiteY16" fmla="*/ 0 h 27432"/>
              <a:gd name="connsiteX17" fmla="*/ 9588790 w 14538960"/>
              <a:gd name="connsiteY17" fmla="*/ 0 h 27432"/>
              <a:gd name="connsiteX18" fmla="*/ 9990343 w 14538960"/>
              <a:gd name="connsiteY18" fmla="*/ 0 h 27432"/>
              <a:gd name="connsiteX19" fmla="*/ 10537284 w 14538960"/>
              <a:gd name="connsiteY19" fmla="*/ 0 h 27432"/>
              <a:gd name="connsiteX20" fmla="*/ 11084226 w 14538960"/>
              <a:gd name="connsiteY20" fmla="*/ 0 h 27432"/>
              <a:gd name="connsiteX21" fmla="*/ 11921947 w 14538960"/>
              <a:gd name="connsiteY21" fmla="*/ 0 h 27432"/>
              <a:gd name="connsiteX22" fmla="*/ 12905058 w 14538960"/>
              <a:gd name="connsiteY22" fmla="*/ 0 h 27432"/>
              <a:gd name="connsiteX23" fmla="*/ 13742779 w 14538960"/>
              <a:gd name="connsiteY23" fmla="*/ 0 h 27432"/>
              <a:gd name="connsiteX24" fmla="*/ 14538960 w 14538960"/>
              <a:gd name="connsiteY24" fmla="*/ 0 h 27432"/>
              <a:gd name="connsiteX25" fmla="*/ 14538960 w 14538960"/>
              <a:gd name="connsiteY25" fmla="*/ 27432 h 27432"/>
              <a:gd name="connsiteX26" fmla="*/ 13701239 w 14538960"/>
              <a:gd name="connsiteY26" fmla="*/ 27432 h 27432"/>
              <a:gd name="connsiteX27" fmla="*/ 12718128 w 14538960"/>
              <a:gd name="connsiteY27" fmla="*/ 27432 h 27432"/>
              <a:gd name="connsiteX28" fmla="*/ 12171187 w 14538960"/>
              <a:gd name="connsiteY28" fmla="*/ 27432 h 27432"/>
              <a:gd name="connsiteX29" fmla="*/ 11333465 w 14538960"/>
              <a:gd name="connsiteY29" fmla="*/ 27432 h 27432"/>
              <a:gd name="connsiteX30" fmla="*/ 10350355 w 14538960"/>
              <a:gd name="connsiteY30" fmla="*/ 27432 h 27432"/>
              <a:gd name="connsiteX31" fmla="*/ 9948803 w 14538960"/>
              <a:gd name="connsiteY31" fmla="*/ 27432 h 27432"/>
              <a:gd name="connsiteX32" fmla="*/ 9111082 w 14538960"/>
              <a:gd name="connsiteY32" fmla="*/ 27432 h 27432"/>
              <a:gd name="connsiteX33" fmla="*/ 8709529 w 14538960"/>
              <a:gd name="connsiteY33" fmla="*/ 27432 h 27432"/>
              <a:gd name="connsiteX34" fmla="*/ 8453367 w 14538960"/>
              <a:gd name="connsiteY34" fmla="*/ 27432 h 27432"/>
              <a:gd name="connsiteX35" fmla="*/ 7761035 w 14538960"/>
              <a:gd name="connsiteY35" fmla="*/ 27432 h 27432"/>
              <a:gd name="connsiteX36" fmla="*/ 7504873 w 14538960"/>
              <a:gd name="connsiteY36" fmla="*/ 27432 h 27432"/>
              <a:gd name="connsiteX37" fmla="*/ 6667152 w 14538960"/>
              <a:gd name="connsiteY37" fmla="*/ 27432 h 27432"/>
              <a:gd name="connsiteX38" fmla="*/ 6120210 w 14538960"/>
              <a:gd name="connsiteY38" fmla="*/ 27432 h 27432"/>
              <a:gd name="connsiteX39" fmla="*/ 5427878 w 14538960"/>
              <a:gd name="connsiteY39" fmla="*/ 27432 h 27432"/>
              <a:gd name="connsiteX40" fmla="*/ 5026326 w 14538960"/>
              <a:gd name="connsiteY40" fmla="*/ 27432 h 27432"/>
              <a:gd name="connsiteX41" fmla="*/ 4333995 w 14538960"/>
              <a:gd name="connsiteY41" fmla="*/ 27432 h 27432"/>
              <a:gd name="connsiteX42" fmla="*/ 3496274 w 14538960"/>
              <a:gd name="connsiteY42" fmla="*/ 27432 h 27432"/>
              <a:gd name="connsiteX43" fmla="*/ 2949332 w 14538960"/>
              <a:gd name="connsiteY43" fmla="*/ 27432 h 27432"/>
              <a:gd name="connsiteX44" fmla="*/ 2111611 w 14538960"/>
              <a:gd name="connsiteY44" fmla="*/ 27432 h 27432"/>
              <a:gd name="connsiteX45" fmla="*/ 1273890 w 14538960"/>
              <a:gd name="connsiteY45" fmla="*/ 27432 h 27432"/>
              <a:gd name="connsiteX46" fmla="*/ 0 w 14538960"/>
              <a:gd name="connsiteY46" fmla="*/ 27432 h 27432"/>
              <a:gd name="connsiteX47" fmla="*/ 0 w 14538960"/>
              <a:gd name="connsiteY47"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4538960" h="27432" fill="none" extrusionOk="0">
                <a:moveTo>
                  <a:pt x="0" y="0"/>
                </a:moveTo>
                <a:cubicBezTo>
                  <a:pt x="210340" y="7152"/>
                  <a:pt x="389375" y="-18002"/>
                  <a:pt x="546942" y="0"/>
                </a:cubicBezTo>
                <a:cubicBezTo>
                  <a:pt x="704509" y="18002"/>
                  <a:pt x="690748" y="1509"/>
                  <a:pt x="803104" y="0"/>
                </a:cubicBezTo>
                <a:cubicBezTo>
                  <a:pt x="915460" y="-1509"/>
                  <a:pt x="1314624" y="-34192"/>
                  <a:pt x="1786215" y="0"/>
                </a:cubicBezTo>
                <a:cubicBezTo>
                  <a:pt x="2257806" y="34192"/>
                  <a:pt x="1939321" y="-8355"/>
                  <a:pt x="2042378" y="0"/>
                </a:cubicBezTo>
                <a:cubicBezTo>
                  <a:pt x="2145435" y="8355"/>
                  <a:pt x="2194038" y="-12235"/>
                  <a:pt x="2298540" y="0"/>
                </a:cubicBezTo>
                <a:cubicBezTo>
                  <a:pt x="2403042" y="12235"/>
                  <a:pt x="2651503" y="-27211"/>
                  <a:pt x="2845482" y="0"/>
                </a:cubicBezTo>
                <a:cubicBezTo>
                  <a:pt x="3039461" y="27211"/>
                  <a:pt x="3376298" y="8796"/>
                  <a:pt x="3537814" y="0"/>
                </a:cubicBezTo>
                <a:cubicBezTo>
                  <a:pt x="3699330" y="-8796"/>
                  <a:pt x="4107298" y="-35844"/>
                  <a:pt x="4375535" y="0"/>
                </a:cubicBezTo>
                <a:cubicBezTo>
                  <a:pt x="4643772" y="35844"/>
                  <a:pt x="4823006" y="25640"/>
                  <a:pt x="5213256" y="0"/>
                </a:cubicBezTo>
                <a:cubicBezTo>
                  <a:pt x="5603506" y="-25640"/>
                  <a:pt x="5756633" y="17423"/>
                  <a:pt x="5905587" y="0"/>
                </a:cubicBezTo>
                <a:cubicBezTo>
                  <a:pt x="6054541" y="-17423"/>
                  <a:pt x="6080314" y="1552"/>
                  <a:pt x="6161750" y="0"/>
                </a:cubicBezTo>
                <a:cubicBezTo>
                  <a:pt x="6243186" y="-1552"/>
                  <a:pt x="6471173" y="9277"/>
                  <a:pt x="6708692" y="0"/>
                </a:cubicBezTo>
                <a:cubicBezTo>
                  <a:pt x="6946211" y="-9277"/>
                  <a:pt x="6994151" y="-12524"/>
                  <a:pt x="7110244" y="0"/>
                </a:cubicBezTo>
                <a:cubicBezTo>
                  <a:pt x="7226337" y="12524"/>
                  <a:pt x="7744878" y="17954"/>
                  <a:pt x="7947965" y="0"/>
                </a:cubicBezTo>
                <a:cubicBezTo>
                  <a:pt x="8151052" y="-17954"/>
                  <a:pt x="8173559" y="-9604"/>
                  <a:pt x="8349517" y="0"/>
                </a:cubicBezTo>
                <a:cubicBezTo>
                  <a:pt x="8525475" y="9604"/>
                  <a:pt x="9041469" y="-40823"/>
                  <a:pt x="9332628" y="0"/>
                </a:cubicBezTo>
                <a:cubicBezTo>
                  <a:pt x="9623787" y="40823"/>
                  <a:pt x="9533288" y="-7422"/>
                  <a:pt x="9588790" y="0"/>
                </a:cubicBezTo>
                <a:cubicBezTo>
                  <a:pt x="9644292" y="7422"/>
                  <a:pt x="9795392" y="-11669"/>
                  <a:pt x="9990343" y="0"/>
                </a:cubicBezTo>
                <a:cubicBezTo>
                  <a:pt x="10185294" y="11669"/>
                  <a:pt x="10273641" y="4949"/>
                  <a:pt x="10537284" y="0"/>
                </a:cubicBezTo>
                <a:cubicBezTo>
                  <a:pt x="10800927" y="-4949"/>
                  <a:pt x="10940181" y="-20043"/>
                  <a:pt x="11084226" y="0"/>
                </a:cubicBezTo>
                <a:cubicBezTo>
                  <a:pt x="11228271" y="20043"/>
                  <a:pt x="11738053" y="26110"/>
                  <a:pt x="11921947" y="0"/>
                </a:cubicBezTo>
                <a:cubicBezTo>
                  <a:pt x="12105841" y="-26110"/>
                  <a:pt x="12626673" y="4249"/>
                  <a:pt x="12905058" y="0"/>
                </a:cubicBezTo>
                <a:cubicBezTo>
                  <a:pt x="13183443" y="-4249"/>
                  <a:pt x="13508037" y="40598"/>
                  <a:pt x="13742779" y="0"/>
                </a:cubicBezTo>
                <a:cubicBezTo>
                  <a:pt x="13977521" y="-40598"/>
                  <a:pt x="14313955" y="-31901"/>
                  <a:pt x="14538960" y="0"/>
                </a:cubicBezTo>
                <a:cubicBezTo>
                  <a:pt x="14538722" y="12598"/>
                  <a:pt x="14539856" y="20112"/>
                  <a:pt x="14538960" y="27432"/>
                </a:cubicBezTo>
                <a:cubicBezTo>
                  <a:pt x="14127905" y="24310"/>
                  <a:pt x="13970758" y="29225"/>
                  <a:pt x="13701239" y="27432"/>
                </a:cubicBezTo>
                <a:cubicBezTo>
                  <a:pt x="13431720" y="25639"/>
                  <a:pt x="13150116" y="32347"/>
                  <a:pt x="12718128" y="27432"/>
                </a:cubicBezTo>
                <a:cubicBezTo>
                  <a:pt x="12286140" y="22517"/>
                  <a:pt x="12439910" y="35511"/>
                  <a:pt x="12171187" y="27432"/>
                </a:cubicBezTo>
                <a:cubicBezTo>
                  <a:pt x="11902464" y="19353"/>
                  <a:pt x="11680256" y="51184"/>
                  <a:pt x="11333465" y="27432"/>
                </a:cubicBezTo>
                <a:cubicBezTo>
                  <a:pt x="10986674" y="3680"/>
                  <a:pt x="10784081" y="16698"/>
                  <a:pt x="10350355" y="27432"/>
                </a:cubicBezTo>
                <a:cubicBezTo>
                  <a:pt x="9916629" y="38167"/>
                  <a:pt x="10086489" y="18029"/>
                  <a:pt x="9948803" y="27432"/>
                </a:cubicBezTo>
                <a:cubicBezTo>
                  <a:pt x="9811117" y="36835"/>
                  <a:pt x="9420794" y="12020"/>
                  <a:pt x="9111082" y="27432"/>
                </a:cubicBezTo>
                <a:cubicBezTo>
                  <a:pt x="8801370" y="42844"/>
                  <a:pt x="8889644" y="37034"/>
                  <a:pt x="8709529" y="27432"/>
                </a:cubicBezTo>
                <a:cubicBezTo>
                  <a:pt x="8529414" y="17830"/>
                  <a:pt x="8561908" y="33931"/>
                  <a:pt x="8453367" y="27432"/>
                </a:cubicBezTo>
                <a:cubicBezTo>
                  <a:pt x="8344826" y="20933"/>
                  <a:pt x="8025285" y="48791"/>
                  <a:pt x="7761035" y="27432"/>
                </a:cubicBezTo>
                <a:cubicBezTo>
                  <a:pt x="7496785" y="6073"/>
                  <a:pt x="7559666" y="24077"/>
                  <a:pt x="7504873" y="27432"/>
                </a:cubicBezTo>
                <a:cubicBezTo>
                  <a:pt x="7450080" y="30787"/>
                  <a:pt x="6879878" y="57189"/>
                  <a:pt x="6667152" y="27432"/>
                </a:cubicBezTo>
                <a:cubicBezTo>
                  <a:pt x="6454426" y="-2325"/>
                  <a:pt x="6293175" y="21070"/>
                  <a:pt x="6120210" y="27432"/>
                </a:cubicBezTo>
                <a:cubicBezTo>
                  <a:pt x="5947245" y="33794"/>
                  <a:pt x="5604402" y="28454"/>
                  <a:pt x="5427878" y="27432"/>
                </a:cubicBezTo>
                <a:cubicBezTo>
                  <a:pt x="5251354" y="26410"/>
                  <a:pt x="5123349" y="44536"/>
                  <a:pt x="5026326" y="27432"/>
                </a:cubicBezTo>
                <a:cubicBezTo>
                  <a:pt x="4929303" y="10328"/>
                  <a:pt x="4597022" y="10097"/>
                  <a:pt x="4333995" y="27432"/>
                </a:cubicBezTo>
                <a:cubicBezTo>
                  <a:pt x="4070968" y="44767"/>
                  <a:pt x="3694403" y="18581"/>
                  <a:pt x="3496274" y="27432"/>
                </a:cubicBezTo>
                <a:cubicBezTo>
                  <a:pt x="3298145" y="36283"/>
                  <a:pt x="3130412" y="43912"/>
                  <a:pt x="2949332" y="27432"/>
                </a:cubicBezTo>
                <a:cubicBezTo>
                  <a:pt x="2768252" y="10952"/>
                  <a:pt x="2526580" y="38333"/>
                  <a:pt x="2111611" y="27432"/>
                </a:cubicBezTo>
                <a:cubicBezTo>
                  <a:pt x="1696642" y="16531"/>
                  <a:pt x="1576722" y="15780"/>
                  <a:pt x="1273890" y="27432"/>
                </a:cubicBezTo>
                <a:cubicBezTo>
                  <a:pt x="971058" y="39084"/>
                  <a:pt x="491377" y="22155"/>
                  <a:pt x="0" y="27432"/>
                </a:cubicBezTo>
                <a:cubicBezTo>
                  <a:pt x="-1285" y="14455"/>
                  <a:pt x="602" y="7744"/>
                  <a:pt x="0" y="0"/>
                </a:cubicBezTo>
                <a:close/>
              </a:path>
              <a:path w="14538960" h="27432" stroke="0" extrusionOk="0">
                <a:moveTo>
                  <a:pt x="0" y="0"/>
                </a:moveTo>
                <a:cubicBezTo>
                  <a:pt x="171547" y="-16675"/>
                  <a:pt x="313460" y="-885"/>
                  <a:pt x="401552" y="0"/>
                </a:cubicBezTo>
                <a:cubicBezTo>
                  <a:pt x="489644" y="885"/>
                  <a:pt x="546767" y="-6427"/>
                  <a:pt x="657715" y="0"/>
                </a:cubicBezTo>
                <a:cubicBezTo>
                  <a:pt x="768663" y="6427"/>
                  <a:pt x="961910" y="12497"/>
                  <a:pt x="1059267" y="0"/>
                </a:cubicBezTo>
                <a:cubicBezTo>
                  <a:pt x="1156624" y="-12497"/>
                  <a:pt x="1534766" y="-8897"/>
                  <a:pt x="1751599" y="0"/>
                </a:cubicBezTo>
                <a:cubicBezTo>
                  <a:pt x="1968432" y="8897"/>
                  <a:pt x="2269954" y="36360"/>
                  <a:pt x="2589320" y="0"/>
                </a:cubicBezTo>
                <a:cubicBezTo>
                  <a:pt x="2908686" y="-36360"/>
                  <a:pt x="3280956" y="5410"/>
                  <a:pt x="3572430" y="0"/>
                </a:cubicBezTo>
                <a:cubicBezTo>
                  <a:pt x="3863904" y="-5410"/>
                  <a:pt x="4109899" y="41466"/>
                  <a:pt x="4555541" y="0"/>
                </a:cubicBezTo>
                <a:cubicBezTo>
                  <a:pt x="5001183" y="-41466"/>
                  <a:pt x="4845945" y="24752"/>
                  <a:pt x="5102483" y="0"/>
                </a:cubicBezTo>
                <a:cubicBezTo>
                  <a:pt x="5359021" y="-24752"/>
                  <a:pt x="5662448" y="36649"/>
                  <a:pt x="5940204" y="0"/>
                </a:cubicBezTo>
                <a:cubicBezTo>
                  <a:pt x="6217960" y="-36649"/>
                  <a:pt x="6434481" y="1172"/>
                  <a:pt x="6632535" y="0"/>
                </a:cubicBezTo>
                <a:cubicBezTo>
                  <a:pt x="6830589" y="-1172"/>
                  <a:pt x="7016470" y="10391"/>
                  <a:pt x="7179477" y="0"/>
                </a:cubicBezTo>
                <a:cubicBezTo>
                  <a:pt x="7342484" y="-10391"/>
                  <a:pt x="7744209" y="35400"/>
                  <a:pt x="8017198" y="0"/>
                </a:cubicBezTo>
                <a:cubicBezTo>
                  <a:pt x="8290187" y="-35400"/>
                  <a:pt x="8213775" y="3275"/>
                  <a:pt x="8273361" y="0"/>
                </a:cubicBezTo>
                <a:cubicBezTo>
                  <a:pt x="8332947" y="-3275"/>
                  <a:pt x="8657489" y="21026"/>
                  <a:pt x="8820302" y="0"/>
                </a:cubicBezTo>
                <a:cubicBezTo>
                  <a:pt x="8983115" y="-21026"/>
                  <a:pt x="9246448" y="-33480"/>
                  <a:pt x="9512634" y="0"/>
                </a:cubicBezTo>
                <a:cubicBezTo>
                  <a:pt x="9778820" y="33480"/>
                  <a:pt x="10022070" y="-35955"/>
                  <a:pt x="10350355" y="0"/>
                </a:cubicBezTo>
                <a:cubicBezTo>
                  <a:pt x="10678640" y="35955"/>
                  <a:pt x="10760576" y="15004"/>
                  <a:pt x="11042686" y="0"/>
                </a:cubicBezTo>
                <a:cubicBezTo>
                  <a:pt x="11324796" y="-15004"/>
                  <a:pt x="11644984" y="7543"/>
                  <a:pt x="12025797" y="0"/>
                </a:cubicBezTo>
                <a:cubicBezTo>
                  <a:pt x="12406610" y="-7543"/>
                  <a:pt x="12191696" y="-427"/>
                  <a:pt x="12281960" y="0"/>
                </a:cubicBezTo>
                <a:cubicBezTo>
                  <a:pt x="12372224" y="427"/>
                  <a:pt x="12764434" y="-267"/>
                  <a:pt x="12974291" y="0"/>
                </a:cubicBezTo>
                <a:cubicBezTo>
                  <a:pt x="13184148" y="267"/>
                  <a:pt x="13148706" y="1432"/>
                  <a:pt x="13230454" y="0"/>
                </a:cubicBezTo>
                <a:cubicBezTo>
                  <a:pt x="13312202" y="-1432"/>
                  <a:pt x="14004478" y="-56309"/>
                  <a:pt x="14538960" y="0"/>
                </a:cubicBezTo>
                <a:cubicBezTo>
                  <a:pt x="14537653" y="5668"/>
                  <a:pt x="14538155" y="16003"/>
                  <a:pt x="14538960" y="27432"/>
                </a:cubicBezTo>
                <a:cubicBezTo>
                  <a:pt x="14438623" y="24645"/>
                  <a:pt x="14219137" y="40253"/>
                  <a:pt x="14137408" y="27432"/>
                </a:cubicBezTo>
                <a:cubicBezTo>
                  <a:pt x="14055679" y="14611"/>
                  <a:pt x="13974566" y="37490"/>
                  <a:pt x="13881245" y="27432"/>
                </a:cubicBezTo>
                <a:cubicBezTo>
                  <a:pt x="13787924" y="17374"/>
                  <a:pt x="13602758" y="10627"/>
                  <a:pt x="13479693" y="27432"/>
                </a:cubicBezTo>
                <a:cubicBezTo>
                  <a:pt x="13356628" y="44237"/>
                  <a:pt x="13053100" y="5185"/>
                  <a:pt x="12641972" y="27432"/>
                </a:cubicBezTo>
                <a:cubicBezTo>
                  <a:pt x="12230844" y="49679"/>
                  <a:pt x="12121541" y="34156"/>
                  <a:pt x="11658861" y="27432"/>
                </a:cubicBezTo>
                <a:cubicBezTo>
                  <a:pt x="11196181" y="20708"/>
                  <a:pt x="11410691" y="26551"/>
                  <a:pt x="11257309" y="27432"/>
                </a:cubicBezTo>
                <a:cubicBezTo>
                  <a:pt x="11103927" y="28313"/>
                  <a:pt x="10877807" y="38643"/>
                  <a:pt x="10564978" y="27432"/>
                </a:cubicBezTo>
                <a:cubicBezTo>
                  <a:pt x="10252149" y="16221"/>
                  <a:pt x="10300357" y="40716"/>
                  <a:pt x="10163425" y="27432"/>
                </a:cubicBezTo>
                <a:cubicBezTo>
                  <a:pt x="10026493" y="14148"/>
                  <a:pt x="9636169" y="8455"/>
                  <a:pt x="9325704" y="27432"/>
                </a:cubicBezTo>
                <a:cubicBezTo>
                  <a:pt x="9015239" y="46409"/>
                  <a:pt x="8952808" y="27783"/>
                  <a:pt x="8778763" y="27432"/>
                </a:cubicBezTo>
                <a:cubicBezTo>
                  <a:pt x="8604718" y="27081"/>
                  <a:pt x="8560124" y="30442"/>
                  <a:pt x="8377210" y="27432"/>
                </a:cubicBezTo>
                <a:cubicBezTo>
                  <a:pt x="8194296" y="24422"/>
                  <a:pt x="8221364" y="31264"/>
                  <a:pt x="8121048" y="27432"/>
                </a:cubicBezTo>
                <a:cubicBezTo>
                  <a:pt x="8020732" y="23600"/>
                  <a:pt x="7735062" y="13059"/>
                  <a:pt x="7428716" y="27432"/>
                </a:cubicBezTo>
                <a:cubicBezTo>
                  <a:pt x="7122370" y="41805"/>
                  <a:pt x="6869723" y="9486"/>
                  <a:pt x="6590995" y="27432"/>
                </a:cubicBezTo>
                <a:cubicBezTo>
                  <a:pt x="6312267" y="45378"/>
                  <a:pt x="6138833" y="54957"/>
                  <a:pt x="5898664" y="27432"/>
                </a:cubicBezTo>
                <a:cubicBezTo>
                  <a:pt x="5658495" y="-93"/>
                  <a:pt x="5246625" y="-6102"/>
                  <a:pt x="4915553" y="27432"/>
                </a:cubicBezTo>
                <a:cubicBezTo>
                  <a:pt x="4584481" y="60966"/>
                  <a:pt x="4527187" y="16101"/>
                  <a:pt x="4368611" y="27432"/>
                </a:cubicBezTo>
                <a:cubicBezTo>
                  <a:pt x="4210035" y="38763"/>
                  <a:pt x="4167259" y="33973"/>
                  <a:pt x="4112449" y="27432"/>
                </a:cubicBezTo>
                <a:cubicBezTo>
                  <a:pt x="4057639" y="20891"/>
                  <a:pt x="3934518" y="23534"/>
                  <a:pt x="3856286" y="27432"/>
                </a:cubicBezTo>
                <a:cubicBezTo>
                  <a:pt x="3778054" y="31330"/>
                  <a:pt x="3212679" y="1371"/>
                  <a:pt x="3018565" y="27432"/>
                </a:cubicBezTo>
                <a:cubicBezTo>
                  <a:pt x="2824451" y="53493"/>
                  <a:pt x="2650101" y="32365"/>
                  <a:pt x="2326234" y="27432"/>
                </a:cubicBezTo>
                <a:cubicBezTo>
                  <a:pt x="2002367" y="22499"/>
                  <a:pt x="1782353" y="63313"/>
                  <a:pt x="1343123" y="27432"/>
                </a:cubicBezTo>
                <a:cubicBezTo>
                  <a:pt x="903893" y="-8449"/>
                  <a:pt x="995288" y="14816"/>
                  <a:pt x="650792" y="27432"/>
                </a:cubicBezTo>
                <a:cubicBezTo>
                  <a:pt x="306296" y="40048"/>
                  <a:pt x="183840" y="32184"/>
                  <a:pt x="0" y="27432"/>
                </a:cubicBezTo>
                <a:cubicBezTo>
                  <a:pt x="841" y="19035"/>
                  <a:pt x="-1184" y="10383"/>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6" name="Diagram 35">
            <a:extLst>
              <a:ext uri="{FF2B5EF4-FFF2-40B4-BE49-F238E27FC236}">
                <a16:creationId xmlns:a16="http://schemas.microsoft.com/office/drawing/2014/main" id="{AB600A27-227B-A989-39DF-39499CE34250}"/>
              </a:ext>
            </a:extLst>
          </p:cNvPr>
          <p:cNvGraphicFramePr/>
          <p:nvPr>
            <p:extLst>
              <p:ext uri="{D42A27DB-BD31-4B8C-83A1-F6EECF244321}">
                <p14:modId xmlns:p14="http://schemas.microsoft.com/office/powerpoint/2010/main" val="1050382942"/>
              </p:ext>
            </p:extLst>
          </p:nvPr>
        </p:nvGraphicFramePr>
        <p:xfrm>
          <a:off x="1257300" y="3006669"/>
          <a:ext cx="15773400" cy="62653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4502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Slide Background Fill">
            <a:extLst>
              <a:ext uri="{FF2B5EF4-FFF2-40B4-BE49-F238E27FC236}">
                <a16:creationId xmlns:a16="http://schemas.microsoft.com/office/drawing/2014/main" id="{C3420C89-0B09-4632-A4AF-3971D08BF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3"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lor Cover">
            <a:extLst>
              <a:ext uri="{FF2B5EF4-FFF2-40B4-BE49-F238E27FC236}">
                <a16:creationId xmlns:a16="http://schemas.microsoft.com/office/drawing/2014/main" id="{4E5CBA61-BF74-40B4-A3A8-366BBA626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3" cy="10287000"/>
          </a:xfrm>
          <a:prstGeom prst="rect">
            <a:avLst/>
          </a:prstGeom>
          <a:solidFill>
            <a:schemeClr val="bg2"/>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AC27E70C-5470-4262-B9CE-AE52C51CF4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9393"/>
            <a:ext cx="18283428" cy="5236434"/>
            <a:chOff x="651279" y="598259"/>
            <a:chExt cx="10889442" cy="5680742"/>
          </a:xfrm>
        </p:grpSpPr>
        <p:sp>
          <p:nvSpPr>
            <p:cNvPr id="22" name="Color">
              <a:extLst>
                <a:ext uri="{FF2B5EF4-FFF2-40B4-BE49-F238E27FC236}">
                  <a16:creationId xmlns:a16="http://schemas.microsoft.com/office/drawing/2014/main" id="{B5C7D35F-738C-47DF-AD6E-859806E46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lor">
              <a:extLst>
                <a:ext uri="{FF2B5EF4-FFF2-40B4-BE49-F238E27FC236}">
                  <a16:creationId xmlns:a16="http://schemas.microsoft.com/office/drawing/2014/main" id="{740F8C8B-E52F-46CF-89C7-51C6A037CF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Onboarding">
            <a:extLst>
              <a:ext uri="{FF2B5EF4-FFF2-40B4-BE49-F238E27FC236}">
                <a16:creationId xmlns:a16="http://schemas.microsoft.com/office/drawing/2014/main" id="{4BBDDEA7-E04A-826D-74AE-F221A4F5C21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82458" y="1706771"/>
            <a:ext cx="7091172" cy="7091172"/>
          </a:xfrm>
          <a:prstGeom prst="rect">
            <a:avLst/>
          </a:prstGeom>
        </p:spPr>
      </p:pic>
      <p:grpSp>
        <p:nvGrpSpPr>
          <p:cNvPr id="25" name="Group 24">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6" y="0"/>
            <a:ext cx="18283434" cy="10287003"/>
            <a:chOff x="0" y="0"/>
            <a:chExt cx="12188952" cy="6858000"/>
          </a:xfrm>
        </p:grpSpPr>
        <p:sp>
          <p:nvSpPr>
            <p:cNvPr id="26" name="Freeform: Shape 25">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Freeform: Shape 26">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Freeform: Shape 27">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Freeform: Shape 29">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extBox 2"/>
          <p:cNvSpPr txBox="1"/>
          <p:nvPr/>
        </p:nvSpPr>
        <p:spPr>
          <a:xfrm>
            <a:off x="1179576" y="640985"/>
            <a:ext cx="16131204" cy="146769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7200" kern="1200">
                <a:solidFill>
                  <a:schemeClr val="bg1"/>
                </a:solidFill>
                <a:latin typeface="+mj-lt"/>
                <a:ea typeface="+mj-ea"/>
                <a:cs typeface="+mj-cs"/>
                <a:sym typeface="Stadio Now Text"/>
              </a:rPr>
              <a:t>PROMOTING THE HEALTHY MIND PLATTER</a:t>
            </a:r>
          </a:p>
        </p:txBody>
      </p:sp>
      <p:sp>
        <p:nvSpPr>
          <p:cNvPr id="3" name="TextBox 3"/>
          <p:cNvSpPr txBox="1"/>
          <p:nvPr/>
        </p:nvSpPr>
        <p:spPr>
          <a:xfrm>
            <a:off x="777554" y="2318807"/>
            <a:ext cx="10246874" cy="7532665"/>
          </a:xfrm>
          <a:prstGeom prst="rect">
            <a:avLst/>
          </a:prstGeom>
          <a:ln w="28575"/>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p>
            <a:pPr marL="186055" lvl="1">
              <a:lnSpc>
                <a:spcPct val="90000"/>
              </a:lnSpc>
              <a:spcAft>
                <a:spcPts val="600"/>
              </a:spcAft>
            </a:pPr>
            <a:r>
              <a:rPr lang="en-US" sz="4000" spc="41" dirty="0">
                <a:solidFill>
                  <a:schemeClr val="tx2"/>
                </a:solidFill>
                <a:sym typeface="DM Sans Bold"/>
              </a:rPr>
              <a:t>Strategies for Educators, Supervisors, and Counselors:</a:t>
            </a:r>
            <a:endParaRPr lang="en-US" sz="4000" spc="41" dirty="0">
              <a:solidFill>
                <a:schemeClr val="tx2"/>
              </a:solidFill>
              <a:ea typeface="Calibri"/>
              <a:cs typeface="Calibri"/>
            </a:endParaRPr>
          </a:p>
          <a:p>
            <a:pPr marL="757555" lvl="1" indent="-571500">
              <a:lnSpc>
                <a:spcPct val="90000"/>
              </a:lnSpc>
              <a:spcAft>
                <a:spcPts val="600"/>
              </a:spcAft>
              <a:buFont typeface="Arial" panose="020B0604020202020204" pitchFamily="34" charset="0"/>
              <a:buChar char="•"/>
            </a:pPr>
            <a:r>
              <a:rPr lang="en-US" sz="4000" spc="41" dirty="0">
                <a:solidFill>
                  <a:schemeClr val="tx2"/>
                </a:solidFill>
                <a:sym typeface="DM Sans Bold"/>
              </a:rPr>
              <a:t>Incorporate the concepts into lesson plans and therapy sessions.</a:t>
            </a:r>
            <a:endParaRPr lang="en-US" sz="4000" spc="41" dirty="0">
              <a:solidFill>
                <a:schemeClr val="tx2"/>
              </a:solidFill>
              <a:ea typeface="Calibri"/>
              <a:cs typeface="Calibri"/>
            </a:endParaRPr>
          </a:p>
          <a:p>
            <a:pPr marL="757555" lvl="1" indent="-571500">
              <a:lnSpc>
                <a:spcPct val="90000"/>
              </a:lnSpc>
              <a:spcAft>
                <a:spcPts val="600"/>
              </a:spcAft>
              <a:buFont typeface="Arial" panose="020B0604020202020204" pitchFamily="34" charset="0"/>
              <a:buChar char="•"/>
            </a:pPr>
            <a:r>
              <a:rPr lang="en-US" sz="4000" spc="41" dirty="0">
                <a:solidFill>
                  <a:schemeClr val="tx2"/>
                </a:solidFill>
                <a:sym typeface="DM Sans Bold"/>
              </a:rPr>
              <a:t>Provide resources and tools for individuals to track their progress.</a:t>
            </a:r>
            <a:endParaRPr lang="en-US" sz="4000" spc="41" dirty="0">
              <a:solidFill>
                <a:schemeClr val="tx2"/>
              </a:solidFill>
              <a:ea typeface="Calibri"/>
              <a:cs typeface="Calibri"/>
            </a:endParaRPr>
          </a:p>
          <a:p>
            <a:pPr marL="186055" lvl="1">
              <a:lnSpc>
                <a:spcPct val="90000"/>
              </a:lnSpc>
              <a:spcAft>
                <a:spcPts val="600"/>
              </a:spcAft>
            </a:pPr>
            <a:endParaRPr lang="en-US" sz="4000" spc="41">
              <a:solidFill>
                <a:schemeClr val="tx2"/>
              </a:solidFill>
              <a:sym typeface="DM Sans Bold"/>
            </a:endParaRPr>
          </a:p>
          <a:p>
            <a:pPr marL="757555" lvl="1" indent="-571500">
              <a:lnSpc>
                <a:spcPct val="90000"/>
              </a:lnSpc>
              <a:spcAft>
                <a:spcPts val="600"/>
              </a:spcAft>
              <a:buFont typeface="Wingdings"/>
              <a:buChar char="v"/>
            </a:pPr>
            <a:r>
              <a:rPr lang="en-US" sz="4000" spc="41" dirty="0">
                <a:solidFill>
                  <a:schemeClr val="tx2"/>
                </a:solidFill>
                <a:sym typeface="DM Sans Bold"/>
              </a:rPr>
              <a:t>Benefits: Highlight the benefits of a balanced mind platter for mental health and well-being.</a:t>
            </a:r>
            <a:endParaRPr lang="en-US" sz="4000" spc="41" dirty="0">
              <a:solidFill>
                <a:schemeClr val="tx2"/>
              </a:solidFill>
              <a:ea typeface="Calibri"/>
              <a:cs typeface="Calibri"/>
            </a:endParaRPr>
          </a:p>
          <a:p>
            <a:pPr marL="414655" lvl="1" indent="-228600">
              <a:lnSpc>
                <a:spcPct val="90000"/>
              </a:lnSpc>
              <a:spcAft>
                <a:spcPts val="600"/>
              </a:spcAft>
              <a:buFont typeface="Wingdings" panose="020B0604020202020204" pitchFamily="34" charset="0"/>
              <a:buChar char="v"/>
            </a:pPr>
            <a:endParaRPr lang="en-US" sz="4000" spc="41">
              <a:solidFill>
                <a:schemeClr val="tx2"/>
              </a:solidFill>
              <a:ea typeface="Calibri"/>
              <a:cs typeface="Calibri"/>
            </a:endParaRPr>
          </a:p>
        </p:txBody>
      </p:sp>
      <p:sp>
        <p:nvSpPr>
          <p:cNvPr id="4" name="TextBox 3">
            <a:extLst>
              <a:ext uri="{FF2B5EF4-FFF2-40B4-BE49-F238E27FC236}">
                <a16:creationId xmlns:a16="http://schemas.microsoft.com/office/drawing/2014/main" id="{561CED06-3241-7609-C23E-018BC8C63BAE}"/>
              </a:ext>
            </a:extLst>
          </p:cNvPr>
          <p:cNvSpPr txBox="1"/>
          <p:nvPr/>
        </p:nvSpPr>
        <p:spPr>
          <a:xfrm>
            <a:off x="11239209" y="8475195"/>
            <a:ext cx="6776735" cy="196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dirty="0">
                <a:hlinkClick r:id="rId5"/>
              </a:rPr>
              <a:t>https://drmarkmcgrath.com.au/2018/09/15/healthy-mind-platter/</a:t>
            </a:r>
            <a:endParaRPr lang="en-US" sz="2400"/>
          </a:p>
          <a:p>
            <a:endParaRPr lang="en-US" sz="2400" dirty="0">
              <a:cs typeface="Calibri"/>
            </a:endParaRPr>
          </a:p>
          <a:p>
            <a:r>
              <a:rPr lang="en-US" sz="2400" dirty="0">
                <a:ea typeface="+mn-lt"/>
                <a:cs typeface="+mn-lt"/>
                <a:hlinkClick r:id="rId6"/>
              </a:rPr>
              <a:t>https://www.fettle.ie/blog/the-healthy-mind-platter</a:t>
            </a:r>
            <a:endParaRPr lang="en-US" sz="2400">
              <a:ea typeface="+mn-lt"/>
              <a:cs typeface="+mn-lt"/>
            </a:endParaRPr>
          </a:p>
          <a:p>
            <a:endParaRPr lang="en-US" sz="2400" dirty="0">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stretch>
            <a:fillRect t="-9000" b="-9000"/>
          </a:stretch>
        </a:blipFill>
        <a:effectLst/>
      </p:bgPr>
    </p:bg>
    <p:spTree>
      <p:nvGrpSpPr>
        <p:cNvPr id="1" name=""/>
        <p:cNvGrpSpPr/>
        <p:nvPr/>
      </p:nvGrpSpPr>
      <p:grpSpPr>
        <a:xfrm>
          <a:off x="0" y="0"/>
          <a:ext cx="0" cy="0"/>
          <a:chOff x="0" y="0"/>
          <a:chExt cx="0" cy="0"/>
        </a:xfrm>
      </p:grpSpPr>
      <p:sp>
        <p:nvSpPr>
          <p:cNvPr id="3" name="TextBox 3"/>
          <p:cNvSpPr txBox="1"/>
          <p:nvPr/>
        </p:nvSpPr>
        <p:spPr>
          <a:xfrm>
            <a:off x="1280516" y="258884"/>
            <a:ext cx="10980796" cy="5770811"/>
          </a:xfrm>
          <a:prstGeom prst="rect">
            <a:avLst/>
          </a:prstGeom>
          <a:solidFill>
            <a:schemeClr val="accent3">
              <a:lumMod val="20000"/>
              <a:lumOff val="80000"/>
            </a:schemeClr>
          </a:solidFill>
        </p:spPr>
        <p:txBody>
          <a:bodyPr lIns="0" tIns="0" rIns="0" bIns="0" rtlCol="0" anchor="ctr">
            <a:spAutoFit/>
          </a:bodyPr>
          <a:lstStyle/>
          <a:p>
            <a:pPr algn="ctr">
              <a:lnSpc>
                <a:spcPts val="15020"/>
              </a:lnSpc>
              <a:spcBef>
                <a:spcPct val="0"/>
              </a:spcBef>
            </a:pPr>
            <a:endParaRPr lang="en-US" sz="15000">
              <a:solidFill>
                <a:srgbClr val="191919"/>
              </a:solidFill>
              <a:latin typeface="Stadio Now Text"/>
              <a:ea typeface="Stadio Now Text"/>
              <a:cs typeface="Stadio Now Text"/>
              <a:sym typeface="Stadio Now Text"/>
            </a:endParaRPr>
          </a:p>
          <a:p>
            <a:pPr marL="0" lvl="0" indent="0" algn="ctr">
              <a:lnSpc>
                <a:spcPts val="15019"/>
              </a:lnSpc>
              <a:spcBef>
                <a:spcPct val="0"/>
              </a:spcBef>
            </a:pPr>
            <a:r>
              <a:rPr lang="en-US" sz="15000" u="none">
                <a:solidFill>
                  <a:srgbClr val="191919"/>
                </a:solidFill>
                <a:latin typeface="Stadio Now Text"/>
                <a:ea typeface="Stadio Now Text"/>
                <a:cs typeface="Stadio Now Text"/>
                <a:sym typeface="Stadio Now Text"/>
              </a:rPr>
              <a:t>THANK YOU!</a:t>
            </a:r>
          </a:p>
          <a:p>
            <a:pPr algn="ctr">
              <a:lnSpc>
                <a:spcPts val="15019"/>
              </a:lnSpc>
              <a:spcBef>
                <a:spcPct val="0"/>
              </a:spcBef>
            </a:pPr>
            <a:endParaRPr lang="en-US" sz="15000">
              <a:solidFill>
                <a:srgbClr val="191919"/>
              </a:solidFill>
              <a:latin typeface="Stadio Now Text"/>
            </a:endParaRPr>
          </a:p>
        </p:txBody>
      </p:sp>
      <p:sp>
        <p:nvSpPr>
          <p:cNvPr id="4" name="Freeform 4"/>
          <p:cNvSpPr/>
          <p:nvPr/>
        </p:nvSpPr>
        <p:spPr>
          <a:xfrm rot="-430790">
            <a:off x="-53817" y="5014150"/>
            <a:ext cx="1493753" cy="2766209"/>
          </a:xfrm>
          <a:custGeom>
            <a:avLst/>
            <a:gdLst/>
            <a:ahLst/>
            <a:cxnLst/>
            <a:rect l="l" t="t" r="r" b="b"/>
            <a:pathLst>
              <a:path w="1493753" h="2766209">
                <a:moveTo>
                  <a:pt x="0" y="0"/>
                </a:moveTo>
                <a:lnTo>
                  <a:pt x="1493753" y="0"/>
                </a:lnTo>
                <a:lnTo>
                  <a:pt x="1493753" y="2766209"/>
                </a:lnTo>
                <a:lnTo>
                  <a:pt x="0" y="27662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973285">
            <a:off x="-145417" y="-136582"/>
            <a:ext cx="1929135" cy="3062119"/>
          </a:xfrm>
          <a:custGeom>
            <a:avLst/>
            <a:gdLst/>
            <a:ahLst/>
            <a:cxnLst/>
            <a:rect l="l" t="t" r="r" b="b"/>
            <a:pathLst>
              <a:path w="1929135" h="3062119">
                <a:moveTo>
                  <a:pt x="0" y="0"/>
                </a:moveTo>
                <a:lnTo>
                  <a:pt x="1929134" y="0"/>
                </a:lnTo>
                <a:lnTo>
                  <a:pt x="1929134" y="3062119"/>
                </a:lnTo>
                <a:lnTo>
                  <a:pt x="0" y="30621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7656498" y="8245725"/>
            <a:ext cx="1488934" cy="2466143"/>
          </a:xfrm>
          <a:custGeom>
            <a:avLst/>
            <a:gdLst/>
            <a:ahLst/>
            <a:cxnLst/>
            <a:rect l="l" t="t" r="r" b="b"/>
            <a:pathLst>
              <a:path w="1488934" h="2466143">
                <a:moveTo>
                  <a:pt x="0" y="0"/>
                </a:moveTo>
                <a:lnTo>
                  <a:pt x="1488934" y="0"/>
                </a:lnTo>
                <a:lnTo>
                  <a:pt x="1488934" y="2466142"/>
                </a:lnTo>
                <a:lnTo>
                  <a:pt x="0" y="24661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Freeform 7"/>
          <p:cNvSpPr/>
          <p:nvPr/>
        </p:nvSpPr>
        <p:spPr>
          <a:xfrm>
            <a:off x="-220827" y="7862861"/>
            <a:ext cx="3934974" cy="3108630"/>
          </a:xfrm>
          <a:custGeom>
            <a:avLst/>
            <a:gdLst/>
            <a:ahLst/>
            <a:cxnLst/>
            <a:rect l="l" t="t" r="r" b="b"/>
            <a:pathLst>
              <a:path w="3934974" h="3108630">
                <a:moveTo>
                  <a:pt x="0" y="0"/>
                </a:moveTo>
                <a:lnTo>
                  <a:pt x="3934975" y="0"/>
                </a:lnTo>
                <a:lnTo>
                  <a:pt x="3934975" y="3108630"/>
                </a:lnTo>
                <a:lnTo>
                  <a:pt x="0" y="310863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8" name="Freeform 8"/>
          <p:cNvSpPr/>
          <p:nvPr/>
        </p:nvSpPr>
        <p:spPr>
          <a:xfrm rot="1974112">
            <a:off x="14046952" y="2107227"/>
            <a:ext cx="2286584" cy="977515"/>
          </a:xfrm>
          <a:custGeom>
            <a:avLst/>
            <a:gdLst/>
            <a:ahLst/>
            <a:cxnLst/>
            <a:rect l="l" t="t" r="r" b="b"/>
            <a:pathLst>
              <a:path w="2286584" h="977515">
                <a:moveTo>
                  <a:pt x="0" y="0"/>
                </a:moveTo>
                <a:lnTo>
                  <a:pt x="2286584" y="0"/>
                </a:lnTo>
                <a:lnTo>
                  <a:pt x="2286584" y="977515"/>
                </a:lnTo>
                <a:lnTo>
                  <a:pt x="0" y="9775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9" name="Freeform 9"/>
          <p:cNvSpPr/>
          <p:nvPr/>
        </p:nvSpPr>
        <p:spPr>
          <a:xfrm rot="1853409">
            <a:off x="3942864" y="8853659"/>
            <a:ext cx="2492598" cy="1966037"/>
          </a:xfrm>
          <a:custGeom>
            <a:avLst/>
            <a:gdLst/>
            <a:ahLst/>
            <a:cxnLst/>
            <a:rect l="l" t="t" r="r" b="b"/>
            <a:pathLst>
              <a:path w="2492598" h="1966037">
                <a:moveTo>
                  <a:pt x="0" y="0"/>
                </a:moveTo>
                <a:lnTo>
                  <a:pt x="2492598" y="0"/>
                </a:lnTo>
                <a:lnTo>
                  <a:pt x="2492598" y="1966037"/>
                </a:lnTo>
                <a:lnTo>
                  <a:pt x="0" y="196603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0" name="Freeform 10"/>
          <p:cNvSpPr/>
          <p:nvPr/>
        </p:nvSpPr>
        <p:spPr>
          <a:xfrm rot="2320838">
            <a:off x="494839" y="3779467"/>
            <a:ext cx="2512738" cy="1956795"/>
          </a:xfrm>
          <a:custGeom>
            <a:avLst/>
            <a:gdLst/>
            <a:ahLst/>
            <a:cxnLst/>
            <a:rect l="l" t="t" r="r" b="b"/>
            <a:pathLst>
              <a:path w="2512738" h="1956795">
                <a:moveTo>
                  <a:pt x="0" y="0"/>
                </a:moveTo>
                <a:lnTo>
                  <a:pt x="2512738" y="0"/>
                </a:lnTo>
                <a:lnTo>
                  <a:pt x="2512738" y="1956795"/>
                </a:lnTo>
                <a:lnTo>
                  <a:pt x="0" y="1956795"/>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1" name="Freeform 11"/>
          <p:cNvSpPr/>
          <p:nvPr/>
        </p:nvSpPr>
        <p:spPr>
          <a:xfrm rot="1517207">
            <a:off x="15933245" y="-142557"/>
            <a:ext cx="2642228" cy="2848763"/>
          </a:xfrm>
          <a:custGeom>
            <a:avLst/>
            <a:gdLst/>
            <a:ahLst/>
            <a:cxnLst/>
            <a:rect l="l" t="t" r="r" b="b"/>
            <a:pathLst>
              <a:path w="2642228" h="2848763">
                <a:moveTo>
                  <a:pt x="0" y="0"/>
                </a:moveTo>
                <a:lnTo>
                  <a:pt x="2642228" y="0"/>
                </a:lnTo>
                <a:lnTo>
                  <a:pt x="2642228" y="2848763"/>
                </a:lnTo>
                <a:lnTo>
                  <a:pt x="0" y="284876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12" name="Freeform 12"/>
          <p:cNvSpPr/>
          <p:nvPr/>
        </p:nvSpPr>
        <p:spPr>
          <a:xfrm rot="-1663933">
            <a:off x="16434860" y="2956577"/>
            <a:ext cx="2444588" cy="2166517"/>
          </a:xfrm>
          <a:custGeom>
            <a:avLst/>
            <a:gdLst/>
            <a:ahLst/>
            <a:cxnLst/>
            <a:rect l="l" t="t" r="r" b="b"/>
            <a:pathLst>
              <a:path w="2444588" h="2166517">
                <a:moveTo>
                  <a:pt x="0" y="0"/>
                </a:moveTo>
                <a:lnTo>
                  <a:pt x="2444588" y="0"/>
                </a:lnTo>
                <a:lnTo>
                  <a:pt x="2444588" y="2166517"/>
                </a:lnTo>
                <a:lnTo>
                  <a:pt x="0" y="2166517"/>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13" name="Freeform 13"/>
          <p:cNvSpPr/>
          <p:nvPr/>
        </p:nvSpPr>
        <p:spPr>
          <a:xfrm rot="1550233">
            <a:off x="12919018" y="-428395"/>
            <a:ext cx="2222711" cy="1930980"/>
          </a:xfrm>
          <a:custGeom>
            <a:avLst/>
            <a:gdLst/>
            <a:ahLst/>
            <a:cxnLst/>
            <a:rect l="l" t="t" r="r" b="b"/>
            <a:pathLst>
              <a:path w="2222711" h="1930980">
                <a:moveTo>
                  <a:pt x="0" y="0"/>
                </a:moveTo>
                <a:lnTo>
                  <a:pt x="2222711" y="0"/>
                </a:lnTo>
                <a:lnTo>
                  <a:pt x="2222711" y="1930980"/>
                </a:lnTo>
                <a:lnTo>
                  <a:pt x="0" y="1930980"/>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14" name="Freeform 14"/>
          <p:cNvSpPr/>
          <p:nvPr/>
        </p:nvSpPr>
        <p:spPr>
          <a:xfrm rot="-1037476">
            <a:off x="15506365" y="7995817"/>
            <a:ext cx="2616545" cy="2524966"/>
          </a:xfrm>
          <a:custGeom>
            <a:avLst/>
            <a:gdLst/>
            <a:ahLst/>
            <a:cxnLst/>
            <a:rect l="l" t="t" r="r" b="b"/>
            <a:pathLst>
              <a:path w="2616545" h="2524966">
                <a:moveTo>
                  <a:pt x="0" y="0"/>
                </a:moveTo>
                <a:lnTo>
                  <a:pt x="2616545" y="0"/>
                </a:lnTo>
                <a:lnTo>
                  <a:pt x="2616545" y="2524966"/>
                </a:lnTo>
                <a:lnTo>
                  <a:pt x="0" y="2524966"/>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15" name="Freeform 15"/>
          <p:cNvSpPr/>
          <p:nvPr/>
        </p:nvSpPr>
        <p:spPr>
          <a:xfrm>
            <a:off x="15633798" y="5426013"/>
            <a:ext cx="2361679" cy="1942481"/>
          </a:xfrm>
          <a:custGeom>
            <a:avLst/>
            <a:gdLst/>
            <a:ahLst/>
            <a:cxnLst/>
            <a:rect l="l" t="t" r="r" b="b"/>
            <a:pathLst>
              <a:path w="2361679" h="1942481">
                <a:moveTo>
                  <a:pt x="0" y="0"/>
                </a:moveTo>
                <a:lnTo>
                  <a:pt x="2361679" y="0"/>
                </a:lnTo>
                <a:lnTo>
                  <a:pt x="2361679" y="1942482"/>
                </a:lnTo>
                <a:lnTo>
                  <a:pt x="0" y="1942482"/>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n-US"/>
          </a:p>
        </p:txBody>
      </p:sp>
      <p:sp>
        <p:nvSpPr>
          <p:cNvPr id="16" name="Freeform 16"/>
          <p:cNvSpPr/>
          <p:nvPr/>
        </p:nvSpPr>
        <p:spPr>
          <a:xfrm rot="609592">
            <a:off x="13388966" y="7468179"/>
            <a:ext cx="1379172" cy="2800350"/>
          </a:xfrm>
          <a:custGeom>
            <a:avLst/>
            <a:gdLst/>
            <a:ahLst/>
            <a:cxnLst/>
            <a:rect l="l" t="t" r="r" b="b"/>
            <a:pathLst>
              <a:path w="1379172" h="2800350">
                <a:moveTo>
                  <a:pt x="0" y="0"/>
                </a:moveTo>
                <a:lnTo>
                  <a:pt x="1379172" y="0"/>
                </a:lnTo>
                <a:lnTo>
                  <a:pt x="1379172" y="2800350"/>
                </a:lnTo>
                <a:lnTo>
                  <a:pt x="0" y="2800350"/>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en-US"/>
          </a:p>
        </p:txBody>
      </p:sp>
      <p:sp>
        <p:nvSpPr>
          <p:cNvPr id="17" name="Freeform 17"/>
          <p:cNvSpPr/>
          <p:nvPr/>
        </p:nvSpPr>
        <p:spPr>
          <a:xfrm rot="-4398014">
            <a:off x="2378374" y="6102843"/>
            <a:ext cx="1606529" cy="2711441"/>
          </a:xfrm>
          <a:custGeom>
            <a:avLst/>
            <a:gdLst/>
            <a:ahLst/>
            <a:cxnLst/>
            <a:rect l="l" t="t" r="r" b="b"/>
            <a:pathLst>
              <a:path w="1606529" h="2711441">
                <a:moveTo>
                  <a:pt x="0" y="0"/>
                </a:moveTo>
                <a:lnTo>
                  <a:pt x="1606529" y="0"/>
                </a:lnTo>
                <a:lnTo>
                  <a:pt x="1606529" y="2711441"/>
                </a:lnTo>
                <a:lnTo>
                  <a:pt x="0" y="2711441"/>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txBody>
          <a:bodyPr/>
          <a:lstStyle/>
          <a:p>
            <a:endParaRPr lang="en-US"/>
          </a:p>
        </p:txBody>
      </p:sp>
      <p:sp>
        <p:nvSpPr>
          <p:cNvPr id="18" name="TextBox 18"/>
          <p:cNvSpPr txBox="1"/>
          <p:nvPr/>
        </p:nvSpPr>
        <p:spPr>
          <a:xfrm>
            <a:off x="3453143" y="4390679"/>
            <a:ext cx="8377256" cy="746855"/>
          </a:xfrm>
          <a:prstGeom prst="rect">
            <a:avLst/>
          </a:prstGeom>
        </p:spPr>
        <p:txBody>
          <a:bodyPr lIns="0" tIns="0" rIns="0" bIns="0" rtlCol="0" anchor="t">
            <a:spAutoFit/>
          </a:bodyPr>
          <a:lstStyle/>
          <a:p>
            <a:pPr marL="0" lvl="1" indent="0" algn="ctr">
              <a:lnSpc>
                <a:spcPts val="6221"/>
              </a:lnSpc>
              <a:spcBef>
                <a:spcPct val="0"/>
              </a:spcBef>
            </a:pPr>
            <a:r>
              <a:rPr lang="en-US" sz="4100" spc="53">
                <a:solidFill>
                  <a:srgbClr val="191919"/>
                </a:solidFill>
                <a:latin typeface="DM Sans Bold"/>
                <a:ea typeface="DM Sans Bold"/>
                <a:cs typeface="DM Sans Bold"/>
                <a:sym typeface="DM Sans Bold"/>
              </a:rPr>
              <a:t>Questions? Comments!</a:t>
            </a:r>
            <a:endParaRPr lang="en-US" sz="4147" spc="53">
              <a:solidFill>
                <a:srgbClr val="191919"/>
              </a:solidFill>
              <a:latin typeface="DM Sans Bold"/>
              <a:ea typeface="DM Sans Bold"/>
              <a:cs typeface="DM Sans Bold"/>
              <a:sym typeface="DM Sans Bold"/>
            </a:endParaRPr>
          </a:p>
        </p:txBody>
      </p:sp>
      <p:pic>
        <p:nvPicPr>
          <p:cNvPr id="2" name="Picture 1" descr="A qr code with a dinosaur&#10;&#10;Description automatically generated">
            <a:extLst>
              <a:ext uri="{FF2B5EF4-FFF2-40B4-BE49-F238E27FC236}">
                <a16:creationId xmlns:a16="http://schemas.microsoft.com/office/drawing/2014/main" id="{1DD05605-26F3-961C-0418-8D2A1DA30D5E}"/>
              </a:ext>
            </a:extLst>
          </p:cNvPr>
          <p:cNvPicPr>
            <a:picLocks noChangeAspect="1"/>
          </p:cNvPicPr>
          <p:nvPr/>
        </p:nvPicPr>
        <p:blipFill>
          <a:blip r:embed="rId32"/>
          <a:stretch>
            <a:fillRect/>
          </a:stretch>
        </p:blipFill>
        <p:spPr>
          <a:xfrm>
            <a:off x="10930618" y="4165147"/>
            <a:ext cx="5342164" cy="530950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FEBE5"/>
        </a:solidFill>
        <a:effectLst/>
      </p:bgPr>
    </p:bg>
    <p:spTree>
      <p:nvGrpSpPr>
        <p:cNvPr id="1" name="">
          <a:extLst>
            <a:ext uri="{FF2B5EF4-FFF2-40B4-BE49-F238E27FC236}">
              <a16:creationId xmlns:a16="http://schemas.microsoft.com/office/drawing/2014/main" id="{C35CF22A-9080-A54B-0A60-F27B9B6C75D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ADA2975-FB25-9234-2832-A067542E5B55}"/>
              </a:ext>
            </a:extLst>
          </p:cNvPr>
          <p:cNvSpPr/>
          <p:nvPr/>
        </p:nvSpPr>
        <p:spPr>
          <a:xfrm rot="16200000">
            <a:off x="415854" y="7751262"/>
            <a:ext cx="2144709" cy="2886453"/>
          </a:xfrm>
          <a:custGeom>
            <a:avLst/>
            <a:gdLst/>
            <a:ahLst/>
            <a:cxnLst/>
            <a:rect l="l" t="t" r="r" b="b"/>
            <a:pathLst>
              <a:path w="4129818" h="4114800">
                <a:moveTo>
                  <a:pt x="0" y="0"/>
                </a:moveTo>
                <a:lnTo>
                  <a:pt x="4129817" y="0"/>
                </a:lnTo>
                <a:lnTo>
                  <a:pt x="412981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AD7BD7BA-E392-0B91-4E76-38A2DD506286}"/>
              </a:ext>
            </a:extLst>
          </p:cNvPr>
          <p:cNvSpPr/>
          <p:nvPr/>
        </p:nvSpPr>
        <p:spPr>
          <a:xfrm>
            <a:off x="0" y="2303"/>
            <a:ext cx="2911928" cy="3896423"/>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effectLst>
            <a:reflection stA="47000" endPos="72000" dist="50800" dir="5400000" sy="-100000" algn="bl" rotWithShape="0"/>
          </a:effectLst>
        </p:spPr>
        <p:txBody>
          <a:bodyPr/>
          <a:lstStyle/>
          <a:p>
            <a:endParaRPr lang="en-US"/>
          </a:p>
        </p:txBody>
      </p:sp>
      <p:sp>
        <p:nvSpPr>
          <p:cNvPr id="8" name="TextBox 7">
            <a:extLst>
              <a:ext uri="{FF2B5EF4-FFF2-40B4-BE49-F238E27FC236}">
                <a16:creationId xmlns:a16="http://schemas.microsoft.com/office/drawing/2014/main" id="{136B73E4-23FA-4E0C-30C0-A162F08615E2}"/>
              </a:ext>
            </a:extLst>
          </p:cNvPr>
          <p:cNvSpPr txBox="1"/>
          <p:nvPr/>
        </p:nvSpPr>
        <p:spPr>
          <a:xfrm>
            <a:off x="2753639" y="2610"/>
            <a:ext cx="15276042" cy="9682844"/>
          </a:xfrm>
          <a:prstGeom prst="rect">
            <a:avLst/>
          </a:prstGeom>
          <a:noFill/>
        </p:spPr>
        <p:txBody>
          <a:bodyPr wrap="square" lIns="91440" tIns="45720" rIns="91440" bIns="45720" rtlCol="0" anchor="t">
            <a:spAutoFit/>
          </a:bodyPr>
          <a:lstStyle/>
          <a:p>
            <a:pPr marL="457200" marR="0" indent="-457200">
              <a:lnSpc>
                <a:spcPct val="107000"/>
              </a:lnSpc>
              <a:spcBef>
                <a:spcPts val="0"/>
              </a:spcBef>
              <a:spcAft>
                <a:spcPts val="800"/>
              </a:spcAft>
            </a:pPr>
            <a:r>
              <a:rPr lang="pt-BR" sz="2400" kern="100">
                <a:solidFill>
                  <a:srgbClr val="212121"/>
                </a:solidFill>
                <a:effectLst/>
                <a:latin typeface="Times New Roman"/>
                <a:ea typeface="Times New Roman" panose="02020603050405020304" pitchFamily="18" charset="0"/>
                <a:cs typeface="Times New Roman"/>
              </a:rPr>
              <a:t>Carvalho, D., Sequeira, C., Querido, A., Tomás, C., Morgado, T., Valentim, O., Moutinho, L., Gomes, J., &amp; Laranjeira, C. (2022). Positive mental </a:t>
            </a:r>
            <a:r>
              <a:rPr lang="pt-BR" sz="2400" kern="100" err="1">
                <a:solidFill>
                  <a:srgbClr val="212121"/>
                </a:solidFill>
                <a:effectLst/>
                <a:latin typeface="Times New Roman"/>
                <a:ea typeface="Times New Roman" panose="02020603050405020304" pitchFamily="18" charset="0"/>
                <a:cs typeface="Times New Roman"/>
              </a:rPr>
              <a:t>health</a:t>
            </a:r>
            <a:r>
              <a:rPr lang="pt-BR" sz="2400" kern="100">
                <a:solidFill>
                  <a:srgbClr val="212121"/>
                </a:solidFill>
                <a:effectLst/>
                <a:latin typeface="Times New Roman"/>
                <a:ea typeface="Times New Roman" panose="02020603050405020304" pitchFamily="18" charset="0"/>
                <a:cs typeface="Times New Roman"/>
              </a:rPr>
              <a:t> </a:t>
            </a:r>
            <a:r>
              <a:rPr lang="pt-BR" sz="2400" kern="100" err="1">
                <a:solidFill>
                  <a:srgbClr val="212121"/>
                </a:solidFill>
                <a:effectLst/>
                <a:latin typeface="Times New Roman"/>
                <a:ea typeface="Times New Roman" panose="02020603050405020304" pitchFamily="18" charset="0"/>
                <a:cs typeface="Times New Roman"/>
              </a:rPr>
              <a:t>literacy</a:t>
            </a:r>
            <a:r>
              <a:rPr lang="pt-BR" sz="2400" kern="100">
                <a:solidFill>
                  <a:srgbClr val="212121"/>
                </a:solidFill>
                <a:effectLst/>
                <a:latin typeface="Times New Roman"/>
                <a:ea typeface="Times New Roman" panose="02020603050405020304" pitchFamily="18" charset="0"/>
                <a:cs typeface="Times New Roman"/>
              </a:rPr>
              <a:t>: A </a:t>
            </a:r>
            <a:r>
              <a:rPr lang="pt-BR" sz="2400" kern="100" err="1">
                <a:solidFill>
                  <a:srgbClr val="212121"/>
                </a:solidFill>
                <a:effectLst/>
                <a:latin typeface="Times New Roman"/>
                <a:ea typeface="Times New Roman" panose="02020603050405020304" pitchFamily="18" charset="0"/>
                <a:cs typeface="Times New Roman"/>
              </a:rPr>
              <a:t>concept</a:t>
            </a:r>
            <a:r>
              <a:rPr lang="pt-BR" sz="2400" kern="100">
                <a:solidFill>
                  <a:srgbClr val="212121"/>
                </a:solidFill>
                <a:effectLst/>
                <a:latin typeface="Times New Roman"/>
                <a:ea typeface="Times New Roman" panose="02020603050405020304" pitchFamily="18" charset="0"/>
                <a:cs typeface="Times New Roman"/>
              </a:rPr>
              <a:t> </a:t>
            </a:r>
            <a:r>
              <a:rPr lang="pt-BR" sz="2400" kern="100" err="1">
                <a:solidFill>
                  <a:srgbClr val="212121"/>
                </a:solidFill>
                <a:effectLst/>
                <a:latin typeface="Times New Roman"/>
                <a:ea typeface="Times New Roman" panose="02020603050405020304" pitchFamily="18" charset="0"/>
                <a:cs typeface="Times New Roman"/>
              </a:rPr>
              <a:t>analysis</a:t>
            </a:r>
            <a:r>
              <a:rPr lang="pt-BR" sz="2400" kern="100">
                <a:solidFill>
                  <a:srgbClr val="212121"/>
                </a:solidFill>
                <a:effectLst/>
                <a:latin typeface="Times New Roman"/>
                <a:ea typeface="Times New Roman" panose="02020603050405020304" pitchFamily="18" charset="0"/>
                <a:cs typeface="Times New Roman"/>
              </a:rPr>
              <a:t>. </a:t>
            </a:r>
            <a:r>
              <a:rPr lang="pt-BR" sz="2400" i="1" kern="100" err="1">
                <a:solidFill>
                  <a:srgbClr val="212121"/>
                </a:solidFill>
                <a:effectLst/>
                <a:latin typeface="Times New Roman"/>
                <a:ea typeface="Times New Roman" panose="02020603050405020304" pitchFamily="18" charset="0"/>
                <a:cs typeface="Times New Roman"/>
              </a:rPr>
              <a:t>Frontiers</a:t>
            </a:r>
            <a:r>
              <a:rPr lang="pt-BR" sz="2400" i="1" kern="100">
                <a:solidFill>
                  <a:srgbClr val="212121"/>
                </a:solidFill>
                <a:effectLst/>
                <a:latin typeface="Times New Roman"/>
                <a:ea typeface="Times New Roman" panose="02020603050405020304" pitchFamily="18" charset="0"/>
                <a:cs typeface="Times New Roman"/>
              </a:rPr>
              <a:t> in </a:t>
            </a:r>
            <a:r>
              <a:rPr lang="pt-BR" sz="2400" i="1" kern="100" err="1">
                <a:solidFill>
                  <a:srgbClr val="212121"/>
                </a:solidFill>
                <a:effectLst/>
                <a:latin typeface="Times New Roman"/>
                <a:ea typeface="Times New Roman" panose="02020603050405020304" pitchFamily="18" charset="0"/>
                <a:cs typeface="Times New Roman"/>
              </a:rPr>
              <a:t>Psychology</a:t>
            </a:r>
            <a:r>
              <a:rPr lang="pt-BR" sz="2400" kern="100">
                <a:solidFill>
                  <a:srgbClr val="212121"/>
                </a:solidFill>
                <a:effectLst/>
                <a:latin typeface="Times New Roman"/>
                <a:ea typeface="Times New Roman" panose="02020603050405020304" pitchFamily="18" charset="0"/>
                <a:cs typeface="Times New Roman"/>
              </a:rPr>
              <a:t>, </a:t>
            </a:r>
            <a:r>
              <a:rPr lang="pt-BR" sz="2400" i="1" kern="100">
                <a:solidFill>
                  <a:srgbClr val="212121"/>
                </a:solidFill>
                <a:effectLst/>
                <a:latin typeface="Times New Roman"/>
                <a:ea typeface="Times New Roman" panose="02020603050405020304" pitchFamily="18" charset="0"/>
                <a:cs typeface="Times New Roman"/>
              </a:rPr>
              <a:t>13</a:t>
            </a:r>
            <a:r>
              <a:rPr lang="pt-BR" sz="2400" kern="100">
                <a:solidFill>
                  <a:srgbClr val="212121"/>
                </a:solidFill>
                <a:effectLst/>
                <a:latin typeface="Times New Roman"/>
                <a:ea typeface="Times New Roman" panose="02020603050405020304" pitchFamily="18" charset="0"/>
                <a:cs typeface="Times New Roman"/>
              </a:rPr>
              <a:t>, 877611. </a:t>
            </a:r>
            <a:r>
              <a:rPr lang="pt-BR" sz="2400" u="sng" kern="100">
                <a:solidFill>
                  <a:srgbClr val="467886"/>
                </a:solidFill>
                <a:effectLst/>
                <a:latin typeface="Times New Roman"/>
                <a:ea typeface="Times New Roman" panose="02020603050405020304" pitchFamily="18" charset="0"/>
                <a:cs typeface="Times New Roman"/>
                <a:hlinkClick r:id="rId6"/>
              </a:rPr>
              <a:t>https://doi.org/10.3389/fpsyg.2022.877611</a:t>
            </a:r>
            <a:endParaRPr lang="en-US" sz="2400" kern="100">
              <a:effectLst/>
              <a:latin typeface="Times New Roman"/>
              <a:ea typeface="Times New Roman" panose="02020603050405020304" pitchFamily="18" charset="0"/>
              <a:cs typeface="Times New Roman"/>
            </a:endParaRPr>
          </a:p>
          <a:p>
            <a:pPr marL="457200" marR="0" indent="-457200">
              <a:lnSpc>
                <a:spcPct val="107000"/>
              </a:lnSpc>
              <a:spcBef>
                <a:spcPts val="0"/>
              </a:spcBef>
              <a:spcAft>
                <a:spcPts val="800"/>
              </a:spcAft>
            </a:pPr>
            <a:r>
              <a:rPr lang="en-US" sz="2400" kern="100">
                <a:solidFill>
                  <a:srgbClr val="000000"/>
                </a:solidFill>
                <a:effectLst/>
                <a:latin typeface="Times New Roman"/>
                <a:ea typeface="Times New Roman" panose="02020603050405020304" pitchFamily="18" charset="0"/>
                <a:cs typeface="Times New Roman"/>
              </a:rPr>
              <a:t>Costello, C. M., &amp; Walters, M. E. (2021). Integrating resiliency into neurobiologically-focused mental health counseling through mindfulness. </a:t>
            </a:r>
            <a:r>
              <a:rPr lang="en-US" sz="2400" i="1" kern="100">
                <a:solidFill>
                  <a:srgbClr val="000000"/>
                </a:solidFill>
                <a:effectLst/>
                <a:latin typeface="Times New Roman"/>
                <a:ea typeface="Times New Roman" panose="02020603050405020304" pitchFamily="18" charset="0"/>
                <a:cs typeface="Times New Roman"/>
              </a:rPr>
              <a:t>Journal of Creativity in Mental Health</a:t>
            </a:r>
            <a:r>
              <a:rPr lang="en-US" sz="2400" kern="100">
                <a:solidFill>
                  <a:srgbClr val="000000"/>
                </a:solidFill>
                <a:effectLst/>
                <a:latin typeface="Times New Roman"/>
                <a:ea typeface="Times New Roman" panose="02020603050405020304" pitchFamily="18" charset="0"/>
                <a:cs typeface="Times New Roman"/>
              </a:rPr>
              <a:t>, </a:t>
            </a:r>
            <a:r>
              <a:rPr lang="en-US" sz="2400" i="1" kern="100">
                <a:solidFill>
                  <a:srgbClr val="000000"/>
                </a:solidFill>
                <a:effectLst/>
                <a:latin typeface="Times New Roman"/>
                <a:ea typeface="Times New Roman" panose="02020603050405020304" pitchFamily="18" charset="0"/>
                <a:cs typeface="Times New Roman"/>
              </a:rPr>
              <a:t>17</a:t>
            </a:r>
            <a:r>
              <a:rPr lang="en-US" sz="2400" kern="100">
                <a:solidFill>
                  <a:srgbClr val="000000"/>
                </a:solidFill>
                <a:effectLst/>
                <a:latin typeface="Times New Roman"/>
                <a:ea typeface="Times New Roman" panose="02020603050405020304" pitchFamily="18" charset="0"/>
                <a:cs typeface="Times New Roman"/>
              </a:rPr>
              <a:t>(3), 350–362. </a:t>
            </a:r>
            <a:r>
              <a:rPr lang="en-US" sz="2400" u="sng" kern="100">
                <a:solidFill>
                  <a:srgbClr val="467886"/>
                </a:solidFill>
                <a:effectLst/>
                <a:latin typeface="Times New Roman"/>
                <a:ea typeface="Times New Roman" panose="02020603050405020304" pitchFamily="18" charset="0"/>
                <a:cs typeface="Times New Roman"/>
                <a:hlinkClick r:id="rId7"/>
              </a:rPr>
              <a:t>https://doi.org/10.1080/15401383.2021.1892558</a:t>
            </a:r>
            <a:endParaRPr lang="en-US" sz="2400" kern="100">
              <a:effectLst/>
              <a:latin typeface="Times New Roman"/>
              <a:ea typeface="Times New Roman" panose="02020603050405020304" pitchFamily="18" charset="0"/>
              <a:cs typeface="Times New Roman"/>
            </a:endParaRPr>
          </a:p>
          <a:p>
            <a:pPr marL="457200" marR="0" indent="-457200">
              <a:lnSpc>
                <a:spcPct val="107000"/>
              </a:lnSpc>
              <a:spcBef>
                <a:spcPts val="0"/>
              </a:spcBef>
              <a:spcAft>
                <a:spcPts val="800"/>
              </a:spcAft>
            </a:pPr>
            <a:r>
              <a:rPr lang="en-US" sz="2400" kern="100" err="1">
                <a:solidFill>
                  <a:srgbClr val="000000"/>
                </a:solidFill>
                <a:effectLst/>
                <a:latin typeface="Times New Roman"/>
                <a:ea typeface="Times New Roman" panose="02020603050405020304" pitchFamily="18" charset="0"/>
                <a:cs typeface="Times New Roman"/>
              </a:rPr>
              <a:t>Cozolino</a:t>
            </a:r>
            <a:r>
              <a:rPr lang="en-US" sz="2400" kern="100">
                <a:solidFill>
                  <a:srgbClr val="000000"/>
                </a:solidFill>
                <a:effectLst/>
                <a:latin typeface="Times New Roman"/>
                <a:ea typeface="Times New Roman" panose="02020603050405020304" pitchFamily="18" charset="0"/>
                <a:cs typeface="Times New Roman"/>
              </a:rPr>
              <a:t>, L. (2017). </a:t>
            </a:r>
            <a:r>
              <a:rPr lang="en-US" sz="2400" i="1" kern="100">
                <a:solidFill>
                  <a:srgbClr val="000000"/>
                </a:solidFill>
                <a:effectLst/>
                <a:latin typeface="Times New Roman"/>
                <a:ea typeface="Times New Roman" panose="02020603050405020304" pitchFamily="18" charset="0"/>
                <a:cs typeface="Times New Roman"/>
              </a:rPr>
              <a:t>The neuroscience of psychotherapy: Healing the social brain</a:t>
            </a:r>
            <a:r>
              <a:rPr lang="en-US" sz="2400" kern="100">
                <a:solidFill>
                  <a:srgbClr val="000000"/>
                </a:solidFill>
                <a:effectLst/>
                <a:latin typeface="Times New Roman"/>
                <a:ea typeface="Times New Roman" panose="02020603050405020304" pitchFamily="18" charset="0"/>
                <a:cs typeface="Times New Roman"/>
              </a:rPr>
              <a:t> (3rd ed.). W. W. Norton &amp; Company.</a:t>
            </a:r>
            <a:endParaRPr lang="en-US" sz="2400" kern="100">
              <a:effectLst/>
              <a:latin typeface="Times New Roman"/>
              <a:ea typeface="Times New Roman" panose="02020603050405020304" pitchFamily="18" charset="0"/>
              <a:cs typeface="Times New Roman"/>
            </a:endParaRPr>
          </a:p>
          <a:p>
            <a:pPr marL="457200" indent="-457200">
              <a:lnSpc>
                <a:spcPct val="107000"/>
              </a:lnSpc>
              <a:spcAft>
                <a:spcPts val="800"/>
              </a:spcAft>
            </a:pPr>
            <a:r>
              <a:rPr lang="en-US" sz="2400" kern="100">
                <a:solidFill>
                  <a:srgbClr val="212121"/>
                </a:solidFill>
                <a:latin typeface="Times New Roman"/>
                <a:cs typeface="Times New Roman"/>
              </a:rPr>
              <a:t>Norcross, J. C., &amp; </a:t>
            </a:r>
            <a:r>
              <a:rPr lang="en-US" sz="2400" kern="100" err="1">
                <a:solidFill>
                  <a:srgbClr val="212121"/>
                </a:solidFill>
                <a:latin typeface="Times New Roman"/>
                <a:cs typeface="Times New Roman"/>
              </a:rPr>
              <a:t>VandenBos</a:t>
            </a:r>
            <a:r>
              <a:rPr lang="en-US" sz="2400" kern="100">
                <a:solidFill>
                  <a:srgbClr val="212121"/>
                </a:solidFill>
                <a:latin typeface="Times New Roman"/>
                <a:cs typeface="Times New Roman"/>
              </a:rPr>
              <a:t>, G. R. (2018). Leaving it at the office: A guide to psychotherapist self-care, 2nd ed. The Guilford Press.</a:t>
            </a:r>
            <a:endParaRPr lang="en-US" sz="2400">
              <a:ea typeface="Calibri"/>
              <a:cs typeface="Calibri"/>
            </a:endParaRPr>
          </a:p>
          <a:p>
            <a:pPr marL="457200" marR="0" indent="-457200">
              <a:lnSpc>
                <a:spcPct val="107000"/>
              </a:lnSpc>
              <a:spcBef>
                <a:spcPts val="0"/>
              </a:spcBef>
              <a:spcAft>
                <a:spcPts val="800"/>
              </a:spcAft>
            </a:pPr>
            <a:r>
              <a:rPr lang="en-US" sz="2400" kern="100">
                <a:solidFill>
                  <a:srgbClr val="212121"/>
                </a:solidFill>
                <a:effectLst/>
                <a:latin typeface="Times New Roman"/>
                <a:ea typeface="Times New Roman" panose="02020603050405020304" pitchFamily="18" charset="0"/>
                <a:cs typeface="Times New Roman"/>
              </a:rPr>
              <a:t>Rock, D., Siegel, D., Poelmans, S., &amp; Payne, J. (2012). The Healthy Mind Platter. </a:t>
            </a:r>
            <a:r>
              <a:rPr lang="en-US" sz="2400" i="1" kern="100" err="1">
                <a:solidFill>
                  <a:srgbClr val="212121"/>
                </a:solidFill>
                <a:effectLst/>
                <a:latin typeface="Times New Roman"/>
                <a:ea typeface="Times New Roman" panose="02020603050405020304" pitchFamily="18" charset="0"/>
                <a:cs typeface="Times New Roman"/>
              </a:rPr>
              <a:t>Neuroleadership</a:t>
            </a:r>
            <a:r>
              <a:rPr lang="en-US" sz="2400" i="1" kern="100">
                <a:solidFill>
                  <a:srgbClr val="212121"/>
                </a:solidFill>
                <a:effectLst/>
                <a:latin typeface="Times New Roman"/>
                <a:ea typeface="Times New Roman" panose="02020603050405020304" pitchFamily="18" charset="0"/>
                <a:cs typeface="Times New Roman"/>
              </a:rPr>
              <a:t> Journal. 4</a:t>
            </a:r>
            <a:r>
              <a:rPr lang="en-US" sz="2400" kern="100">
                <a:solidFill>
                  <a:srgbClr val="212121"/>
                </a:solidFill>
                <a:effectLst/>
                <a:latin typeface="Times New Roman"/>
                <a:ea typeface="Times New Roman" panose="02020603050405020304" pitchFamily="18" charset="0"/>
                <a:cs typeface="Times New Roman"/>
              </a:rPr>
              <a:t>, 1-23.  </a:t>
            </a:r>
            <a:endParaRPr lang="en-US" sz="2400" kern="100">
              <a:effectLst/>
              <a:latin typeface="Times New Roman"/>
              <a:ea typeface="Times New Roman" panose="02020603050405020304" pitchFamily="18" charset="0"/>
              <a:cs typeface="Times New Roman"/>
            </a:endParaRPr>
          </a:p>
          <a:p>
            <a:pPr marL="457200" marR="0" indent="-457200">
              <a:lnSpc>
                <a:spcPct val="107000"/>
              </a:lnSpc>
              <a:spcBef>
                <a:spcPts val="0"/>
              </a:spcBef>
              <a:spcAft>
                <a:spcPts val="800"/>
              </a:spcAft>
            </a:pPr>
            <a:r>
              <a:rPr lang="en-US" sz="2400" kern="100">
                <a:solidFill>
                  <a:srgbClr val="212121"/>
                </a:solidFill>
                <a:effectLst/>
                <a:latin typeface="Times New Roman"/>
                <a:ea typeface="Times New Roman" panose="02020603050405020304" pitchFamily="18" charset="0"/>
                <a:cs typeface="Times New Roman"/>
              </a:rPr>
              <a:t>Sampaio, F., Gonçalves, P., &amp; Sequeira, C. (2022). Mental health literacy: It is now time to put knowledge into practice. </a:t>
            </a:r>
            <a:r>
              <a:rPr lang="en-US" sz="2400" i="1" kern="100">
                <a:solidFill>
                  <a:srgbClr val="212121"/>
                </a:solidFill>
                <a:effectLst/>
                <a:latin typeface="Times New Roman"/>
                <a:ea typeface="Times New Roman" panose="02020603050405020304" pitchFamily="18" charset="0"/>
                <a:cs typeface="Times New Roman"/>
              </a:rPr>
              <a:t>International journal of environmental research and public health</a:t>
            </a:r>
            <a:r>
              <a:rPr lang="en-US" sz="2400" kern="100">
                <a:solidFill>
                  <a:srgbClr val="212121"/>
                </a:solidFill>
                <a:effectLst/>
                <a:latin typeface="Times New Roman"/>
                <a:ea typeface="Times New Roman" panose="02020603050405020304" pitchFamily="18" charset="0"/>
                <a:cs typeface="Times New Roman"/>
              </a:rPr>
              <a:t>, </a:t>
            </a:r>
            <a:r>
              <a:rPr lang="en-US" sz="2400" i="1" kern="100">
                <a:solidFill>
                  <a:srgbClr val="212121"/>
                </a:solidFill>
                <a:effectLst/>
                <a:latin typeface="Times New Roman"/>
                <a:ea typeface="Times New Roman" panose="02020603050405020304" pitchFamily="18" charset="0"/>
                <a:cs typeface="Times New Roman"/>
              </a:rPr>
              <a:t>19</a:t>
            </a:r>
            <a:r>
              <a:rPr lang="en-US" sz="2400" kern="100">
                <a:solidFill>
                  <a:srgbClr val="212121"/>
                </a:solidFill>
                <a:effectLst/>
                <a:latin typeface="Times New Roman"/>
                <a:ea typeface="Times New Roman" panose="02020603050405020304" pitchFamily="18" charset="0"/>
                <a:cs typeface="Times New Roman"/>
              </a:rPr>
              <a:t>(12), 7030. </a:t>
            </a:r>
            <a:r>
              <a:rPr lang="en-US" sz="2400" u="sng" kern="100">
                <a:solidFill>
                  <a:srgbClr val="467886"/>
                </a:solidFill>
                <a:effectLst/>
                <a:latin typeface="Times New Roman"/>
                <a:ea typeface="Times New Roman" panose="02020603050405020304" pitchFamily="18" charset="0"/>
                <a:cs typeface="Times New Roman"/>
                <a:hlinkClick r:id="rId8"/>
              </a:rPr>
              <a:t>https://doi.org/10.3390/ijerph19127030</a:t>
            </a:r>
            <a:endParaRPr lang="en-US" sz="2400" kern="100">
              <a:effectLst/>
              <a:latin typeface="Times New Roman"/>
              <a:ea typeface="Times New Roman" panose="02020603050405020304" pitchFamily="18" charset="0"/>
              <a:cs typeface="Times New Roman"/>
            </a:endParaRPr>
          </a:p>
          <a:p>
            <a:pPr marL="457200" marR="0" indent="-457200">
              <a:lnSpc>
                <a:spcPct val="107000"/>
              </a:lnSpc>
              <a:spcBef>
                <a:spcPts val="0"/>
              </a:spcBef>
              <a:spcAft>
                <a:spcPts val="800"/>
              </a:spcAft>
            </a:pPr>
            <a:r>
              <a:rPr lang="en-US" sz="2400" kern="100">
                <a:solidFill>
                  <a:srgbClr val="000000"/>
                </a:solidFill>
                <a:effectLst/>
                <a:latin typeface="Times New Roman"/>
                <a:ea typeface="Times New Roman" panose="02020603050405020304" pitchFamily="18" charset="0"/>
                <a:cs typeface="Times New Roman"/>
              </a:rPr>
              <a:t>Schore, A. N. (2021). The interpersonal neurobiology of intersubjectivity. </a:t>
            </a:r>
            <a:r>
              <a:rPr lang="en-US" sz="2400" i="1" kern="100">
                <a:solidFill>
                  <a:srgbClr val="000000"/>
                </a:solidFill>
                <a:effectLst/>
                <a:latin typeface="Times New Roman"/>
                <a:ea typeface="Times New Roman" panose="02020603050405020304" pitchFamily="18" charset="0"/>
                <a:cs typeface="Times New Roman"/>
              </a:rPr>
              <a:t>Frontiers in Psychology</a:t>
            </a:r>
            <a:r>
              <a:rPr lang="en-US" sz="2400" kern="100">
                <a:solidFill>
                  <a:srgbClr val="000000"/>
                </a:solidFill>
                <a:effectLst/>
                <a:latin typeface="Times New Roman"/>
                <a:ea typeface="Times New Roman" panose="02020603050405020304" pitchFamily="18" charset="0"/>
                <a:cs typeface="Times New Roman"/>
              </a:rPr>
              <a:t>, </a:t>
            </a:r>
            <a:r>
              <a:rPr lang="en-US" sz="2400" i="1" kern="100">
                <a:solidFill>
                  <a:srgbClr val="000000"/>
                </a:solidFill>
                <a:effectLst/>
                <a:latin typeface="Times New Roman"/>
                <a:ea typeface="Times New Roman" panose="02020603050405020304" pitchFamily="18" charset="0"/>
                <a:cs typeface="Times New Roman"/>
              </a:rPr>
              <a:t>12</a:t>
            </a:r>
            <a:r>
              <a:rPr lang="en-US" sz="2400" kern="100">
                <a:solidFill>
                  <a:srgbClr val="000000"/>
                </a:solidFill>
                <a:effectLst/>
                <a:latin typeface="Times New Roman"/>
                <a:ea typeface="Times New Roman" panose="02020603050405020304" pitchFamily="18" charset="0"/>
                <a:cs typeface="Times New Roman"/>
              </a:rPr>
              <a:t>. </a:t>
            </a:r>
            <a:r>
              <a:rPr lang="en-US" sz="2400" u="sng" kern="100">
                <a:solidFill>
                  <a:srgbClr val="467886"/>
                </a:solidFill>
                <a:effectLst/>
                <a:latin typeface="Times New Roman"/>
                <a:ea typeface="Times New Roman" panose="02020603050405020304" pitchFamily="18" charset="0"/>
                <a:cs typeface="Times New Roman"/>
                <a:hlinkClick r:id="rId9"/>
              </a:rPr>
              <a:t>https://doi.org/10.3389/fpsyg.2021.648616</a:t>
            </a:r>
            <a:endParaRPr lang="en-US" sz="2400" kern="100">
              <a:effectLst/>
              <a:latin typeface="Times New Roman"/>
              <a:ea typeface="Times New Roman" panose="02020603050405020304" pitchFamily="18" charset="0"/>
              <a:cs typeface="Times New Roman"/>
            </a:endParaRPr>
          </a:p>
          <a:p>
            <a:pPr marL="457200" marR="0" indent="-457200">
              <a:lnSpc>
                <a:spcPct val="107000"/>
              </a:lnSpc>
              <a:spcBef>
                <a:spcPts val="0"/>
              </a:spcBef>
              <a:spcAft>
                <a:spcPts val="800"/>
              </a:spcAft>
            </a:pPr>
            <a:r>
              <a:rPr lang="en-US" sz="2400" kern="100">
                <a:solidFill>
                  <a:srgbClr val="000000"/>
                </a:solidFill>
                <a:effectLst/>
                <a:latin typeface="Times New Roman"/>
                <a:ea typeface="Times New Roman" panose="02020603050405020304" pitchFamily="18" charset="0"/>
                <a:cs typeface="Times New Roman"/>
              </a:rPr>
              <a:t>Siegel, D. J. (2012). </a:t>
            </a:r>
            <a:r>
              <a:rPr lang="en-US" sz="2400" i="1" kern="100">
                <a:solidFill>
                  <a:srgbClr val="000000"/>
                </a:solidFill>
                <a:effectLst/>
                <a:latin typeface="Times New Roman"/>
                <a:ea typeface="Times New Roman" panose="02020603050405020304" pitchFamily="18" charset="0"/>
                <a:cs typeface="Times New Roman"/>
              </a:rPr>
              <a:t>Pocket guide to interpersonal neurobiology: An integrative handbook of the mind</a:t>
            </a:r>
            <a:r>
              <a:rPr lang="en-US" sz="2400" kern="100">
                <a:solidFill>
                  <a:srgbClr val="000000"/>
                </a:solidFill>
                <a:effectLst/>
                <a:latin typeface="Times New Roman"/>
                <a:ea typeface="Times New Roman" panose="02020603050405020304" pitchFamily="18" charset="0"/>
                <a:cs typeface="Times New Roman"/>
              </a:rPr>
              <a:t>. W. W. Norton &amp; Company.</a:t>
            </a:r>
            <a:endParaRPr lang="en-US" sz="2400" kern="100">
              <a:effectLst/>
              <a:latin typeface="Times New Roman"/>
              <a:ea typeface="Times New Roman" panose="02020603050405020304" pitchFamily="18" charset="0"/>
              <a:cs typeface="Times New Roman"/>
            </a:endParaRPr>
          </a:p>
          <a:p>
            <a:pPr marL="457200" marR="0" indent="-457200">
              <a:lnSpc>
                <a:spcPct val="107000"/>
              </a:lnSpc>
              <a:spcBef>
                <a:spcPts val="0"/>
              </a:spcBef>
              <a:spcAft>
                <a:spcPts val="800"/>
              </a:spcAft>
            </a:pPr>
            <a:r>
              <a:rPr lang="en-US" sz="2400" kern="100">
                <a:solidFill>
                  <a:srgbClr val="000000"/>
                </a:solidFill>
                <a:effectLst/>
                <a:latin typeface="Times New Roman"/>
                <a:ea typeface="Times New Roman" panose="02020603050405020304" pitchFamily="18" charset="0"/>
                <a:cs typeface="Times New Roman"/>
              </a:rPr>
              <a:t>Siegel, D. J. (2019). The mind in psychotherapy: An interpersonal neurobiology framework for understanding and cultivating mental health. </a:t>
            </a:r>
            <a:r>
              <a:rPr lang="en-US" sz="2400" i="1" kern="100">
                <a:solidFill>
                  <a:srgbClr val="000000"/>
                </a:solidFill>
                <a:effectLst/>
                <a:latin typeface="Times New Roman"/>
                <a:ea typeface="Times New Roman" panose="02020603050405020304" pitchFamily="18" charset="0"/>
                <a:cs typeface="Times New Roman"/>
              </a:rPr>
              <a:t>Psychology and Psychotherapy: Theory, Research and Practice</a:t>
            </a:r>
            <a:r>
              <a:rPr lang="en-US" sz="2400" kern="100">
                <a:solidFill>
                  <a:srgbClr val="000000"/>
                </a:solidFill>
                <a:effectLst/>
                <a:latin typeface="Times New Roman"/>
                <a:ea typeface="Times New Roman" panose="02020603050405020304" pitchFamily="18" charset="0"/>
                <a:cs typeface="Times New Roman"/>
              </a:rPr>
              <a:t>, </a:t>
            </a:r>
            <a:r>
              <a:rPr lang="en-US" sz="2400" i="1" kern="100">
                <a:solidFill>
                  <a:srgbClr val="000000"/>
                </a:solidFill>
                <a:effectLst/>
                <a:latin typeface="Times New Roman"/>
                <a:ea typeface="Times New Roman" panose="02020603050405020304" pitchFamily="18" charset="0"/>
                <a:cs typeface="Times New Roman"/>
              </a:rPr>
              <a:t>92</a:t>
            </a:r>
            <a:r>
              <a:rPr lang="en-US" sz="2400" kern="100">
                <a:solidFill>
                  <a:srgbClr val="000000"/>
                </a:solidFill>
                <a:effectLst/>
                <a:latin typeface="Times New Roman"/>
                <a:ea typeface="Times New Roman" panose="02020603050405020304" pitchFamily="18" charset="0"/>
                <a:cs typeface="Times New Roman"/>
              </a:rPr>
              <a:t>(2), 224–237. </a:t>
            </a:r>
            <a:r>
              <a:rPr lang="en-US" sz="2400" u="sng" kern="100">
                <a:solidFill>
                  <a:srgbClr val="467886"/>
                </a:solidFill>
                <a:effectLst/>
                <a:latin typeface="Times New Roman"/>
                <a:ea typeface="Times New Roman" panose="02020603050405020304" pitchFamily="18" charset="0"/>
                <a:cs typeface="Times New Roman"/>
                <a:hlinkClick r:id="rId10"/>
              </a:rPr>
              <a:t>https://doi.org/10.1111/papt.12228</a:t>
            </a:r>
            <a:endParaRPr lang="en-US" sz="2400" kern="100">
              <a:effectLst/>
              <a:latin typeface="Times New Roman"/>
              <a:ea typeface="Times New Roman" panose="02020603050405020304" pitchFamily="18" charset="0"/>
              <a:cs typeface="Times New Roman"/>
            </a:endParaRPr>
          </a:p>
          <a:p>
            <a:pPr marL="457200" marR="0" indent="-457200">
              <a:lnSpc>
                <a:spcPct val="107000"/>
              </a:lnSpc>
              <a:spcBef>
                <a:spcPts val="0"/>
              </a:spcBef>
              <a:spcAft>
                <a:spcPts val="800"/>
              </a:spcAft>
            </a:pPr>
            <a:r>
              <a:rPr lang="en-US" sz="2400" kern="100">
                <a:solidFill>
                  <a:srgbClr val="000000"/>
                </a:solidFill>
                <a:effectLst/>
                <a:latin typeface="Times New Roman"/>
                <a:ea typeface="Times New Roman" panose="02020603050405020304" pitchFamily="18" charset="0"/>
                <a:cs typeface="Times New Roman"/>
              </a:rPr>
              <a:t>Siegel, D. J., &amp; </a:t>
            </a:r>
            <a:r>
              <a:rPr lang="en-US" sz="2400" kern="100" err="1">
                <a:solidFill>
                  <a:srgbClr val="000000"/>
                </a:solidFill>
                <a:effectLst/>
                <a:latin typeface="Times New Roman"/>
                <a:ea typeface="Times New Roman" panose="02020603050405020304" pitchFamily="18" charset="0"/>
                <a:cs typeface="Times New Roman"/>
              </a:rPr>
              <a:t>Drulis</a:t>
            </a:r>
            <a:r>
              <a:rPr lang="en-US" sz="2400" kern="100">
                <a:solidFill>
                  <a:srgbClr val="000000"/>
                </a:solidFill>
                <a:effectLst/>
                <a:latin typeface="Times New Roman"/>
                <a:ea typeface="Times New Roman" panose="02020603050405020304" pitchFamily="18" charset="0"/>
                <a:cs typeface="Times New Roman"/>
              </a:rPr>
              <a:t>, C. (2023). An interpersonal neurobiology perspective on the mind and mental health: Personal, public, and planetary well-being. </a:t>
            </a:r>
            <a:r>
              <a:rPr lang="en-US" sz="2400" i="1" kern="100">
                <a:solidFill>
                  <a:srgbClr val="000000"/>
                </a:solidFill>
                <a:effectLst/>
                <a:latin typeface="Times New Roman"/>
                <a:ea typeface="Times New Roman" panose="02020603050405020304" pitchFamily="18" charset="0"/>
                <a:cs typeface="Times New Roman"/>
              </a:rPr>
              <a:t>Annals of General Psychiatry</a:t>
            </a:r>
            <a:r>
              <a:rPr lang="en-US" sz="2400" kern="100">
                <a:solidFill>
                  <a:srgbClr val="000000"/>
                </a:solidFill>
                <a:effectLst/>
                <a:latin typeface="Times New Roman"/>
                <a:ea typeface="Times New Roman" panose="02020603050405020304" pitchFamily="18" charset="0"/>
                <a:cs typeface="Times New Roman"/>
              </a:rPr>
              <a:t>, </a:t>
            </a:r>
            <a:r>
              <a:rPr lang="en-US" sz="2400" i="1" kern="100">
                <a:solidFill>
                  <a:srgbClr val="000000"/>
                </a:solidFill>
                <a:effectLst/>
                <a:latin typeface="Times New Roman"/>
                <a:ea typeface="Times New Roman" panose="02020603050405020304" pitchFamily="18" charset="0"/>
                <a:cs typeface="Times New Roman"/>
              </a:rPr>
              <a:t>22</a:t>
            </a:r>
            <a:r>
              <a:rPr lang="en-US" sz="2400" kern="100">
                <a:solidFill>
                  <a:srgbClr val="000000"/>
                </a:solidFill>
                <a:effectLst/>
                <a:latin typeface="Times New Roman"/>
                <a:ea typeface="Times New Roman" panose="02020603050405020304" pitchFamily="18" charset="0"/>
                <a:cs typeface="Times New Roman"/>
              </a:rPr>
              <a:t>(1). </a:t>
            </a:r>
            <a:r>
              <a:rPr lang="en-US" sz="2400" u="sng" kern="100">
                <a:solidFill>
                  <a:srgbClr val="467886"/>
                </a:solidFill>
                <a:effectLst/>
                <a:latin typeface="Times New Roman"/>
                <a:ea typeface="Times New Roman" panose="02020603050405020304" pitchFamily="18" charset="0"/>
                <a:cs typeface="Times New Roman"/>
                <a:hlinkClick r:id="rId11"/>
              </a:rPr>
              <a:t>https://doi.org/10.1186/s12991-023-00434-5</a:t>
            </a:r>
            <a:endParaRPr lang="en-US" sz="2400" kern="100">
              <a:effectLst/>
              <a:latin typeface="Times New Roman"/>
              <a:ea typeface="Times New Roman" panose="02020603050405020304" pitchFamily="18" charset="0"/>
              <a:cs typeface="Times New Roman"/>
            </a:endParaRPr>
          </a:p>
        </p:txBody>
      </p:sp>
    </p:spTree>
    <p:extLst>
      <p:ext uri="{BB962C8B-B14F-4D97-AF65-F5344CB8AC3E}">
        <p14:creationId xmlns:p14="http://schemas.microsoft.com/office/powerpoint/2010/main" val="5582375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FEE0B38283804094F4A2172AF23659" ma:contentTypeVersion="4" ma:contentTypeDescription="Create a new document." ma:contentTypeScope="" ma:versionID="6d6c1b87ab5d26fd495bc5fb3ed3d31f">
  <xsd:schema xmlns:xsd="http://www.w3.org/2001/XMLSchema" xmlns:xs="http://www.w3.org/2001/XMLSchema" xmlns:p="http://schemas.microsoft.com/office/2006/metadata/properties" xmlns:ns2="ee0e02fb-2ecf-4cb6-9e84-e7a011b72406" targetNamespace="http://schemas.microsoft.com/office/2006/metadata/properties" ma:root="true" ma:fieldsID="6b21807665f60296672c1f5d8da517cc" ns2:_="">
    <xsd:import namespace="ee0e02fb-2ecf-4cb6-9e84-e7a011b7240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0e02fb-2ecf-4cb6-9e84-e7a011b724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60C63AC-8BB3-415F-B4BE-58575378D793}">
  <ds:schemaRefs>
    <ds:schemaRef ds:uri="http://schemas.microsoft.com/sharepoint/v3/contenttype/forms"/>
  </ds:schemaRefs>
</ds:datastoreItem>
</file>

<file path=customXml/itemProps2.xml><?xml version="1.0" encoding="utf-8"?>
<ds:datastoreItem xmlns:ds="http://schemas.openxmlformats.org/officeDocument/2006/customXml" ds:itemID="{0328E3D4-AF23-4BF5-B6BD-91205BA26350}">
  <ds:schemaRefs>
    <ds:schemaRef ds:uri="ee0e02fb-2ecf-4cb6-9e84-e7a011b72406"/>
    <ds:schemaRef ds:uri="http://schemas.microsoft.com/office/2006/metadata/contentType"/>
    <ds:schemaRef ds:uri="http://schemas.microsoft.com/office/2006/metadata/properties/metaAttributes"/>
    <ds:schemaRef ds:uri="http://www.w3.org/2000/xmlns/"/>
    <ds:schemaRef ds:uri="http://www.w3.org/2001/XMLSchema"/>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A9E10C2-F315-45F5-AD0A-DF20632FBCBE}">
  <ds:schemaRefs>
    <ds:schemaRef ds:uri="http://schemas.microsoft.com/office/2006/metadata/properties"/>
    <ds:schemaRef ds:uri="http://www.w3.org/2000/xmln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25</Slides>
  <Notes>24</Notes>
  <HiddenSlides>0</HiddenSlide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Physical Activities makes you feel good?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Healthy_Mind_Platter_Presentation .pptx</dc:title>
  <cp:revision>27</cp:revision>
  <dcterms:created xsi:type="dcterms:W3CDTF">2006-08-16T00:00:00Z</dcterms:created>
  <dcterms:modified xsi:type="dcterms:W3CDTF">2024-09-29T01:38:15Z</dcterms:modified>
  <dc:identifier>DAGMO72yNKw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0x010100F6FEE0B38283804094F4A2172AF23659</vt:lpwstr>
  </property>
</Properties>
</file>