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16"/>
  </p:notesMasterIdLst>
  <p:sldIdLst>
    <p:sldId id="256" r:id="rId2"/>
    <p:sldId id="258" r:id="rId3"/>
    <p:sldId id="259" r:id="rId4"/>
    <p:sldId id="265" r:id="rId5"/>
    <p:sldId id="268" r:id="rId6"/>
    <p:sldId id="267" r:id="rId7"/>
    <p:sldId id="261" r:id="rId8"/>
    <p:sldId id="263" r:id="rId9"/>
    <p:sldId id="262" r:id="rId10"/>
    <p:sldId id="260" r:id="rId11"/>
    <p:sldId id="269" r:id="rId12"/>
    <p:sldId id="272" r:id="rId13"/>
    <p:sldId id="270" r:id="rId14"/>
    <p:sldId id="271"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3DD"/>
    <a:srgbClr val="F8E4F6"/>
    <a:srgbClr val="F2CFEE"/>
    <a:srgbClr val="F9DBCB"/>
    <a:srgbClr val="F2AB85"/>
    <a:srgbClr val="D2EAE3"/>
    <a:srgbClr val="ACD7CA"/>
    <a:srgbClr val="EBF3FB"/>
    <a:srgbClr val="DCEAF7"/>
    <a:srgbClr val="AFC8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1" autoAdjust="0"/>
    <p:restoredTop sz="94660"/>
  </p:normalViewPr>
  <p:slideViewPr>
    <p:cSldViewPr snapToGrid="0">
      <p:cViewPr varScale="1">
        <p:scale>
          <a:sx n="73" d="100"/>
          <a:sy n="73" d="100"/>
        </p:scale>
        <p:origin x="52"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ADF22A-FD6D-417D-9645-791405281425}" type="doc">
      <dgm:prSet loTypeId="urn:microsoft.com/office/officeart/2005/8/layout/radial6" loCatId="cycle" qsTypeId="urn:microsoft.com/office/officeart/2005/8/quickstyle/3d1" qsCatId="3D" csTypeId="urn:microsoft.com/office/officeart/2005/8/colors/accent1_2" csCatId="accent1" phldr="1"/>
      <dgm:spPr/>
      <dgm:t>
        <a:bodyPr/>
        <a:lstStyle/>
        <a:p>
          <a:endParaRPr lang="en-US"/>
        </a:p>
      </dgm:t>
    </dgm:pt>
    <dgm:pt modelId="{607286ED-A703-4331-9068-B48150C1A9AC}">
      <dgm:prSet phldrT="[Text]"/>
      <dgm:spPr/>
      <dgm:t>
        <a:bodyPr/>
        <a:lstStyle/>
        <a:p>
          <a:r>
            <a:rPr lang="en-US" dirty="0"/>
            <a:t>Narrative Group Experience</a:t>
          </a:r>
        </a:p>
      </dgm:t>
    </dgm:pt>
    <dgm:pt modelId="{2441C875-9CAA-4903-872C-0D5A8A889006}" type="parTrans" cxnId="{FD30438D-1E1F-4BBF-AC36-8EEEB34D93B0}">
      <dgm:prSet/>
      <dgm:spPr/>
      <dgm:t>
        <a:bodyPr/>
        <a:lstStyle/>
        <a:p>
          <a:endParaRPr lang="en-US"/>
        </a:p>
      </dgm:t>
    </dgm:pt>
    <dgm:pt modelId="{42540A53-C974-45AB-8AC9-1D8FC4C1A67C}" type="sibTrans" cxnId="{FD30438D-1E1F-4BBF-AC36-8EEEB34D93B0}">
      <dgm:prSet/>
      <dgm:spPr/>
      <dgm:t>
        <a:bodyPr/>
        <a:lstStyle/>
        <a:p>
          <a:endParaRPr lang="en-US"/>
        </a:p>
      </dgm:t>
    </dgm:pt>
    <dgm:pt modelId="{D0BC1BDD-9689-42F3-988E-98D2D615007F}">
      <dgm:prSet phldrT="[Text]" custT="1"/>
      <dgm:spPr/>
      <dgm:t>
        <a:bodyPr/>
        <a:lstStyle/>
        <a:p>
          <a:r>
            <a:rPr lang="en-US" sz="1800" dirty="0"/>
            <a:t>Connection &amp; Community</a:t>
          </a:r>
        </a:p>
      </dgm:t>
    </dgm:pt>
    <dgm:pt modelId="{25246D8C-2776-4F3B-8DBC-3466EB343DEB}" type="parTrans" cxnId="{6DC39212-4B82-41C7-BE65-B9729F765BAA}">
      <dgm:prSet/>
      <dgm:spPr/>
      <dgm:t>
        <a:bodyPr/>
        <a:lstStyle/>
        <a:p>
          <a:endParaRPr lang="en-US"/>
        </a:p>
      </dgm:t>
    </dgm:pt>
    <dgm:pt modelId="{1FE2C887-7216-4D89-81A1-A302098D7B65}" type="sibTrans" cxnId="{6DC39212-4B82-41C7-BE65-B9729F765BAA}">
      <dgm:prSet/>
      <dgm:spPr/>
      <dgm:t>
        <a:bodyPr/>
        <a:lstStyle/>
        <a:p>
          <a:endParaRPr lang="en-US"/>
        </a:p>
      </dgm:t>
    </dgm:pt>
    <dgm:pt modelId="{0FA26049-6529-4DAA-8CCD-342388D83D5B}">
      <dgm:prSet phldrT="[Text]" custT="1"/>
      <dgm:spPr/>
      <dgm:t>
        <a:bodyPr/>
        <a:lstStyle/>
        <a:p>
          <a:r>
            <a:rPr lang="en-US" sz="1800" dirty="0"/>
            <a:t>Empathy</a:t>
          </a:r>
        </a:p>
      </dgm:t>
    </dgm:pt>
    <dgm:pt modelId="{D2FCE6D3-0117-44C5-AE89-FD8F21B37272}" type="parTrans" cxnId="{72BE695D-A4F3-49A6-85C0-B3B8BA84C582}">
      <dgm:prSet/>
      <dgm:spPr/>
      <dgm:t>
        <a:bodyPr/>
        <a:lstStyle/>
        <a:p>
          <a:endParaRPr lang="en-US"/>
        </a:p>
      </dgm:t>
    </dgm:pt>
    <dgm:pt modelId="{A5D4F1F2-CA7C-4672-BEC1-D9D1148DD5A3}" type="sibTrans" cxnId="{72BE695D-A4F3-49A6-85C0-B3B8BA84C582}">
      <dgm:prSet/>
      <dgm:spPr/>
      <dgm:t>
        <a:bodyPr/>
        <a:lstStyle/>
        <a:p>
          <a:endParaRPr lang="en-US"/>
        </a:p>
      </dgm:t>
    </dgm:pt>
    <dgm:pt modelId="{43CD42CA-78DB-4E90-8F0C-6D5A6C97EA55}">
      <dgm:prSet phldrT="[Text]" custT="1"/>
      <dgm:spPr/>
      <dgm:t>
        <a:bodyPr/>
        <a:lstStyle/>
        <a:p>
          <a:r>
            <a:rPr lang="en-US" sz="1800" dirty="0"/>
            <a:t>Camaraderie</a:t>
          </a:r>
        </a:p>
      </dgm:t>
    </dgm:pt>
    <dgm:pt modelId="{70D1BB12-A1F3-4F5A-B34F-01AC0EC583FC}" type="parTrans" cxnId="{89A88FD5-23A0-4E8F-9F31-17D8858B4BD5}">
      <dgm:prSet/>
      <dgm:spPr/>
      <dgm:t>
        <a:bodyPr/>
        <a:lstStyle/>
        <a:p>
          <a:endParaRPr lang="en-US"/>
        </a:p>
      </dgm:t>
    </dgm:pt>
    <dgm:pt modelId="{4BE4EFB4-1472-484F-B0C4-67BD9A12DC14}" type="sibTrans" cxnId="{89A88FD5-23A0-4E8F-9F31-17D8858B4BD5}">
      <dgm:prSet/>
      <dgm:spPr/>
      <dgm:t>
        <a:bodyPr/>
        <a:lstStyle/>
        <a:p>
          <a:endParaRPr lang="en-US"/>
        </a:p>
      </dgm:t>
    </dgm:pt>
    <dgm:pt modelId="{CA414934-8298-457C-9E20-2EF0C729D2FE}">
      <dgm:prSet phldrT="[Text]" custT="1"/>
      <dgm:spPr/>
      <dgm:t>
        <a:bodyPr/>
        <a:lstStyle/>
        <a:p>
          <a:r>
            <a:rPr lang="en-US" sz="1800" dirty="0"/>
            <a:t>Fear &amp; Anxiety</a:t>
          </a:r>
        </a:p>
      </dgm:t>
    </dgm:pt>
    <dgm:pt modelId="{06305458-0B05-400D-8747-184A57155F77}" type="parTrans" cxnId="{51944502-E8DB-42A3-AEC7-9F6F26E504A0}">
      <dgm:prSet/>
      <dgm:spPr/>
      <dgm:t>
        <a:bodyPr/>
        <a:lstStyle/>
        <a:p>
          <a:endParaRPr lang="en-US"/>
        </a:p>
      </dgm:t>
    </dgm:pt>
    <dgm:pt modelId="{038FAFFD-474A-40E6-8A4E-D8018B2D65CE}" type="sibTrans" cxnId="{51944502-E8DB-42A3-AEC7-9F6F26E504A0}">
      <dgm:prSet/>
      <dgm:spPr/>
      <dgm:t>
        <a:bodyPr/>
        <a:lstStyle/>
        <a:p>
          <a:endParaRPr lang="en-US"/>
        </a:p>
      </dgm:t>
    </dgm:pt>
    <dgm:pt modelId="{A1BDC5CC-6DD7-4AA7-8016-6550E395E9B9}" type="pres">
      <dgm:prSet presAssocID="{02ADF22A-FD6D-417D-9645-791405281425}" presName="Name0" presStyleCnt="0">
        <dgm:presLayoutVars>
          <dgm:chMax val="1"/>
          <dgm:dir/>
          <dgm:animLvl val="ctr"/>
          <dgm:resizeHandles val="exact"/>
        </dgm:presLayoutVars>
      </dgm:prSet>
      <dgm:spPr/>
    </dgm:pt>
    <dgm:pt modelId="{BCA827E8-2D44-4990-B044-25E35C298CB5}" type="pres">
      <dgm:prSet presAssocID="{607286ED-A703-4331-9068-B48150C1A9AC}" presName="centerShape" presStyleLbl="node0" presStyleIdx="0" presStyleCnt="1" custScaleX="119900" custScaleY="119102"/>
      <dgm:spPr/>
    </dgm:pt>
    <dgm:pt modelId="{1BAB455B-F246-42D2-B010-B99988F5F13F}" type="pres">
      <dgm:prSet presAssocID="{D0BC1BDD-9689-42F3-988E-98D2D615007F}" presName="node" presStyleLbl="node1" presStyleIdx="0" presStyleCnt="4" custScaleX="131758" custScaleY="113091">
        <dgm:presLayoutVars>
          <dgm:bulletEnabled val="1"/>
        </dgm:presLayoutVars>
      </dgm:prSet>
      <dgm:spPr/>
    </dgm:pt>
    <dgm:pt modelId="{31CF5725-527C-419F-93BF-2F1D4BBD24C9}" type="pres">
      <dgm:prSet presAssocID="{D0BC1BDD-9689-42F3-988E-98D2D615007F}" presName="dummy" presStyleCnt="0"/>
      <dgm:spPr/>
    </dgm:pt>
    <dgm:pt modelId="{CED1BBAA-8B38-43D0-A1A8-DC74232278FB}" type="pres">
      <dgm:prSet presAssocID="{1FE2C887-7216-4D89-81A1-A302098D7B65}" presName="sibTrans" presStyleLbl="sibTrans2D1" presStyleIdx="0" presStyleCnt="4"/>
      <dgm:spPr/>
    </dgm:pt>
    <dgm:pt modelId="{6549DD3B-6591-42DE-AD18-F5AAD57B987F}" type="pres">
      <dgm:prSet presAssocID="{0FA26049-6529-4DAA-8CCD-342388D83D5B}" presName="node" presStyleLbl="node1" presStyleIdx="1" presStyleCnt="4" custScaleX="113037" custScaleY="106162">
        <dgm:presLayoutVars>
          <dgm:bulletEnabled val="1"/>
        </dgm:presLayoutVars>
      </dgm:prSet>
      <dgm:spPr/>
    </dgm:pt>
    <dgm:pt modelId="{F1C8A124-B3D7-41FF-A328-ACC568B76602}" type="pres">
      <dgm:prSet presAssocID="{0FA26049-6529-4DAA-8CCD-342388D83D5B}" presName="dummy" presStyleCnt="0"/>
      <dgm:spPr/>
    </dgm:pt>
    <dgm:pt modelId="{EC3BE41C-B35A-4E21-8BC0-4E2440E06D7B}" type="pres">
      <dgm:prSet presAssocID="{A5D4F1F2-CA7C-4672-BEC1-D9D1148DD5A3}" presName="sibTrans" presStyleLbl="sibTrans2D1" presStyleIdx="1" presStyleCnt="4"/>
      <dgm:spPr/>
    </dgm:pt>
    <dgm:pt modelId="{BCA1C5B8-AD14-40FE-8D86-7D73F083195D}" type="pres">
      <dgm:prSet presAssocID="{43CD42CA-78DB-4E90-8F0C-6D5A6C97EA55}" presName="node" presStyleLbl="node1" presStyleIdx="2" presStyleCnt="4" custScaleX="131758" custScaleY="125581">
        <dgm:presLayoutVars>
          <dgm:bulletEnabled val="1"/>
        </dgm:presLayoutVars>
      </dgm:prSet>
      <dgm:spPr/>
    </dgm:pt>
    <dgm:pt modelId="{D03AF4A6-4D0E-4D0A-8A39-CE90E9D47B36}" type="pres">
      <dgm:prSet presAssocID="{43CD42CA-78DB-4E90-8F0C-6D5A6C97EA55}" presName="dummy" presStyleCnt="0"/>
      <dgm:spPr/>
    </dgm:pt>
    <dgm:pt modelId="{51AEA1CC-E8F0-4152-B4FC-C6F1E43A4150}" type="pres">
      <dgm:prSet presAssocID="{4BE4EFB4-1472-484F-B0C4-67BD9A12DC14}" presName="sibTrans" presStyleLbl="sibTrans2D1" presStyleIdx="2" presStyleCnt="4"/>
      <dgm:spPr/>
    </dgm:pt>
    <dgm:pt modelId="{CF5422F5-7260-421A-8868-5E72049D464E}" type="pres">
      <dgm:prSet presAssocID="{CA414934-8298-457C-9E20-2EF0C729D2FE}" presName="node" presStyleLbl="node1" presStyleIdx="3" presStyleCnt="4" custScaleX="114192" custScaleY="112018">
        <dgm:presLayoutVars>
          <dgm:bulletEnabled val="1"/>
        </dgm:presLayoutVars>
      </dgm:prSet>
      <dgm:spPr/>
    </dgm:pt>
    <dgm:pt modelId="{77EE989E-6241-4F3B-9187-6607CEA444BD}" type="pres">
      <dgm:prSet presAssocID="{CA414934-8298-457C-9E20-2EF0C729D2FE}" presName="dummy" presStyleCnt="0"/>
      <dgm:spPr/>
    </dgm:pt>
    <dgm:pt modelId="{0D9937D1-F66B-4767-ABDA-4CD9DF1331C2}" type="pres">
      <dgm:prSet presAssocID="{038FAFFD-474A-40E6-8A4E-D8018B2D65CE}" presName="sibTrans" presStyleLbl="sibTrans2D1" presStyleIdx="3" presStyleCnt="4"/>
      <dgm:spPr/>
    </dgm:pt>
  </dgm:ptLst>
  <dgm:cxnLst>
    <dgm:cxn modelId="{51944502-E8DB-42A3-AEC7-9F6F26E504A0}" srcId="{607286ED-A703-4331-9068-B48150C1A9AC}" destId="{CA414934-8298-457C-9E20-2EF0C729D2FE}" srcOrd="3" destOrd="0" parTransId="{06305458-0B05-400D-8747-184A57155F77}" sibTransId="{038FAFFD-474A-40E6-8A4E-D8018B2D65CE}"/>
    <dgm:cxn modelId="{FAFBD303-E25B-4B0D-A478-EB45CA4DED6D}" type="presOf" srcId="{A5D4F1F2-CA7C-4672-BEC1-D9D1148DD5A3}" destId="{EC3BE41C-B35A-4E21-8BC0-4E2440E06D7B}" srcOrd="0" destOrd="0" presId="urn:microsoft.com/office/officeart/2005/8/layout/radial6"/>
    <dgm:cxn modelId="{6DC39212-4B82-41C7-BE65-B9729F765BAA}" srcId="{607286ED-A703-4331-9068-B48150C1A9AC}" destId="{D0BC1BDD-9689-42F3-988E-98D2D615007F}" srcOrd="0" destOrd="0" parTransId="{25246D8C-2776-4F3B-8DBC-3466EB343DEB}" sibTransId="{1FE2C887-7216-4D89-81A1-A302098D7B65}"/>
    <dgm:cxn modelId="{9453F915-B845-4862-8BA2-4C3D9A81C460}" type="presOf" srcId="{CA414934-8298-457C-9E20-2EF0C729D2FE}" destId="{CF5422F5-7260-421A-8868-5E72049D464E}" srcOrd="0" destOrd="0" presId="urn:microsoft.com/office/officeart/2005/8/layout/radial6"/>
    <dgm:cxn modelId="{4EE51F27-5843-4F18-8C90-26EFDD853FB2}" type="presOf" srcId="{1FE2C887-7216-4D89-81A1-A302098D7B65}" destId="{CED1BBAA-8B38-43D0-A1A8-DC74232278FB}" srcOrd="0" destOrd="0" presId="urn:microsoft.com/office/officeart/2005/8/layout/radial6"/>
    <dgm:cxn modelId="{4BB0AF31-4A2F-4D10-95CB-A30E9C8DF596}" type="presOf" srcId="{038FAFFD-474A-40E6-8A4E-D8018B2D65CE}" destId="{0D9937D1-F66B-4767-ABDA-4CD9DF1331C2}" srcOrd="0" destOrd="0" presId="urn:microsoft.com/office/officeart/2005/8/layout/radial6"/>
    <dgm:cxn modelId="{8C8E6935-652C-4B3E-ACE8-95FEFC16D07F}" type="presOf" srcId="{607286ED-A703-4331-9068-B48150C1A9AC}" destId="{BCA827E8-2D44-4990-B044-25E35C298CB5}" srcOrd="0" destOrd="0" presId="urn:microsoft.com/office/officeart/2005/8/layout/radial6"/>
    <dgm:cxn modelId="{B8ADDE5C-EBE8-4C56-A65B-22B8F14F9B61}" type="presOf" srcId="{D0BC1BDD-9689-42F3-988E-98D2D615007F}" destId="{1BAB455B-F246-42D2-B010-B99988F5F13F}" srcOrd="0" destOrd="0" presId="urn:microsoft.com/office/officeart/2005/8/layout/radial6"/>
    <dgm:cxn modelId="{72BE695D-A4F3-49A6-85C0-B3B8BA84C582}" srcId="{607286ED-A703-4331-9068-B48150C1A9AC}" destId="{0FA26049-6529-4DAA-8CCD-342388D83D5B}" srcOrd="1" destOrd="0" parTransId="{D2FCE6D3-0117-44C5-AE89-FD8F21B37272}" sibTransId="{A5D4F1F2-CA7C-4672-BEC1-D9D1148DD5A3}"/>
    <dgm:cxn modelId="{CEFD5D8A-0455-4D77-8B3A-1A71A9F35853}" type="presOf" srcId="{4BE4EFB4-1472-484F-B0C4-67BD9A12DC14}" destId="{51AEA1CC-E8F0-4152-B4FC-C6F1E43A4150}" srcOrd="0" destOrd="0" presId="urn:microsoft.com/office/officeart/2005/8/layout/radial6"/>
    <dgm:cxn modelId="{FD30438D-1E1F-4BBF-AC36-8EEEB34D93B0}" srcId="{02ADF22A-FD6D-417D-9645-791405281425}" destId="{607286ED-A703-4331-9068-B48150C1A9AC}" srcOrd="0" destOrd="0" parTransId="{2441C875-9CAA-4903-872C-0D5A8A889006}" sibTransId="{42540A53-C974-45AB-8AC9-1D8FC4C1A67C}"/>
    <dgm:cxn modelId="{F11FC9AF-F78E-46E0-B3EC-42397CF14CAE}" type="presOf" srcId="{02ADF22A-FD6D-417D-9645-791405281425}" destId="{A1BDC5CC-6DD7-4AA7-8016-6550E395E9B9}" srcOrd="0" destOrd="0" presId="urn:microsoft.com/office/officeart/2005/8/layout/radial6"/>
    <dgm:cxn modelId="{B9D75FB2-2D00-4F89-865D-371ABF0A0975}" type="presOf" srcId="{43CD42CA-78DB-4E90-8F0C-6D5A6C97EA55}" destId="{BCA1C5B8-AD14-40FE-8D86-7D73F083195D}" srcOrd="0" destOrd="0" presId="urn:microsoft.com/office/officeart/2005/8/layout/radial6"/>
    <dgm:cxn modelId="{E04B13B3-9130-43FE-ABE5-DB6DEB28DD63}" type="presOf" srcId="{0FA26049-6529-4DAA-8CCD-342388D83D5B}" destId="{6549DD3B-6591-42DE-AD18-F5AAD57B987F}" srcOrd="0" destOrd="0" presId="urn:microsoft.com/office/officeart/2005/8/layout/radial6"/>
    <dgm:cxn modelId="{89A88FD5-23A0-4E8F-9F31-17D8858B4BD5}" srcId="{607286ED-A703-4331-9068-B48150C1A9AC}" destId="{43CD42CA-78DB-4E90-8F0C-6D5A6C97EA55}" srcOrd="2" destOrd="0" parTransId="{70D1BB12-A1F3-4F5A-B34F-01AC0EC583FC}" sibTransId="{4BE4EFB4-1472-484F-B0C4-67BD9A12DC14}"/>
    <dgm:cxn modelId="{7BD07992-87A1-4EEE-8029-9148D434D167}" type="presParOf" srcId="{A1BDC5CC-6DD7-4AA7-8016-6550E395E9B9}" destId="{BCA827E8-2D44-4990-B044-25E35C298CB5}" srcOrd="0" destOrd="0" presId="urn:microsoft.com/office/officeart/2005/8/layout/radial6"/>
    <dgm:cxn modelId="{5E06F2E8-A0BF-454F-A90D-97658BC12C82}" type="presParOf" srcId="{A1BDC5CC-6DD7-4AA7-8016-6550E395E9B9}" destId="{1BAB455B-F246-42D2-B010-B99988F5F13F}" srcOrd="1" destOrd="0" presId="urn:microsoft.com/office/officeart/2005/8/layout/radial6"/>
    <dgm:cxn modelId="{A6F50DB9-98BA-4431-B288-5232C4EB7683}" type="presParOf" srcId="{A1BDC5CC-6DD7-4AA7-8016-6550E395E9B9}" destId="{31CF5725-527C-419F-93BF-2F1D4BBD24C9}" srcOrd="2" destOrd="0" presId="urn:microsoft.com/office/officeart/2005/8/layout/radial6"/>
    <dgm:cxn modelId="{5AB583FC-9D73-48CB-9B18-3D731BFBA664}" type="presParOf" srcId="{A1BDC5CC-6DD7-4AA7-8016-6550E395E9B9}" destId="{CED1BBAA-8B38-43D0-A1A8-DC74232278FB}" srcOrd="3" destOrd="0" presId="urn:microsoft.com/office/officeart/2005/8/layout/radial6"/>
    <dgm:cxn modelId="{07CDD396-0D02-4ADF-AFFC-0FDEB020F77F}" type="presParOf" srcId="{A1BDC5CC-6DD7-4AA7-8016-6550E395E9B9}" destId="{6549DD3B-6591-42DE-AD18-F5AAD57B987F}" srcOrd="4" destOrd="0" presId="urn:microsoft.com/office/officeart/2005/8/layout/radial6"/>
    <dgm:cxn modelId="{ACC1CC26-5B5C-46D3-BAFC-956295B18BBA}" type="presParOf" srcId="{A1BDC5CC-6DD7-4AA7-8016-6550E395E9B9}" destId="{F1C8A124-B3D7-41FF-A328-ACC568B76602}" srcOrd="5" destOrd="0" presId="urn:microsoft.com/office/officeart/2005/8/layout/radial6"/>
    <dgm:cxn modelId="{49375110-F547-4EA0-8AF0-0ED10D9730EE}" type="presParOf" srcId="{A1BDC5CC-6DD7-4AA7-8016-6550E395E9B9}" destId="{EC3BE41C-B35A-4E21-8BC0-4E2440E06D7B}" srcOrd="6" destOrd="0" presId="urn:microsoft.com/office/officeart/2005/8/layout/radial6"/>
    <dgm:cxn modelId="{69C3CC14-8DD5-4EE9-9010-4AAFC9A1A409}" type="presParOf" srcId="{A1BDC5CC-6DD7-4AA7-8016-6550E395E9B9}" destId="{BCA1C5B8-AD14-40FE-8D86-7D73F083195D}" srcOrd="7" destOrd="0" presId="urn:microsoft.com/office/officeart/2005/8/layout/radial6"/>
    <dgm:cxn modelId="{9C474081-3141-4F58-A6EF-7B20FE9BF351}" type="presParOf" srcId="{A1BDC5CC-6DD7-4AA7-8016-6550E395E9B9}" destId="{D03AF4A6-4D0E-4D0A-8A39-CE90E9D47B36}" srcOrd="8" destOrd="0" presId="urn:microsoft.com/office/officeart/2005/8/layout/radial6"/>
    <dgm:cxn modelId="{30324B7D-E906-4911-9EF5-29266E10DA4D}" type="presParOf" srcId="{A1BDC5CC-6DD7-4AA7-8016-6550E395E9B9}" destId="{51AEA1CC-E8F0-4152-B4FC-C6F1E43A4150}" srcOrd="9" destOrd="0" presId="urn:microsoft.com/office/officeart/2005/8/layout/radial6"/>
    <dgm:cxn modelId="{B7F0EDD5-125A-4CA1-813B-2783DF77FA44}" type="presParOf" srcId="{A1BDC5CC-6DD7-4AA7-8016-6550E395E9B9}" destId="{CF5422F5-7260-421A-8868-5E72049D464E}" srcOrd="10" destOrd="0" presId="urn:microsoft.com/office/officeart/2005/8/layout/radial6"/>
    <dgm:cxn modelId="{30F42340-8898-4D32-B0D2-4C2469EA7F86}" type="presParOf" srcId="{A1BDC5CC-6DD7-4AA7-8016-6550E395E9B9}" destId="{77EE989E-6241-4F3B-9187-6607CEA444BD}" srcOrd="11" destOrd="0" presId="urn:microsoft.com/office/officeart/2005/8/layout/radial6"/>
    <dgm:cxn modelId="{02E089E7-8B6B-4B7C-B2EF-97823141E7A3}" type="presParOf" srcId="{A1BDC5CC-6DD7-4AA7-8016-6550E395E9B9}" destId="{0D9937D1-F66B-4767-ABDA-4CD9DF1331C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9CEED4-9CB7-4E7E-9DD9-9F506FCC628F}"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8EE0A9BB-CF10-4401-8609-80DBB67AEA71}">
      <dgm:prSet phldrT="[Text]"/>
      <dgm:spPr/>
      <dgm:t>
        <a:bodyPr/>
        <a:lstStyle/>
        <a:p>
          <a:r>
            <a:rPr lang="en-US" dirty="0"/>
            <a:t>Adoptive (Kinship &amp; Foster) Parents</a:t>
          </a:r>
        </a:p>
      </dgm:t>
    </dgm:pt>
    <dgm:pt modelId="{C9659987-382D-41EF-93E2-667F9008A820}" type="parTrans" cxnId="{CD639B52-450A-4CD2-B5D1-CBDE5A4FB585}">
      <dgm:prSet/>
      <dgm:spPr/>
      <dgm:t>
        <a:bodyPr/>
        <a:lstStyle/>
        <a:p>
          <a:endParaRPr lang="en-US"/>
        </a:p>
      </dgm:t>
    </dgm:pt>
    <dgm:pt modelId="{95601B78-722F-4706-B91D-B82CE3335483}" type="sibTrans" cxnId="{CD639B52-450A-4CD2-B5D1-CBDE5A4FB585}">
      <dgm:prSet/>
      <dgm:spPr/>
      <dgm:t>
        <a:bodyPr/>
        <a:lstStyle/>
        <a:p>
          <a:endParaRPr lang="en-US"/>
        </a:p>
      </dgm:t>
    </dgm:pt>
    <dgm:pt modelId="{64AAF5A7-A139-489C-905D-FE54EA33516B}">
      <dgm:prSet phldrT="[Text]"/>
      <dgm:spPr/>
      <dgm:t>
        <a:bodyPr/>
        <a:lstStyle/>
        <a:p>
          <a:r>
            <a:rPr lang="en-US" dirty="0"/>
            <a:t>Build Community and Connections</a:t>
          </a:r>
        </a:p>
      </dgm:t>
    </dgm:pt>
    <dgm:pt modelId="{6DC88C54-BB31-45AD-9ED0-9555D0985C75}" type="parTrans" cxnId="{26297ACF-E1A4-4ED8-925D-E5646C748472}">
      <dgm:prSet/>
      <dgm:spPr/>
      <dgm:t>
        <a:bodyPr/>
        <a:lstStyle/>
        <a:p>
          <a:endParaRPr lang="en-US"/>
        </a:p>
      </dgm:t>
    </dgm:pt>
    <dgm:pt modelId="{8DD4BC9F-B326-47DE-BDD6-77AD73ED7184}" type="sibTrans" cxnId="{26297ACF-E1A4-4ED8-925D-E5646C748472}">
      <dgm:prSet/>
      <dgm:spPr/>
      <dgm:t>
        <a:bodyPr/>
        <a:lstStyle/>
        <a:p>
          <a:endParaRPr lang="en-US"/>
        </a:p>
      </dgm:t>
    </dgm:pt>
    <dgm:pt modelId="{EA73F1E4-8D23-4C98-9C15-F055B01F3E45}">
      <dgm:prSet phldrT="[Text]"/>
      <dgm:spPr/>
      <dgm:t>
        <a:bodyPr/>
        <a:lstStyle/>
        <a:p>
          <a:r>
            <a:rPr lang="en-US" dirty="0"/>
            <a:t>Counselors</a:t>
          </a:r>
        </a:p>
      </dgm:t>
    </dgm:pt>
    <dgm:pt modelId="{8CEA829C-33A7-4C0B-A2D3-866DAB14E83A}" type="parTrans" cxnId="{09C3E78A-AB05-4D63-882E-542061EE336B}">
      <dgm:prSet/>
      <dgm:spPr/>
      <dgm:t>
        <a:bodyPr/>
        <a:lstStyle/>
        <a:p>
          <a:endParaRPr lang="en-US"/>
        </a:p>
      </dgm:t>
    </dgm:pt>
    <dgm:pt modelId="{148497E5-CAA9-4B25-B58C-962FE32A2ACE}" type="sibTrans" cxnId="{09C3E78A-AB05-4D63-882E-542061EE336B}">
      <dgm:prSet/>
      <dgm:spPr/>
      <dgm:t>
        <a:bodyPr/>
        <a:lstStyle/>
        <a:p>
          <a:endParaRPr lang="en-US"/>
        </a:p>
      </dgm:t>
    </dgm:pt>
    <dgm:pt modelId="{26B349EE-D88A-4A43-ACB5-4EFF94B55DFA}">
      <dgm:prSet phldrT="[Text]"/>
      <dgm:spPr/>
      <dgm:t>
        <a:bodyPr/>
        <a:lstStyle/>
        <a:p>
          <a:r>
            <a:rPr lang="en-US" dirty="0"/>
            <a:t>Understand Developmental Trauma</a:t>
          </a:r>
        </a:p>
      </dgm:t>
    </dgm:pt>
    <dgm:pt modelId="{8D2B2EAA-6FDB-4353-AC3D-4172ED8DADCD}" type="parTrans" cxnId="{D9B4B333-CAB4-4685-93FF-504102411642}">
      <dgm:prSet/>
      <dgm:spPr/>
      <dgm:t>
        <a:bodyPr/>
        <a:lstStyle/>
        <a:p>
          <a:endParaRPr lang="en-US"/>
        </a:p>
      </dgm:t>
    </dgm:pt>
    <dgm:pt modelId="{96797C72-A4C2-4BF1-AF13-90496584586C}" type="sibTrans" cxnId="{D9B4B333-CAB4-4685-93FF-504102411642}">
      <dgm:prSet/>
      <dgm:spPr/>
      <dgm:t>
        <a:bodyPr/>
        <a:lstStyle/>
        <a:p>
          <a:endParaRPr lang="en-US"/>
        </a:p>
      </dgm:t>
    </dgm:pt>
    <dgm:pt modelId="{45138DEE-E0DB-4952-8BF8-EFDADC2F696C}">
      <dgm:prSet phldrT="[Text]"/>
      <dgm:spPr/>
      <dgm:t>
        <a:bodyPr/>
        <a:lstStyle/>
        <a:p>
          <a:r>
            <a:rPr lang="en-US" dirty="0"/>
            <a:t>Recognize Complexity of Adoptive (Kinship and Foster) Families</a:t>
          </a:r>
        </a:p>
      </dgm:t>
    </dgm:pt>
    <dgm:pt modelId="{AE1534A1-2CB5-444B-A4F7-303504A1B0F7}" type="parTrans" cxnId="{FC28901F-E13A-4CE0-8722-6FF75BFFC970}">
      <dgm:prSet/>
      <dgm:spPr/>
      <dgm:t>
        <a:bodyPr/>
        <a:lstStyle/>
        <a:p>
          <a:endParaRPr lang="en-US"/>
        </a:p>
      </dgm:t>
    </dgm:pt>
    <dgm:pt modelId="{597E77FF-41F8-4452-B24D-C9712F1625A4}" type="sibTrans" cxnId="{FC28901F-E13A-4CE0-8722-6FF75BFFC970}">
      <dgm:prSet/>
      <dgm:spPr/>
      <dgm:t>
        <a:bodyPr/>
        <a:lstStyle/>
        <a:p>
          <a:endParaRPr lang="en-US"/>
        </a:p>
      </dgm:t>
    </dgm:pt>
    <dgm:pt modelId="{6F333D28-986D-4A42-B293-88DAB7320AE9}">
      <dgm:prSet phldrT="[Text]"/>
      <dgm:spPr/>
      <dgm:t>
        <a:bodyPr/>
        <a:lstStyle/>
        <a:p>
          <a:r>
            <a:rPr lang="en-US" dirty="0"/>
            <a:t>Counselor Educators</a:t>
          </a:r>
        </a:p>
      </dgm:t>
    </dgm:pt>
    <dgm:pt modelId="{0D73684E-FE48-42CE-A693-8861BDAED82A}" type="parTrans" cxnId="{6D79B8C2-284C-4AF8-BCD7-CDF59F81018A}">
      <dgm:prSet/>
      <dgm:spPr/>
      <dgm:t>
        <a:bodyPr/>
        <a:lstStyle/>
        <a:p>
          <a:endParaRPr lang="en-US"/>
        </a:p>
      </dgm:t>
    </dgm:pt>
    <dgm:pt modelId="{0D9CCB83-2E7D-40D9-858C-DF440A60D543}" type="sibTrans" cxnId="{6D79B8C2-284C-4AF8-BCD7-CDF59F81018A}">
      <dgm:prSet/>
      <dgm:spPr/>
      <dgm:t>
        <a:bodyPr/>
        <a:lstStyle/>
        <a:p>
          <a:endParaRPr lang="en-US"/>
        </a:p>
      </dgm:t>
    </dgm:pt>
    <dgm:pt modelId="{E43F243B-4446-4E81-B12E-9C510F351B6E}">
      <dgm:prSet phldrT="[Text]"/>
      <dgm:spPr/>
      <dgm:t>
        <a:bodyPr/>
        <a:lstStyle/>
        <a:p>
          <a:r>
            <a:rPr lang="en-US" dirty="0"/>
            <a:t>Expose Counselors in Training to Realities of Adoption, (Including Kinship, and Foster Care)</a:t>
          </a:r>
        </a:p>
      </dgm:t>
    </dgm:pt>
    <dgm:pt modelId="{454AD672-8899-48D6-8DEB-A61BDDD91F0E}" type="parTrans" cxnId="{8C977564-827B-4E55-A066-B62640EE0C64}">
      <dgm:prSet/>
      <dgm:spPr/>
      <dgm:t>
        <a:bodyPr/>
        <a:lstStyle/>
        <a:p>
          <a:endParaRPr lang="en-US"/>
        </a:p>
      </dgm:t>
    </dgm:pt>
    <dgm:pt modelId="{6955E108-042A-4646-84D0-B6EDD6CFC1F6}" type="sibTrans" cxnId="{8C977564-827B-4E55-A066-B62640EE0C64}">
      <dgm:prSet/>
      <dgm:spPr/>
      <dgm:t>
        <a:bodyPr/>
        <a:lstStyle/>
        <a:p>
          <a:endParaRPr lang="en-US"/>
        </a:p>
      </dgm:t>
    </dgm:pt>
    <dgm:pt modelId="{D8F6A1C7-E011-4E26-9122-0CAC1DA28B05}">
      <dgm:prSet phldrT="[Text]"/>
      <dgm:spPr/>
      <dgm:t>
        <a:bodyPr/>
        <a:lstStyle/>
        <a:p>
          <a:r>
            <a:rPr lang="en-US" dirty="0"/>
            <a:t>Include Transcultural Adoption as a Multicultural Competency</a:t>
          </a:r>
        </a:p>
      </dgm:t>
    </dgm:pt>
    <dgm:pt modelId="{BFC43571-81FA-4AF4-8471-71B7D5B9E507}" type="parTrans" cxnId="{F4F31960-01D4-4D53-A08E-48E9103B3578}">
      <dgm:prSet/>
      <dgm:spPr/>
      <dgm:t>
        <a:bodyPr/>
        <a:lstStyle/>
        <a:p>
          <a:endParaRPr lang="en-US"/>
        </a:p>
      </dgm:t>
    </dgm:pt>
    <dgm:pt modelId="{4BF5F4EC-6312-4286-ACFE-D8E87D56B3F0}" type="sibTrans" cxnId="{F4F31960-01D4-4D53-A08E-48E9103B3578}">
      <dgm:prSet/>
      <dgm:spPr/>
      <dgm:t>
        <a:bodyPr/>
        <a:lstStyle/>
        <a:p>
          <a:endParaRPr lang="en-US"/>
        </a:p>
      </dgm:t>
    </dgm:pt>
    <dgm:pt modelId="{D550EFD6-A8CC-4127-B1AB-8E83AFB52A7B}">
      <dgm:prSet phldrT="[Text]"/>
      <dgm:spPr/>
      <dgm:t>
        <a:bodyPr/>
        <a:lstStyle/>
        <a:p>
          <a:r>
            <a:rPr lang="en-US" dirty="0"/>
            <a:t>Decrease Isolation, Shame, and Guilt</a:t>
          </a:r>
        </a:p>
      </dgm:t>
    </dgm:pt>
    <dgm:pt modelId="{17C48D8A-3099-4AF4-A2BC-8C94EF354EAC}" type="parTrans" cxnId="{8E601569-AF02-46EC-8468-7F004B59251D}">
      <dgm:prSet/>
      <dgm:spPr/>
      <dgm:t>
        <a:bodyPr/>
        <a:lstStyle/>
        <a:p>
          <a:endParaRPr lang="en-US"/>
        </a:p>
      </dgm:t>
    </dgm:pt>
    <dgm:pt modelId="{9016285A-ABC8-4302-AECD-BB71CD0B1869}" type="sibTrans" cxnId="{8E601569-AF02-46EC-8468-7F004B59251D}">
      <dgm:prSet/>
      <dgm:spPr/>
      <dgm:t>
        <a:bodyPr/>
        <a:lstStyle/>
        <a:p>
          <a:endParaRPr lang="en-US"/>
        </a:p>
      </dgm:t>
    </dgm:pt>
    <dgm:pt modelId="{546020CB-F2D8-40D6-9A12-1149DE7CCE4E}">
      <dgm:prSet phldrT="[Text]"/>
      <dgm:spPr/>
      <dgm:t>
        <a:bodyPr/>
        <a:lstStyle/>
        <a:p>
          <a:r>
            <a:rPr lang="en-US" dirty="0"/>
            <a:t>Recognize Impact on Development</a:t>
          </a:r>
        </a:p>
      </dgm:t>
    </dgm:pt>
    <dgm:pt modelId="{FE62F62F-9F44-447D-88C8-45BD9F5FCC90}" type="parTrans" cxnId="{622C2675-7047-442F-9C33-6C3BA31D1824}">
      <dgm:prSet/>
      <dgm:spPr/>
      <dgm:t>
        <a:bodyPr/>
        <a:lstStyle/>
        <a:p>
          <a:endParaRPr lang="en-US"/>
        </a:p>
      </dgm:t>
    </dgm:pt>
    <dgm:pt modelId="{0CCEC368-2424-4FC3-8908-C727838A9F86}" type="sibTrans" cxnId="{622C2675-7047-442F-9C33-6C3BA31D1824}">
      <dgm:prSet/>
      <dgm:spPr/>
      <dgm:t>
        <a:bodyPr/>
        <a:lstStyle/>
        <a:p>
          <a:endParaRPr lang="en-US"/>
        </a:p>
      </dgm:t>
    </dgm:pt>
    <dgm:pt modelId="{94588D52-D65C-4D84-88EA-54EA100D945E}">
      <dgm:prSet phldrT="[Text]"/>
      <dgm:spPr/>
      <dgm:t>
        <a:bodyPr/>
        <a:lstStyle/>
        <a:p>
          <a:r>
            <a:rPr lang="en-US" dirty="0"/>
            <a:t>Supervisors</a:t>
          </a:r>
        </a:p>
      </dgm:t>
    </dgm:pt>
    <dgm:pt modelId="{5A343C23-39F3-4E99-8BB9-16BECFB4E4AB}" type="parTrans" cxnId="{246AC06E-CA2A-4A4F-9649-F0B0248E9CBA}">
      <dgm:prSet/>
      <dgm:spPr/>
      <dgm:t>
        <a:bodyPr/>
        <a:lstStyle/>
        <a:p>
          <a:endParaRPr lang="en-US"/>
        </a:p>
      </dgm:t>
    </dgm:pt>
    <dgm:pt modelId="{7DEA3ECE-6136-4F65-A615-BC878E4AF395}" type="sibTrans" cxnId="{246AC06E-CA2A-4A4F-9649-F0B0248E9CBA}">
      <dgm:prSet/>
      <dgm:spPr/>
      <dgm:t>
        <a:bodyPr/>
        <a:lstStyle/>
        <a:p>
          <a:endParaRPr lang="en-US"/>
        </a:p>
      </dgm:t>
    </dgm:pt>
    <dgm:pt modelId="{15FA45E1-731F-4129-89FC-A825F73FCFF3}">
      <dgm:prSet phldrT="[Text]"/>
      <dgm:spPr/>
      <dgm:t>
        <a:bodyPr/>
        <a:lstStyle/>
        <a:p>
          <a:r>
            <a:rPr lang="en-US" dirty="0"/>
            <a:t>Reflect Need for Competency with Families Impacted by Adoption, Kinship, and Foster Care</a:t>
          </a:r>
        </a:p>
      </dgm:t>
    </dgm:pt>
    <dgm:pt modelId="{03B46A16-8BA7-4310-9782-083A260BAEF4}" type="parTrans" cxnId="{9E3A7F42-9749-463C-B530-45F5C07E7459}">
      <dgm:prSet/>
      <dgm:spPr/>
      <dgm:t>
        <a:bodyPr/>
        <a:lstStyle/>
        <a:p>
          <a:endParaRPr lang="en-US"/>
        </a:p>
      </dgm:t>
    </dgm:pt>
    <dgm:pt modelId="{2BA2182F-85C5-498B-B785-535ED9FC6D91}" type="sibTrans" cxnId="{9E3A7F42-9749-463C-B530-45F5C07E7459}">
      <dgm:prSet/>
      <dgm:spPr/>
      <dgm:t>
        <a:bodyPr/>
        <a:lstStyle/>
        <a:p>
          <a:endParaRPr lang="en-US"/>
        </a:p>
      </dgm:t>
    </dgm:pt>
    <dgm:pt modelId="{58271F2A-E745-46A4-B19D-3B770BE473D5}" type="pres">
      <dgm:prSet presAssocID="{8C9CEED4-9CB7-4E7E-9DD9-9F506FCC628F}" presName="linear" presStyleCnt="0">
        <dgm:presLayoutVars>
          <dgm:dir/>
          <dgm:animLvl val="lvl"/>
          <dgm:resizeHandles val="exact"/>
        </dgm:presLayoutVars>
      </dgm:prSet>
      <dgm:spPr/>
    </dgm:pt>
    <dgm:pt modelId="{CA1C4D17-E594-4794-8627-F2F10CBCF990}" type="pres">
      <dgm:prSet presAssocID="{8EE0A9BB-CF10-4401-8609-80DBB67AEA71}" presName="parentLin" presStyleCnt="0"/>
      <dgm:spPr/>
    </dgm:pt>
    <dgm:pt modelId="{7B9288B6-DA6C-43DE-AE90-DDB0FB41794E}" type="pres">
      <dgm:prSet presAssocID="{8EE0A9BB-CF10-4401-8609-80DBB67AEA71}" presName="parentLeftMargin" presStyleLbl="node1" presStyleIdx="0" presStyleCnt="4"/>
      <dgm:spPr/>
    </dgm:pt>
    <dgm:pt modelId="{717F718A-6CB6-475F-8F57-15D19C9337EA}" type="pres">
      <dgm:prSet presAssocID="{8EE0A9BB-CF10-4401-8609-80DBB67AEA71}" presName="parentText" presStyleLbl="node1" presStyleIdx="0" presStyleCnt="4">
        <dgm:presLayoutVars>
          <dgm:chMax val="0"/>
          <dgm:bulletEnabled val="1"/>
        </dgm:presLayoutVars>
      </dgm:prSet>
      <dgm:spPr/>
    </dgm:pt>
    <dgm:pt modelId="{99961687-1BD7-41B9-B5A5-875F59D697AD}" type="pres">
      <dgm:prSet presAssocID="{8EE0A9BB-CF10-4401-8609-80DBB67AEA71}" presName="negativeSpace" presStyleCnt="0"/>
      <dgm:spPr/>
    </dgm:pt>
    <dgm:pt modelId="{5264A86F-B08D-4BBF-BB85-C59FB01F9FD1}" type="pres">
      <dgm:prSet presAssocID="{8EE0A9BB-CF10-4401-8609-80DBB67AEA71}" presName="childText" presStyleLbl="conFgAcc1" presStyleIdx="0" presStyleCnt="4">
        <dgm:presLayoutVars>
          <dgm:bulletEnabled val="1"/>
        </dgm:presLayoutVars>
      </dgm:prSet>
      <dgm:spPr/>
    </dgm:pt>
    <dgm:pt modelId="{A7D25BDD-F5F6-4ED6-BFE2-43DAB4922408}" type="pres">
      <dgm:prSet presAssocID="{95601B78-722F-4706-B91D-B82CE3335483}" presName="spaceBetweenRectangles" presStyleCnt="0"/>
      <dgm:spPr/>
    </dgm:pt>
    <dgm:pt modelId="{22699134-BCF6-4E87-9A6D-C2904E29FFC3}" type="pres">
      <dgm:prSet presAssocID="{EA73F1E4-8D23-4C98-9C15-F055B01F3E45}" presName="parentLin" presStyleCnt="0"/>
      <dgm:spPr/>
    </dgm:pt>
    <dgm:pt modelId="{09800616-4541-45F0-9E9D-7E9CE8302CB7}" type="pres">
      <dgm:prSet presAssocID="{EA73F1E4-8D23-4C98-9C15-F055B01F3E45}" presName="parentLeftMargin" presStyleLbl="node1" presStyleIdx="0" presStyleCnt="4"/>
      <dgm:spPr/>
    </dgm:pt>
    <dgm:pt modelId="{6EF01F6C-6860-45D3-BFC6-C9F76CDF7685}" type="pres">
      <dgm:prSet presAssocID="{EA73F1E4-8D23-4C98-9C15-F055B01F3E45}" presName="parentText" presStyleLbl="node1" presStyleIdx="1" presStyleCnt="4">
        <dgm:presLayoutVars>
          <dgm:chMax val="0"/>
          <dgm:bulletEnabled val="1"/>
        </dgm:presLayoutVars>
      </dgm:prSet>
      <dgm:spPr/>
    </dgm:pt>
    <dgm:pt modelId="{CCC2F392-1D5A-41CB-BE27-7BD4C5B0C1B3}" type="pres">
      <dgm:prSet presAssocID="{EA73F1E4-8D23-4C98-9C15-F055B01F3E45}" presName="negativeSpace" presStyleCnt="0"/>
      <dgm:spPr/>
    </dgm:pt>
    <dgm:pt modelId="{B6D9542F-445C-4E75-AAAF-40615BFD64C2}" type="pres">
      <dgm:prSet presAssocID="{EA73F1E4-8D23-4C98-9C15-F055B01F3E45}" presName="childText" presStyleLbl="conFgAcc1" presStyleIdx="1" presStyleCnt="4">
        <dgm:presLayoutVars>
          <dgm:bulletEnabled val="1"/>
        </dgm:presLayoutVars>
      </dgm:prSet>
      <dgm:spPr/>
    </dgm:pt>
    <dgm:pt modelId="{FC77E427-2346-475D-84BE-B8B67D6FC28D}" type="pres">
      <dgm:prSet presAssocID="{148497E5-CAA9-4B25-B58C-962FE32A2ACE}" presName="spaceBetweenRectangles" presStyleCnt="0"/>
      <dgm:spPr/>
    </dgm:pt>
    <dgm:pt modelId="{FEF3EC8B-EA81-422E-948D-E211672ADF53}" type="pres">
      <dgm:prSet presAssocID="{6F333D28-986D-4A42-B293-88DAB7320AE9}" presName="parentLin" presStyleCnt="0"/>
      <dgm:spPr/>
    </dgm:pt>
    <dgm:pt modelId="{7DCB22D3-3C4A-40E9-9B56-2EF57E696800}" type="pres">
      <dgm:prSet presAssocID="{6F333D28-986D-4A42-B293-88DAB7320AE9}" presName="parentLeftMargin" presStyleLbl="node1" presStyleIdx="1" presStyleCnt="4"/>
      <dgm:spPr/>
    </dgm:pt>
    <dgm:pt modelId="{6BAC435F-675C-48B4-A331-8ABDED04FD62}" type="pres">
      <dgm:prSet presAssocID="{6F333D28-986D-4A42-B293-88DAB7320AE9}" presName="parentText" presStyleLbl="node1" presStyleIdx="2" presStyleCnt="4">
        <dgm:presLayoutVars>
          <dgm:chMax val="0"/>
          <dgm:bulletEnabled val="1"/>
        </dgm:presLayoutVars>
      </dgm:prSet>
      <dgm:spPr/>
    </dgm:pt>
    <dgm:pt modelId="{C961F162-0E1C-4106-9A54-25991FF8999D}" type="pres">
      <dgm:prSet presAssocID="{6F333D28-986D-4A42-B293-88DAB7320AE9}" presName="negativeSpace" presStyleCnt="0"/>
      <dgm:spPr/>
    </dgm:pt>
    <dgm:pt modelId="{589ADCA8-B2DE-419A-8F53-85CD2CBD7ACC}" type="pres">
      <dgm:prSet presAssocID="{6F333D28-986D-4A42-B293-88DAB7320AE9}" presName="childText" presStyleLbl="conFgAcc1" presStyleIdx="2" presStyleCnt="4">
        <dgm:presLayoutVars>
          <dgm:bulletEnabled val="1"/>
        </dgm:presLayoutVars>
      </dgm:prSet>
      <dgm:spPr/>
    </dgm:pt>
    <dgm:pt modelId="{7ADB7559-861F-4598-BE53-B62E5C578394}" type="pres">
      <dgm:prSet presAssocID="{0D9CCB83-2E7D-40D9-858C-DF440A60D543}" presName="spaceBetweenRectangles" presStyleCnt="0"/>
      <dgm:spPr/>
    </dgm:pt>
    <dgm:pt modelId="{741B14BE-1DEA-4B65-90EB-F2A1532ECADD}" type="pres">
      <dgm:prSet presAssocID="{94588D52-D65C-4D84-88EA-54EA100D945E}" presName="parentLin" presStyleCnt="0"/>
      <dgm:spPr/>
    </dgm:pt>
    <dgm:pt modelId="{48F47990-0B4D-4D0A-B5EF-71F7536AE5CF}" type="pres">
      <dgm:prSet presAssocID="{94588D52-D65C-4D84-88EA-54EA100D945E}" presName="parentLeftMargin" presStyleLbl="node1" presStyleIdx="2" presStyleCnt="4"/>
      <dgm:spPr/>
    </dgm:pt>
    <dgm:pt modelId="{0B73B47A-9D70-43F7-A4AE-FEDBDDDFFDF5}" type="pres">
      <dgm:prSet presAssocID="{94588D52-D65C-4D84-88EA-54EA100D945E}" presName="parentText" presStyleLbl="node1" presStyleIdx="3" presStyleCnt="4">
        <dgm:presLayoutVars>
          <dgm:chMax val="0"/>
          <dgm:bulletEnabled val="1"/>
        </dgm:presLayoutVars>
      </dgm:prSet>
      <dgm:spPr/>
    </dgm:pt>
    <dgm:pt modelId="{E00CDFED-9E2A-4BE8-B69E-8A6EF688BC29}" type="pres">
      <dgm:prSet presAssocID="{94588D52-D65C-4D84-88EA-54EA100D945E}" presName="negativeSpace" presStyleCnt="0"/>
      <dgm:spPr/>
    </dgm:pt>
    <dgm:pt modelId="{E6197035-3015-44A3-BEDF-3EE8A84BB53E}" type="pres">
      <dgm:prSet presAssocID="{94588D52-D65C-4D84-88EA-54EA100D945E}" presName="childText" presStyleLbl="conFgAcc1" presStyleIdx="3" presStyleCnt="4">
        <dgm:presLayoutVars>
          <dgm:bulletEnabled val="1"/>
        </dgm:presLayoutVars>
      </dgm:prSet>
      <dgm:spPr/>
    </dgm:pt>
  </dgm:ptLst>
  <dgm:cxnLst>
    <dgm:cxn modelId="{F342F608-5F09-4415-97E6-9BFC7E883146}" type="presOf" srcId="{8EE0A9BB-CF10-4401-8609-80DBB67AEA71}" destId="{7B9288B6-DA6C-43DE-AE90-DDB0FB41794E}" srcOrd="0" destOrd="0" presId="urn:microsoft.com/office/officeart/2005/8/layout/list1"/>
    <dgm:cxn modelId="{FC28901F-E13A-4CE0-8722-6FF75BFFC970}" srcId="{EA73F1E4-8D23-4C98-9C15-F055B01F3E45}" destId="{45138DEE-E0DB-4952-8BF8-EFDADC2F696C}" srcOrd="1" destOrd="0" parTransId="{AE1534A1-2CB5-444B-A4F7-303504A1B0F7}" sibTransId="{597E77FF-41F8-4452-B24D-C9712F1625A4}"/>
    <dgm:cxn modelId="{51D5A531-7CAD-47CA-BC65-A896EC2A8325}" type="presOf" srcId="{26B349EE-D88A-4A43-ACB5-4EFF94B55DFA}" destId="{B6D9542F-445C-4E75-AAAF-40615BFD64C2}" srcOrd="0" destOrd="0" presId="urn:microsoft.com/office/officeart/2005/8/layout/list1"/>
    <dgm:cxn modelId="{D9B4B333-CAB4-4685-93FF-504102411642}" srcId="{EA73F1E4-8D23-4C98-9C15-F055B01F3E45}" destId="{26B349EE-D88A-4A43-ACB5-4EFF94B55DFA}" srcOrd="0" destOrd="0" parTransId="{8D2B2EAA-6FDB-4353-AC3D-4172ED8DADCD}" sibTransId="{96797C72-A4C2-4BF1-AF13-90496584586C}"/>
    <dgm:cxn modelId="{D2509334-DB4C-4767-862C-F1C9EC98E40C}" type="presOf" srcId="{D550EFD6-A8CC-4127-B1AB-8E83AFB52A7B}" destId="{5264A86F-B08D-4BBF-BB85-C59FB01F9FD1}" srcOrd="0" destOrd="1" presId="urn:microsoft.com/office/officeart/2005/8/layout/list1"/>
    <dgm:cxn modelId="{6D838C5D-1245-4935-9C87-0CDD12CF8E01}" type="presOf" srcId="{546020CB-F2D8-40D6-9A12-1149DE7CCE4E}" destId="{589ADCA8-B2DE-419A-8F53-85CD2CBD7ACC}" srcOrd="0" destOrd="2" presId="urn:microsoft.com/office/officeart/2005/8/layout/list1"/>
    <dgm:cxn modelId="{F4F31960-01D4-4D53-A08E-48E9103B3578}" srcId="{6F333D28-986D-4A42-B293-88DAB7320AE9}" destId="{D8F6A1C7-E011-4E26-9122-0CAC1DA28B05}" srcOrd="1" destOrd="0" parTransId="{BFC43571-81FA-4AF4-8471-71B7D5B9E507}" sibTransId="{4BF5F4EC-6312-4286-ACFE-D8E87D56B3F0}"/>
    <dgm:cxn modelId="{9E3A7F42-9749-463C-B530-45F5C07E7459}" srcId="{94588D52-D65C-4D84-88EA-54EA100D945E}" destId="{15FA45E1-731F-4129-89FC-A825F73FCFF3}" srcOrd="0" destOrd="0" parTransId="{03B46A16-8BA7-4310-9782-083A260BAEF4}" sibTransId="{2BA2182F-85C5-498B-B785-535ED9FC6D91}"/>
    <dgm:cxn modelId="{8C977564-827B-4E55-A066-B62640EE0C64}" srcId="{6F333D28-986D-4A42-B293-88DAB7320AE9}" destId="{E43F243B-4446-4E81-B12E-9C510F351B6E}" srcOrd="0" destOrd="0" parTransId="{454AD672-8899-48D6-8DEB-A61BDDD91F0E}" sibTransId="{6955E108-042A-4646-84D0-B6EDD6CFC1F6}"/>
    <dgm:cxn modelId="{8E601569-AF02-46EC-8468-7F004B59251D}" srcId="{8EE0A9BB-CF10-4401-8609-80DBB67AEA71}" destId="{D550EFD6-A8CC-4127-B1AB-8E83AFB52A7B}" srcOrd="1" destOrd="0" parTransId="{17C48D8A-3099-4AF4-A2BC-8C94EF354EAC}" sibTransId="{9016285A-ABC8-4302-AECD-BB71CD0B1869}"/>
    <dgm:cxn modelId="{20B84F4A-4956-4C9D-8475-9E21E50DDF97}" type="presOf" srcId="{6F333D28-986D-4A42-B293-88DAB7320AE9}" destId="{6BAC435F-675C-48B4-A331-8ABDED04FD62}" srcOrd="1" destOrd="0" presId="urn:microsoft.com/office/officeart/2005/8/layout/list1"/>
    <dgm:cxn modelId="{246AC06E-CA2A-4A4F-9649-F0B0248E9CBA}" srcId="{8C9CEED4-9CB7-4E7E-9DD9-9F506FCC628F}" destId="{94588D52-D65C-4D84-88EA-54EA100D945E}" srcOrd="3" destOrd="0" parTransId="{5A343C23-39F3-4E99-8BB9-16BECFB4E4AB}" sibTransId="{7DEA3ECE-6136-4F65-A615-BC878E4AF395}"/>
    <dgm:cxn modelId="{6452F36F-E0B8-4751-BC10-A3DE24BDDBE7}" type="presOf" srcId="{EA73F1E4-8D23-4C98-9C15-F055B01F3E45}" destId="{6EF01F6C-6860-45D3-BFC6-C9F76CDF7685}" srcOrd="1" destOrd="0" presId="urn:microsoft.com/office/officeart/2005/8/layout/list1"/>
    <dgm:cxn modelId="{CD639B52-450A-4CD2-B5D1-CBDE5A4FB585}" srcId="{8C9CEED4-9CB7-4E7E-9DD9-9F506FCC628F}" destId="{8EE0A9BB-CF10-4401-8609-80DBB67AEA71}" srcOrd="0" destOrd="0" parTransId="{C9659987-382D-41EF-93E2-667F9008A820}" sibTransId="{95601B78-722F-4706-B91D-B82CE3335483}"/>
    <dgm:cxn modelId="{622C2675-7047-442F-9C33-6C3BA31D1824}" srcId="{6F333D28-986D-4A42-B293-88DAB7320AE9}" destId="{546020CB-F2D8-40D6-9A12-1149DE7CCE4E}" srcOrd="2" destOrd="0" parTransId="{FE62F62F-9F44-447D-88C8-45BD9F5FCC90}" sibTransId="{0CCEC368-2424-4FC3-8908-C727838A9F86}"/>
    <dgm:cxn modelId="{10CE5655-2511-465C-AEB6-F48A3888FEC7}" type="presOf" srcId="{D8F6A1C7-E011-4E26-9122-0CAC1DA28B05}" destId="{589ADCA8-B2DE-419A-8F53-85CD2CBD7ACC}" srcOrd="0" destOrd="1" presId="urn:microsoft.com/office/officeart/2005/8/layout/list1"/>
    <dgm:cxn modelId="{4A93647A-E741-45BD-8A2E-728D65E8C212}" type="presOf" srcId="{EA73F1E4-8D23-4C98-9C15-F055B01F3E45}" destId="{09800616-4541-45F0-9E9D-7E9CE8302CB7}" srcOrd="0" destOrd="0" presId="urn:microsoft.com/office/officeart/2005/8/layout/list1"/>
    <dgm:cxn modelId="{4CFB8586-187A-49AD-9312-26F24281CA71}" type="presOf" srcId="{8EE0A9BB-CF10-4401-8609-80DBB67AEA71}" destId="{717F718A-6CB6-475F-8F57-15D19C9337EA}" srcOrd="1" destOrd="0" presId="urn:microsoft.com/office/officeart/2005/8/layout/list1"/>
    <dgm:cxn modelId="{09C3E78A-AB05-4D63-882E-542061EE336B}" srcId="{8C9CEED4-9CB7-4E7E-9DD9-9F506FCC628F}" destId="{EA73F1E4-8D23-4C98-9C15-F055B01F3E45}" srcOrd="1" destOrd="0" parTransId="{8CEA829C-33A7-4C0B-A2D3-866DAB14E83A}" sibTransId="{148497E5-CAA9-4B25-B58C-962FE32A2ACE}"/>
    <dgm:cxn modelId="{86249991-7A43-4E92-B70D-774B21781C03}" type="presOf" srcId="{94588D52-D65C-4D84-88EA-54EA100D945E}" destId="{0B73B47A-9D70-43F7-A4AE-FEDBDDDFFDF5}" srcOrd="1" destOrd="0" presId="urn:microsoft.com/office/officeart/2005/8/layout/list1"/>
    <dgm:cxn modelId="{2AA1E5A9-424D-40E6-979B-45A0778241AB}" type="presOf" srcId="{45138DEE-E0DB-4952-8BF8-EFDADC2F696C}" destId="{B6D9542F-445C-4E75-AAAF-40615BFD64C2}" srcOrd="0" destOrd="1" presId="urn:microsoft.com/office/officeart/2005/8/layout/list1"/>
    <dgm:cxn modelId="{043118AE-915E-4604-A2AE-E3BF1F3D2DAA}" type="presOf" srcId="{15FA45E1-731F-4129-89FC-A825F73FCFF3}" destId="{E6197035-3015-44A3-BEDF-3EE8A84BB53E}" srcOrd="0" destOrd="0" presId="urn:microsoft.com/office/officeart/2005/8/layout/list1"/>
    <dgm:cxn modelId="{D75445B3-8C03-40B2-8007-7E87056341F7}" type="presOf" srcId="{64AAF5A7-A139-489C-905D-FE54EA33516B}" destId="{5264A86F-B08D-4BBF-BB85-C59FB01F9FD1}" srcOrd="0" destOrd="0" presId="urn:microsoft.com/office/officeart/2005/8/layout/list1"/>
    <dgm:cxn modelId="{DFE020B9-8543-44FC-92B4-FC69516C7D94}" type="presOf" srcId="{E43F243B-4446-4E81-B12E-9C510F351B6E}" destId="{589ADCA8-B2DE-419A-8F53-85CD2CBD7ACC}" srcOrd="0" destOrd="0" presId="urn:microsoft.com/office/officeart/2005/8/layout/list1"/>
    <dgm:cxn modelId="{6D79B8C2-284C-4AF8-BCD7-CDF59F81018A}" srcId="{8C9CEED4-9CB7-4E7E-9DD9-9F506FCC628F}" destId="{6F333D28-986D-4A42-B293-88DAB7320AE9}" srcOrd="2" destOrd="0" parTransId="{0D73684E-FE48-42CE-A693-8861BDAED82A}" sibTransId="{0D9CCB83-2E7D-40D9-858C-DF440A60D543}"/>
    <dgm:cxn modelId="{D364E0CE-F6E0-4A17-B7FD-D9F2F40B80E7}" type="presOf" srcId="{8C9CEED4-9CB7-4E7E-9DD9-9F506FCC628F}" destId="{58271F2A-E745-46A4-B19D-3B770BE473D5}" srcOrd="0" destOrd="0" presId="urn:microsoft.com/office/officeart/2005/8/layout/list1"/>
    <dgm:cxn modelId="{26297ACF-E1A4-4ED8-925D-E5646C748472}" srcId="{8EE0A9BB-CF10-4401-8609-80DBB67AEA71}" destId="{64AAF5A7-A139-489C-905D-FE54EA33516B}" srcOrd="0" destOrd="0" parTransId="{6DC88C54-BB31-45AD-9ED0-9555D0985C75}" sibTransId="{8DD4BC9F-B326-47DE-BDD6-77AD73ED7184}"/>
    <dgm:cxn modelId="{1FADF7D3-CE26-4209-8001-1DF2386A5517}" type="presOf" srcId="{6F333D28-986D-4A42-B293-88DAB7320AE9}" destId="{7DCB22D3-3C4A-40E9-9B56-2EF57E696800}" srcOrd="0" destOrd="0" presId="urn:microsoft.com/office/officeart/2005/8/layout/list1"/>
    <dgm:cxn modelId="{CB356DF4-4A39-45BA-B605-D1FFF0D8FA26}" type="presOf" srcId="{94588D52-D65C-4D84-88EA-54EA100D945E}" destId="{48F47990-0B4D-4D0A-B5EF-71F7536AE5CF}" srcOrd="0" destOrd="0" presId="urn:microsoft.com/office/officeart/2005/8/layout/list1"/>
    <dgm:cxn modelId="{62FA81D8-2C83-418A-9E27-B6793779E054}" type="presParOf" srcId="{58271F2A-E745-46A4-B19D-3B770BE473D5}" destId="{CA1C4D17-E594-4794-8627-F2F10CBCF990}" srcOrd="0" destOrd="0" presId="urn:microsoft.com/office/officeart/2005/8/layout/list1"/>
    <dgm:cxn modelId="{8AF51E72-3A8E-4847-99D8-E6C16B6D0529}" type="presParOf" srcId="{CA1C4D17-E594-4794-8627-F2F10CBCF990}" destId="{7B9288B6-DA6C-43DE-AE90-DDB0FB41794E}" srcOrd="0" destOrd="0" presId="urn:microsoft.com/office/officeart/2005/8/layout/list1"/>
    <dgm:cxn modelId="{014F8B97-0E31-4803-9850-2E613B36B007}" type="presParOf" srcId="{CA1C4D17-E594-4794-8627-F2F10CBCF990}" destId="{717F718A-6CB6-475F-8F57-15D19C9337EA}" srcOrd="1" destOrd="0" presId="urn:microsoft.com/office/officeart/2005/8/layout/list1"/>
    <dgm:cxn modelId="{BEB72621-1684-4118-A180-CCE20A0FDF00}" type="presParOf" srcId="{58271F2A-E745-46A4-B19D-3B770BE473D5}" destId="{99961687-1BD7-41B9-B5A5-875F59D697AD}" srcOrd="1" destOrd="0" presId="urn:microsoft.com/office/officeart/2005/8/layout/list1"/>
    <dgm:cxn modelId="{7192F479-9196-4B14-8BB7-1F64C0DBE549}" type="presParOf" srcId="{58271F2A-E745-46A4-B19D-3B770BE473D5}" destId="{5264A86F-B08D-4BBF-BB85-C59FB01F9FD1}" srcOrd="2" destOrd="0" presId="urn:microsoft.com/office/officeart/2005/8/layout/list1"/>
    <dgm:cxn modelId="{6996B6B2-001D-4950-962F-2889FCDE41EC}" type="presParOf" srcId="{58271F2A-E745-46A4-B19D-3B770BE473D5}" destId="{A7D25BDD-F5F6-4ED6-BFE2-43DAB4922408}" srcOrd="3" destOrd="0" presId="urn:microsoft.com/office/officeart/2005/8/layout/list1"/>
    <dgm:cxn modelId="{4A71690A-4A70-495D-A9AC-4B42B756E5AB}" type="presParOf" srcId="{58271F2A-E745-46A4-B19D-3B770BE473D5}" destId="{22699134-BCF6-4E87-9A6D-C2904E29FFC3}" srcOrd="4" destOrd="0" presId="urn:microsoft.com/office/officeart/2005/8/layout/list1"/>
    <dgm:cxn modelId="{5BF9BEE2-750B-421E-9BB5-EA86937B72CC}" type="presParOf" srcId="{22699134-BCF6-4E87-9A6D-C2904E29FFC3}" destId="{09800616-4541-45F0-9E9D-7E9CE8302CB7}" srcOrd="0" destOrd="0" presId="urn:microsoft.com/office/officeart/2005/8/layout/list1"/>
    <dgm:cxn modelId="{38B1EE43-0996-4384-B5C3-8B4C63F5EEE3}" type="presParOf" srcId="{22699134-BCF6-4E87-9A6D-C2904E29FFC3}" destId="{6EF01F6C-6860-45D3-BFC6-C9F76CDF7685}" srcOrd="1" destOrd="0" presId="urn:microsoft.com/office/officeart/2005/8/layout/list1"/>
    <dgm:cxn modelId="{BD76EED9-10D8-4A56-9E57-F4A0EC915109}" type="presParOf" srcId="{58271F2A-E745-46A4-B19D-3B770BE473D5}" destId="{CCC2F392-1D5A-41CB-BE27-7BD4C5B0C1B3}" srcOrd="5" destOrd="0" presId="urn:microsoft.com/office/officeart/2005/8/layout/list1"/>
    <dgm:cxn modelId="{E376870D-E635-4D8E-9E54-C20A4BD8AC06}" type="presParOf" srcId="{58271F2A-E745-46A4-B19D-3B770BE473D5}" destId="{B6D9542F-445C-4E75-AAAF-40615BFD64C2}" srcOrd="6" destOrd="0" presId="urn:microsoft.com/office/officeart/2005/8/layout/list1"/>
    <dgm:cxn modelId="{D3142F64-B354-4D54-B66C-54D46BCECC91}" type="presParOf" srcId="{58271F2A-E745-46A4-B19D-3B770BE473D5}" destId="{FC77E427-2346-475D-84BE-B8B67D6FC28D}" srcOrd="7" destOrd="0" presId="urn:microsoft.com/office/officeart/2005/8/layout/list1"/>
    <dgm:cxn modelId="{03A72180-3B45-441C-9BD1-2B819927E327}" type="presParOf" srcId="{58271F2A-E745-46A4-B19D-3B770BE473D5}" destId="{FEF3EC8B-EA81-422E-948D-E211672ADF53}" srcOrd="8" destOrd="0" presId="urn:microsoft.com/office/officeart/2005/8/layout/list1"/>
    <dgm:cxn modelId="{393D4DD0-4FCF-4B4F-B80D-376C247826E1}" type="presParOf" srcId="{FEF3EC8B-EA81-422E-948D-E211672ADF53}" destId="{7DCB22D3-3C4A-40E9-9B56-2EF57E696800}" srcOrd="0" destOrd="0" presId="urn:microsoft.com/office/officeart/2005/8/layout/list1"/>
    <dgm:cxn modelId="{DFDB224C-FF15-4E7E-9020-EDF4D1AF41D4}" type="presParOf" srcId="{FEF3EC8B-EA81-422E-948D-E211672ADF53}" destId="{6BAC435F-675C-48B4-A331-8ABDED04FD62}" srcOrd="1" destOrd="0" presId="urn:microsoft.com/office/officeart/2005/8/layout/list1"/>
    <dgm:cxn modelId="{F2FD9564-73F6-41F6-9492-4F84CBAB1D99}" type="presParOf" srcId="{58271F2A-E745-46A4-B19D-3B770BE473D5}" destId="{C961F162-0E1C-4106-9A54-25991FF8999D}" srcOrd="9" destOrd="0" presId="urn:microsoft.com/office/officeart/2005/8/layout/list1"/>
    <dgm:cxn modelId="{2E56C98A-2FBE-48CA-B4EF-D1D22670B550}" type="presParOf" srcId="{58271F2A-E745-46A4-B19D-3B770BE473D5}" destId="{589ADCA8-B2DE-419A-8F53-85CD2CBD7ACC}" srcOrd="10" destOrd="0" presId="urn:microsoft.com/office/officeart/2005/8/layout/list1"/>
    <dgm:cxn modelId="{5D7FC28E-194D-41AD-8FBA-8CBD78003940}" type="presParOf" srcId="{58271F2A-E745-46A4-B19D-3B770BE473D5}" destId="{7ADB7559-861F-4598-BE53-B62E5C578394}" srcOrd="11" destOrd="0" presId="urn:microsoft.com/office/officeart/2005/8/layout/list1"/>
    <dgm:cxn modelId="{24711FF9-E568-4485-AFE9-CB10AA1F4E5B}" type="presParOf" srcId="{58271F2A-E745-46A4-B19D-3B770BE473D5}" destId="{741B14BE-1DEA-4B65-90EB-F2A1532ECADD}" srcOrd="12" destOrd="0" presId="urn:microsoft.com/office/officeart/2005/8/layout/list1"/>
    <dgm:cxn modelId="{9E3E47DB-266E-4FF6-A847-EF592D3B6D42}" type="presParOf" srcId="{741B14BE-1DEA-4B65-90EB-F2A1532ECADD}" destId="{48F47990-0B4D-4D0A-B5EF-71F7536AE5CF}" srcOrd="0" destOrd="0" presId="urn:microsoft.com/office/officeart/2005/8/layout/list1"/>
    <dgm:cxn modelId="{CB84E861-0BB7-41C4-8D6F-839E1B6747CE}" type="presParOf" srcId="{741B14BE-1DEA-4B65-90EB-F2A1532ECADD}" destId="{0B73B47A-9D70-43F7-A4AE-FEDBDDDFFDF5}" srcOrd="1" destOrd="0" presId="urn:microsoft.com/office/officeart/2005/8/layout/list1"/>
    <dgm:cxn modelId="{0840E09D-B843-448F-A6C3-423F1C673D02}" type="presParOf" srcId="{58271F2A-E745-46A4-B19D-3B770BE473D5}" destId="{E00CDFED-9E2A-4BE8-B69E-8A6EF688BC29}" srcOrd="13" destOrd="0" presId="urn:microsoft.com/office/officeart/2005/8/layout/list1"/>
    <dgm:cxn modelId="{64FF2DE8-AEC2-4435-81A7-69E5DEF789C9}" type="presParOf" srcId="{58271F2A-E745-46A4-B19D-3B770BE473D5}" destId="{E6197035-3015-44A3-BEDF-3EE8A84BB53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937D1-F66B-4767-ABDA-4CD9DF1331C2}">
      <dsp:nvSpPr>
        <dsp:cNvPr id="0" name=""/>
        <dsp:cNvSpPr/>
      </dsp:nvSpPr>
      <dsp:spPr>
        <a:xfrm>
          <a:off x="1984259" y="583771"/>
          <a:ext cx="4167238" cy="4167238"/>
        </a:xfrm>
        <a:prstGeom prst="blockArc">
          <a:avLst>
            <a:gd name="adj1" fmla="val 10800000"/>
            <a:gd name="adj2" fmla="val 16200000"/>
            <a:gd name="adj3" fmla="val 4642"/>
          </a:avLst>
        </a:prstGeom>
        <a:gradFill rotWithShape="0">
          <a:gsLst>
            <a:gs pos="0">
              <a:schemeClr val="accent1">
                <a:tint val="60000"/>
                <a:hueOff val="0"/>
                <a:satOff val="0"/>
                <a:lumOff val="0"/>
                <a:alphaOff val="0"/>
                <a:tint val="97000"/>
                <a:satMod val="100000"/>
                <a:lumMod val="102000"/>
              </a:schemeClr>
            </a:gs>
            <a:gs pos="50000">
              <a:schemeClr val="accent1">
                <a:tint val="60000"/>
                <a:hueOff val="0"/>
                <a:satOff val="0"/>
                <a:lumOff val="0"/>
                <a:alphaOff val="0"/>
                <a:shade val="100000"/>
                <a:satMod val="103000"/>
                <a:lumMod val="100000"/>
              </a:schemeClr>
            </a:gs>
            <a:gs pos="100000">
              <a:schemeClr val="accent1">
                <a:tint val="60000"/>
                <a:hueOff val="0"/>
                <a:satOff val="0"/>
                <a:lumOff val="0"/>
                <a:alphaOff val="0"/>
                <a:shade val="93000"/>
                <a:satMod val="11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1AEA1CC-E8F0-4152-B4FC-C6F1E43A4150}">
      <dsp:nvSpPr>
        <dsp:cNvPr id="0" name=""/>
        <dsp:cNvSpPr/>
      </dsp:nvSpPr>
      <dsp:spPr>
        <a:xfrm>
          <a:off x="1984259" y="583771"/>
          <a:ext cx="4167238" cy="4167238"/>
        </a:xfrm>
        <a:prstGeom prst="blockArc">
          <a:avLst>
            <a:gd name="adj1" fmla="val 5400000"/>
            <a:gd name="adj2" fmla="val 10800000"/>
            <a:gd name="adj3" fmla="val 4642"/>
          </a:avLst>
        </a:prstGeom>
        <a:gradFill rotWithShape="0">
          <a:gsLst>
            <a:gs pos="0">
              <a:schemeClr val="accent1">
                <a:tint val="60000"/>
                <a:hueOff val="0"/>
                <a:satOff val="0"/>
                <a:lumOff val="0"/>
                <a:alphaOff val="0"/>
                <a:tint val="97000"/>
                <a:satMod val="100000"/>
                <a:lumMod val="102000"/>
              </a:schemeClr>
            </a:gs>
            <a:gs pos="50000">
              <a:schemeClr val="accent1">
                <a:tint val="60000"/>
                <a:hueOff val="0"/>
                <a:satOff val="0"/>
                <a:lumOff val="0"/>
                <a:alphaOff val="0"/>
                <a:shade val="100000"/>
                <a:satMod val="103000"/>
                <a:lumMod val="100000"/>
              </a:schemeClr>
            </a:gs>
            <a:gs pos="100000">
              <a:schemeClr val="accent1">
                <a:tint val="60000"/>
                <a:hueOff val="0"/>
                <a:satOff val="0"/>
                <a:lumOff val="0"/>
                <a:alphaOff val="0"/>
                <a:shade val="93000"/>
                <a:satMod val="11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C3BE41C-B35A-4E21-8BC0-4E2440E06D7B}">
      <dsp:nvSpPr>
        <dsp:cNvPr id="0" name=""/>
        <dsp:cNvSpPr/>
      </dsp:nvSpPr>
      <dsp:spPr>
        <a:xfrm>
          <a:off x="1984259" y="583771"/>
          <a:ext cx="4167238" cy="4167238"/>
        </a:xfrm>
        <a:prstGeom prst="blockArc">
          <a:avLst>
            <a:gd name="adj1" fmla="val 0"/>
            <a:gd name="adj2" fmla="val 5400000"/>
            <a:gd name="adj3" fmla="val 4642"/>
          </a:avLst>
        </a:prstGeom>
        <a:gradFill rotWithShape="0">
          <a:gsLst>
            <a:gs pos="0">
              <a:schemeClr val="accent1">
                <a:tint val="60000"/>
                <a:hueOff val="0"/>
                <a:satOff val="0"/>
                <a:lumOff val="0"/>
                <a:alphaOff val="0"/>
                <a:tint val="97000"/>
                <a:satMod val="100000"/>
                <a:lumMod val="102000"/>
              </a:schemeClr>
            </a:gs>
            <a:gs pos="50000">
              <a:schemeClr val="accent1">
                <a:tint val="60000"/>
                <a:hueOff val="0"/>
                <a:satOff val="0"/>
                <a:lumOff val="0"/>
                <a:alphaOff val="0"/>
                <a:shade val="100000"/>
                <a:satMod val="103000"/>
                <a:lumMod val="100000"/>
              </a:schemeClr>
            </a:gs>
            <a:gs pos="100000">
              <a:schemeClr val="accent1">
                <a:tint val="60000"/>
                <a:hueOff val="0"/>
                <a:satOff val="0"/>
                <a:lumOff val="0"/>
                <a:alphaOff val="0"/>
                <a:shade val="93000"/>
                <a:satMod val="11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ED1BBAA-8B38-43D0-A1A8-DC74232278FB}">
      <dsp:nvSpPr>
        <dsp:cNvPr id="0" name=""/>
        <dsp:cNvSpPr/>
      </dsp:nvSpPr>
      <dsp:spPr>
        <a:xfrm>
          <a:off x="1984259" y="583771"/>
          <a:ext cx="4167238" cy="4167238"/>
        </a:xfrm>
        <a:prstGeom prst="blockArc">
          <a:avLst>
            <a:gd name="adj1" fmla="val 16200000"/>
            <a:gd name="adj2" fmla="val 0"/>
            <a:gd name="adj3" fmla="val 4642"/>
          </a:avLst>
        </a:prstGeom>
        <a:gradFill rotWithShape="0">
          <a:gsLst>
            <a:gs pos="0">
              <a:schemeClr val="accent1">
                <a:tint val="60000"/>
                <a:hueOff val="0"/>
                <a:satOff val="0"/>
                <a:lumOff val="0"/>
                <a:alphaOff val="0"/>
                <a:tint val="97000"/>
                <a:satMod val="100000"/>
                <a:lumMod val="102000"/>
              </a:schemeClr>
            </a:gs>
            <a:gs pos="50000">
              <a:schemeClr val="accent1">
                <a:tint val="60000"/>
                <a:hueOff val="0"/>
                <a:satOff val="0"/>
                <a:lumOff val="0"/>
                <a:alphaOff val="0"/>
                <a:shade val="100000"/>
                <a:satMod val="103000"/>
                <a:lumMod val="100000"/>
              </a:schemeClr>
            </a:gs>
            <a:gs pos="100000">
              <a:schemeClr val="accent1">
                <a:tint val="60000"/>
                <a:hueOff val="0"/>
                <a:satOff val="0"/>
                <a:lumOff val="0"/>
                <a:alphaOff val="0"/>
                <a:shade val="93000"/>
                <a:satMod val="11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CA827E8-2D44-4990-B044-25E35C298CB5}">
      <dsp:nvSpPr>
        <dsp:cNvPr id="0" name=""/>
        <dsp:cNvSpPr/>
      </dsp:nvSpPr>
      <dsp:spPr>
        <a:xfrm>
          <a:off x="2917503" y="1524672"/>
          <a:ext cx="2300749" cy="2285437"/>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Narrative Group Experience</a:t>
          </a:r>
        </a:p>
      </dsp:txBody>
      <dsp:txXfrm>
        <a:off x="3254440" y="1859366"/>
        <a:ext cx="1626875" cy="1616049"/>
      </dsp:txXfrm>
    </dsp:sp>
    <dsp:sp modelId="{1BAB455B-F246-42D2-B010-B99988F5F13F}">
      <dsp:nvSpPr>
        <dsp:cNvPr id="0" name=""/>
        <dsp:cNvSpPr/>
      </dsp:nvSpPr>
      <dsp:spPr>
        <a:xfrm>
          <a:off x="3182976" y="-127404"/>
          <a:ext cx="1769804" cy="1519064"/>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Connection &amp; Community</a:t>
          </a:r>
        </a:p>
      </dsp:txBody>
      <dsp:txXfrm>
        <a:off x="3442158" y="95058"/>
        <a:ext cx="1251440" cy="1074140"/>
      </dsp:txXfrm>
    </dsp:sp>
    <dsp:sp modelId="{6549DD3B-6591-42DE-AD18-F5AAD57B987F}">
      <dsp:nvSpPr>
        <dsp:cNvPr id="0" name=""/>
        <dsp:cNvSpPr/>
      </dsp:nvSpPr>
      <dsp:spPr>
        <a:xfrm>
          <a:off x="5343972" y="1954394"/>
          <a:ext cx="1518339" cy="1425992"/>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Empathy</a:t>
          </a:r>
        </a:p>
      </dsp:txBody>
      <dsp:txXfrm>
        <a:off x="5566328" y="2163226"/>
        <a:ext cx="1073627" cy="1008328"/>
      </dsp:txXfrm>
    </dsp:sp>
    <dsp:sp modelId="{BCA1C5B8-AD14-40FE-8D86-7D73F083195D}">
      <dsp:nvSpPr>
        <dsp:cNvPr id="0" name=""/>
        <dsp:cNvSpPr/>
      </dsp:nvSpPr>
      <dsp:spPr>
        <a:xfrm>
          <a:off x="3182976" y="3859238"/>
          <a:ext cx="1769804" cy="1686833"/>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Camaraderie</a:t>
          </a:r>
        </a:p>
      </dsp:txBody>
      <dsp:txXfrm>
        <a:off x="3442158" y="4106269"/>
        <a:ext cx="1251440" cy="1192771"/>
      </dsp:txXfrm>
    </dsp:sp>
    <dsp:sp modelId="{CF5422F5-7260-421A-8868-5E72049D464E}">
      <dsp:nvSpPr>
        <dsp:cNvPr id="0" name=""/>
        <dsp:cNvSpPr/>
      </dsp:nvSpPr>
      <dsp:spPr>
        <a:xfrm>
          <a:off x="1265688" y="1915065"/>
          <a:ext cx="1533853" cy="1504652"/>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Fear &amp; Anxiety</a:t>
          </a:r>
        </a:p>
      </dsp:txBody>
      <dsp:txXfrm>
        <a:off x="1490316" y="2135416"/>
        <a:ext cx="1084597" cy="1063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4A86F-B08D-4BBF-BB85-C59FB01F9FD1}">
      <dsp:nvSpPr>
        <dsp:cNvPr id="0" name=""/>
        <dsp:cNvSpPr/>
      </dsp:nvSpPr>
      <dsp:spPr>
        <a:xfrm>
          <a:off x="0" y="278257"/>
          <a:ext cx="6354740" cy="9639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3199" tIns="354076" rIns="49319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Build Community and Connections</a:t>
          </a:r>
        </a:p>
        <a:p>
          <a:pPr marL="171450" lvl="1" indent="-171450" algn="l" defTabSz="755650">
            <a:lnSpc>
              <a:spcPct val="90000"/>
            </a:lnSpc>
            <a:spcBef>
              <a:spcPct val="0"/>
            </a:spcBef>
            <a:spcAft>
              <a:spcPct val="15000"/>
            </a:spcAft>
            <a:buChar char="•"/>
          </a:pPr>
          <a:r>
            <a:rPr lang="en-US" sz="1700" kern="1200" dirty="0"/>
            <a:t>Decrease Isolation, Shame, and Guilt</a:t>
          </a:r>
        </a:p>
      </dsp:txBody>
      <dsp:txXfrm>
        <a:off x="0" y="278257"/>
        <a:ext cx="6354740" cy="963900"/>
      </dsp:txXfrm>
    </dsp:sp>
    <dsp:sp modelId="{717F718A-6CB6-475F-8F57-15D19C9337EA}">
      <dsp:nvSpPr>
        <dsp:cNvPr id="0" name=""/>
        <dsp:cNvSpPr/>
      </dsp:nvSpPr>
      <dsp:spPr>
        <a:xfrm>
          <a:off x="317737" y="27337"/>
          <a:ext cx="4448318" cy="50184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8136" tIns="0" rIns="168136" bIns="0" numCol="1" spcCol="1270" anchor="ctr" anchorCtr="0">
          <a:noAutofit/>
        </a:bodyPr>
        <a:lstStyle/>
        <a:p>
          <a:pPr marL="0" lvl="0" indent="0" algn="l" defTabSz="755650">
            <a:lnSpc>
              <a:spcPct val="90000"/>
            </a:lnSpc>
            <a:spcBef>
              <a:spcPct val="0"/>
            </a:spcBef>
            <a:spcAft>
              <a:spcPct val="35000"/>
            </a:spcAft>
            <a:buNone/>
          </a:pPr>
          <a:r>
            <a:rPr lang="en-US" sz="1700" kern="1200" dirty="0"/>
            <a:t>Adoptive (Kinship &amp; Foster) Parents</a:t>
          </a:r>
        </a:p>
      </dsp:txBody>
      <dsp:txXfrm>
        <a:off x="342235" y="51835"/>
        <a:ext cx="4399322" cy="452844"/>
      </dsp:txXfrm>
    </dsp:sp>
    <dsp:sp modelId="{B6D9542F-445C-4E75-AAAF-40615BFD64C2}">
      <dsp:nvSpPr>
        <dsp:cNvPr id="0" name=""/>
        <dsp:cNvSpPr/>
      </dsp:nvSpPr>
      <dsp:spPr>
        <a:xfrm>
          <a:off x="0" y="1584877"/>
          <a:ext cx="6354740" cy="1204875"/>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3199" tIns="354076" rIns="49319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Understand Developmental Trauma</a:t>
          </a:r>
        </a:p>
        <a:p>
          <a:pPr marL="171450" lvl="1" indent="-171450" algn="l" defTabSz="755650">
            <a:lnSpc>
              <a:spcPct val="90000"/>
            </a:lnSpc>
            <a:spcBef>
              <a:spcPct val="0"/>
            </a:spcBef>
            <a:spcAft>
              <a:spcPct val="15000"/>
            </a:spcAft>
            <a:buChar char="•"/>
          </a:pPr>
          <a:r>
            <a:rPr lang="en-US" sz="1700" kern="1200" dirty="0"/>
            <a:t>Recognize Complexity of Adoptive (Kinship and Foster) Families</a:t>
          </a:r>
        </a:p>
      </dsp:txBody>
      <dsp:txXfrm>
        <a:off x="0" y="1584877"/>
        <a:ext cx="6354740" cy="1204875"/>
      </dsp:txXfrm>
    </dsp:sp>
    <dsp:sp modelId="{6EF01F6C-6860-45D3-BFC6-C9F76CDF7685}">
      <dsp:nvSpPr>
        <dsp:cNvPr id="0" name=""/>
        <dsp:cNvSpPr/>
      </dsp:nvSpPr>
      <dsp:spPr>
        <a:xfrm>
          <a:off x="317737" y="1333957"/>
          <a:ext cx="4448318" cy="501840"/>
        </a:xfrm>
        <a:prstGeom prst="roundRec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8136" tIns="0" rIns="168136" bIns="0" numCol="1" spcCol="1270" anchor="ctr" anchorCtr="0">
          <a:noAutofit/>
        </a:bodyPr>
        <a:lstStyle/>
        <a:p>
          <a:pPr marL="0" lvl="0" indent="0" algn="l" defTabSz="755650">
            <a:lnSpc>
              <a:spcPct val="90000"/>
            </a:lnSpc>
            <a:spcBef>
              <a:spcPct val="0"/>
            </a:spcBef>
            <a:spcAft>
              <a:spcPct val="35000"/>
            </a:spcAft>
            <a:buNone/>
          </a:pPr>
          <a:r>
            <a:rPr lang="en-US" sz="1700" kern="1200" dirty="0"/>
            <a:t>Counselors</a:t>
          </a:r>
        </a:p>
      </dsp:txBody>
      <dsp:txXfrm>
        <a:off x="342235" y="1358455"/>
        <a:ext cx="4399322" cy="452844"/>
      </dsp:txXfrm>
    </dsp:sp>
    <dsp:sp modelId="{589ADCA8-B2DE-419A-8F53-85CD2CBD7ACC}">
      <dsp:nvSpPr>
        <dsp:cNvPr id="0" name=""/>
        <dsp:cNvSpPr/>
      </dsp:nvSpPr>
      <dsp:spPr>
        <a:xfrm>
          <a:off x="0" y="3132472"/>
          <a:ext cx="6354740" cy="1686825"/>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3199" tIns="354076" rIns="49319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Expose Counselors in Training to Realities of Adoption, (Including Kinship, and Foster Care)</a:t>
          </a:r>
        </a:p>
        <a:p>
          <a:pPr marL="171450" lvl="1" indent="-171450" algn="l" defTabSz="755650">
            <a:lnSpc>
              <a:spcPct val="90000"/>
            </a:lnSpc>
            <a:spcBef>
              <a:spcPct val="0"/>
            </a:spcBef>
            <a:spcAft>
              <a:spcPct val="15000"/>
            </a:spcAft>
            <a:buChar char="•"/>
          </a:pPr>
          <a:r>
            <a:rPr lang="en-US" sz="1700" kern="1200" dirty="0"/>
            <a:t>Include Transcultural Adoption as a Multicultural Competency</a:t>
          </a:r>
        </a:p>
        <a:p>
          <a:pPr marL="171450" lvl="1" indent="-171450" algn="l" defTabSz="755650">
            <a:lnSpc>
              <a:spcPct val="90000"/>
            </a:lnSpc>
            <a:spcBef>
              <a:spcPct val="0"/>
            </a:spcBef>
            <a:spcAft>
              <a:spcPct val="15000"/>
            </a:spcAft>
            <a:buChar char="•"/>
          </a:pPr>
          <a:r>
            <a:rPr lang="en-US" sz="1700" kern="1200" dirty="0"/>
            <a:t>Recognize Impact on Development</a:t>
          </a:r>
        </a:p>
      </dsp:txBody>
      <dsp:txXfrm>
        <a:off x="0" y="3132472"/>
        <a:ext cx="6354740" cy="1686825"/>
      </dsp:txXfrm>
    </dsp:sp>
    <dsp:sp modelId="{6BAC435F-675C-48B4-A331-8ABDED04FD62}">
      <dsp:nvSpPr>
        <dsp:cNvPr id="0" name=""/>
        <dsp:cNvSpPr/>
      </dsp:nvSpPr>
      <dsp:spPr>
        <a:xfrm>
          <a:off x="317737" y="2881552"/>
          <a:ext cx="4448318" cy="501840"/>
        </a:xfrm>
        <a:prstGeom prst="roundRec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8136" tIns="0" rIns="168136" bIns="0" numCol="1" spcCol="1270" anchor="ctr" anchorCtr="0">
          <a:noAutofit/>
        </a:bodyPr>
        <a:lstStyle/>
        <a:p>
          <a:pPr marL="0" lvl="0" indent="0" algn="l" defTabSz="755650">
            <a:lnSpc>
              <a:spcPct val="90000"/>
            </a:lnSpc>
            <a:spcBef>
              <a:spcPct val="0"/>
            </a:spcBef>
            <a:spcAft>
              <a:spcPct val="35000"/>
            </a:spcAft>
            <a:buNone/>
          </a:pPr>
          <a:r>
            <a:rPr lang="en-US" sz="1700" kern="1200" dirty="0"/>
            <a:t>Counselor Educators</a:t>
          </a:r>
        </a:p>
      </dsp:txBody>
      <dsp:txXfrm>
        <a:off x="342235" y="2906050"/>
        <a:ext cx="4399322" cy="452844"/>
      </dsp:txXfrm>
    </dsp:sp>
    <dsp:sp modelId="{E6197035-3015-44A3-BEDF-3EE8A84BB53E}">
      <dsp:nvSpPr>
        <dsp:cNvPr id="0" name=""/>
        <dsp:cNvSpPr/>
      </dsp:nvSpPr>
      <dsp:spPr>
        <a:xfrm>
          <a:off x="0" y="5162017"/>
          <a:ext cx="6354740" cy="937125"/>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3199" tIns="354076" rIns="49319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Reflect Need for Competency with Families Impacted by Adoption, Kinship, and Foster Care</a:t>
          </a:r>
        </a:p>
      </dsp:txBody>
      <dsp:txXfrm>
        <a:off x="0" y="5162017"/>
        <a:ext cx="6354740" cy="937125"/>
      </dsp:txXfrm>
    </dsp:sp>
    <dsp:sp modelId="{0B73B47A-9D70-43F7-A4AE-FEDBDDDFFDF5}">
      <dsp:nvSpPr>
        <dsp:cNvPr id="0" name=""/>
        <dsp:cNvSpPr/>
      </dsp:nvSpPr>
      <dsp:spPr>
        <a:xfrm>
          <a:off x="317737" y="4911097"/>
          <a:ext cx="4448318" cy="501840"/>
        </a:xfrm>
        <a:prstGeom prst="roundRect">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8136" tIns="0" rIns="168136" bIns="0" numCol="1" spcCol="1270" anchor="ctr" anchorCtr="0">
          <a:noAutofit/>
        </a:bodyPr>
        <a:lstStyle/>
        <a:p>
          <a:pPr marL="0" lvl="0" indent="0" algn="l" defTabSz="755650">
            <a:lnSpc>
              <a:spcPct val="90000"/>
            </a:lnSpc>
            <a:spcBef>
              <a:spcPct val="0"/>
            </a:spcBef>
            <a:spcAft>
              <a:spcPct val="35000"/>
            </a:spcAft>
            <a:buNone/>
          </a:pPr>
          <a:r>
            <a:rPr lang="en-US" sz="1700" kern="1200" dirty="0"/>
            <a:t>Supervisors</a:t>
          </a:r>
        </a:p>
      </dsp:txBody>
      <dsp:txXfrm>
        <a:off x="342235" y="4935595"/>
        <a:ext cx="4399322"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05A3246E-78F7-443A-B0F5-5EB0065DDBC9}" type="datetimeFigureOut">
              <a:rPr lang="en-US" smtClean="0"/>
              <a:t>10/25/2024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88237221-7123-45C3-B548-730EE87667F4}" type="slidenum">
              <a:rPr lang="en-US" smtClean="0"/>
              <a:t>‹#›</a:t>
            </a:fld>
            <a:endParaRPr lang="en-US"/>
          </a:p>
        </p:txBody>
      </p:sp>
    </p:spTree>
    <p:extLst>
      <p:ext uri="{BB962C8B-B14F-4D97-AF65-F5344CB8AC3E}">
        <p14:creationId xmlns:p14="http://schemas.microsoft.com/office/powerpoint/2010/main" val="1205044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background and nature of the problem. Statement of the need for counselor involvement.</a:t>
            </a:r>
          </a:p>
        </p:txBody>
      </p:sp>
      <p:sp>
        <p:nvSpPr>
          <p:cNvPr id="4" name="Slide Number Placeholder 3"/>
          <p:cNvSpPr>
            <a:spLocks noGrp="1"/>
          </p:cNvSpPr>
          <p:nvPr>
            <p:ph type="sldNum" sz="quarter" idx="5"/>
          </p:nvPr>
        </p:nvSpPr>
        <p:spPr/>
        <p:txBody>
          <a:bodyPr/>
          <a:lstStyle/>
          <a:p>
            <a:fld id="{88237221-7123-45C3-B548-730EE87667F4}" type="slidenum">
              <a:rPr lang="en-US" smtClean="0"/>
              <a:t>2</a:t>
            </a:fld>
            <a:endParaRPr lang="en-US"/>
          </a:p>
        </p:txBody>
      </p:sp>
    </p:spTree>
    <p:extLst>
      <p:ext uri="{BB962C8B-B14F-4D97-AF65-F5344CB8AC3E}">
        <p14:creationId xmlns:p14="http://schemas.microsoft.com/office/powerpoint/2010/main" val="181006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Ecological system of Human development as it applies to an adoptive family and as a framework for the study</a:t>
            </a:r>
          </a:p>
        </p:txBody>
      </p:sp>
      <p:sp>
        <p:nvSpPr>
          <p:cNvPr id="4" name="Slide Number Placeholder 3"/>
          <p:cNvSpPr>
            <a:spLocks noGrp="1"/>
          </p:cNvSpPr>
          <p:nvPr>
            <p:ph type="sldNum" sz="quarter" idx="5"/>
          </p:nvPr>
        </p:nvSpPr>
        <p:spPr/>
        <p:txBody>
          <a:bodyPr/>
          <a:lstStyle/>
          <a:p>
            <a:fld id="{88237221-7123-45C3-B548-730EE87667F4}" type="slidenum">
              <a:rPr lang="en-US" smtClean="0"/>
              <a:t>3</a:t>
            </a:fld>
            <a:endParaRPr lang="en-US"/>
          </a:p>
        </p:txBody>
      </p:sp>
    </p:spTree>
    <p:extLst>
      <p:ext uri="{BB962C8B-B14F-4D97-AF65-F5344CB8AC3E}">
        <p14:creationId xmlns:p14="http://schemas.microsoft.com/office/powerpoint/2010/main" val="49144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sentence about each of the steps, referring to past models and future slides. </a:t>
            </a:r>
          </a:p>
          <a:p>
            <a:r>
              <a:rPr lang="en-US" dirty="0"/>
              <a:t>Include how the research was conducted: small group, opportunity to share narratives, follow-up </a:t>
            </a:r>
            <a:r>
              <a:rPr lang="en-US" dirty="0" err="1"/>
              <a:t>internviews</a:t>
            </a:r>
            <a:r>
              <a:rPr lang="en-US" dirty="0"/>
              <a:t>.</a:t>
            </a:r>
          </a:p>
        </p:txBody>
      </p:sp>
      <p:sp>
        <p:nvSpPr>
          <p:cNvPr id="4" name="Slide Number Placeholder 3"/>
          <p:cNvSpPr>
            <a:spLocks noGrp="1"/>
          </p:cNvSpPr>
          <p:nvPr>
            <p:ph type="sldNum" sz="quarter" idx="5"/>
          </p:nvPr>
        </p:nvSpPr>
        <p:spPr/>
        <p:txBody>
          <a:bodyPr/>
          <a:lstStyle/>
          <a:p>
            <a:fld id="{88237221-7123-45C3-B548-730EE87667F4}" type="slidenum">
              <a:rPr lang="en-US" smtClean="0"/>
              <a:t>4</a:t>
            </a:fld>
            <a:endParaRPr lang="en-US"/>
          </a:p>
        </p:txBody>
      </p:sp>
    </p:spTree>
    <p:extLst>
      <p:ext uri="{BB962C8B-B14F-4D97-AF65-F5344CB8AC3E}">
        <p14:creationId xmlns:p14="http://schemas.microsoft.com/office/powerpoint/2010/main" val="11309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participant chose a pseudonym from geographic place names. All couples had varying levels of experience parenting other children before adopting transculturally. </a:t>
            </a:r>
          </a:p>
        </p:txBody>
      </p:sp>
      <p:sp>
        <p:nvSpPr>
          <p:cNvPr id="4" name="Slide Number Placeholder 3"/>
          <p:cNvSpPr>
            <a:spLocks noGrp="1"/>
          </p:cNvSpPr>
          <p:nvPr>
            <p:ph type="sldNum" sz="quarter" idx="5"/>
          </p:nvPr>
        </p:nvSpPr>
        <p:spPr/>
        <p:txBody>
          <a:bodyPr/>
          <a:lstStyle/>
          <a:p>
            <a:fld id="{88237221-7123-45C3-B548-730EE87667F4}" type="slidenum">
              <a:rPr lang="en-US" smtClean="0"/>
              <a:t>5</a:t>
            </a:fld>
            <a:endParaRPr lang="en-US"/>
          </a:p>
        </p:txBody>
      </p:sp>
    </p:spTree>
    <p:extLst>
      <p:ext uri="{BB962C8B-B14F-4D97-AF65-F5344CB8AC3E}">
        <p14:creationId xmlns:p14="http://schemas.microsoft.com/office/powerpoint/2010/main" val="284151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43A76A3-ADC8-4477-8FC1-B9DD55D84908}" type="datetime1">
              <a:rPr lang="en-US" smtClean="0"/>
              <a:t>10/25/2024</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747434-7036-48DB-A148-6B3D8EE75CDA}" type="slidenum">
              <a:rPr lang="en-US" smtClean="0"/>
              <a:t>‹#›</a:t>
            </a:fld>
            <a:endParaRPr lang="en-US" dirty="0"/>
          </a:p>
        </p:txBody>
      </p:sp>
    </p:spTree>
    <p:extLst>
      <p:ext uri="{BB962C8B-B14F-4D97-AF65-F5344CB8AC3E}">
        <p14:creationId xmlns:p14="http://schemas.microsoft.com/office/powerpoint/2010/main" val="16588086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7F49BE-398D-479A-8A7E-5DDBCA61EDCB}" type="datetime1">
              <a:rPr lang="en-US" smtClean="0"/>
              <a:t>10/25/2024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301442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CD0C193-4974-4A1F-9C63-07D595E30D66}" type="datetime1">
              <a:rPr lang="en-US" smtClean="0"/>
              <a:t>10/25/2024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0580994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701AA87F-28D4-4BF0-B81F-877A89DFD5AC}" type="datetime1">
              <a:rPr lang="en-US" smtClean="0"/>
              <a:t>10/25/2024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03492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A8D24A4-5FEC-4062-8995-EB21925B3B40}" type="datetime1">
              <a:rPr lang="en-US" smtClean="0"/>
              <a:t>10/25/2024</a:t>
            </a:fld>
            <a:endParaRPr lang="en-US" sz="1000" dirty="0"/>
          </a:p>
        </p:txBody>
      </p:sp>
      <p:sp>
        <p:nvSpPr>
          <p:cNvPr id="8" name="Footer Placeholder 7"/>
          <p:cNvSpPr>
            <a:spLocks noGrp="1"/>
          </p:cNvSpPr>
          <p:nvPr>
            <p:ph type="ftr" sz="quarter" idx="11"/>
          </p:nvPr>
        </p:nvSpPr>
        <p:spPr/>
        <p:txBody>
          <a:bodyPr/>
          <a:lstStyle/>
          <a:p>
            <a:endParaRPr lang="en-US" sz="1000"/>
          </a:p>
        </p:txBody>
      </p:sp>
      <p:sp>
        <p:nvSpPr>
          <p:cNvPr id="9" name="Slide Number Placeholder 8"/>
          <p:cNvSpPr>
            <a:spLocks noGrp="1"/>
          </p:cNvSpPr>
          <p:nvPr>
            <p:ph type="sldNum" sz="quarter" idx="12"/>
          </p:nvPr>
        </p:nvSpPr>
        <p:spPr/>
        <p:txBody>
          <a:bodyPr/>
          <a:lstStyle/>
          <a:p>
            <a:fld id="{35747434-7036-48DB-A148-6B3D8EE75CDA}" type="slidenum">
              <a:rPr lang="en-US" smtClean="0"/>
              <a:pPr/>
              <a:t>‹#›</a:t>
            </a:fld>
            <a:endParaRPr lang="en-US" sz="1000"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383835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AF6CA6-7293-4AA2-A0E0-A3BF4416E786}" type="datetime1">
              <a:rPr lang="en-US" smtClean="0"/>
              <a:t>10/25/2024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470936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D87016-7BCD-46FB-8EE3-AB6C369108B4}" type="datetime1">
              <a:rPr lang="en-US" smtClean="0"/>
              <a:t>10/25/2024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096571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547011-1FFC-4EF8-9A2E-53B4AD2ADBD4}" type="datetime1">
              <a:rPr lang="en-US" smtClean="0"/>
              <a:t>10/25/2024</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245724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9562EB47-45B4-4EF5-A743-B4885DD2F060}" type="datetime1">
              <a:rPr lang="en-US" smtClean="0"/>
              <a:t>10/25/2024</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a:p>
        </p:txBody>
      </p:sp>
      <p:sp>
        <p:nvSpPr>
          <p:cNvPr id="7" name="Slide Number Placeholder 6"/>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59174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762538-DC4D-4667-96E5-B3278DDF8B12}" type="datetime1">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453689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880548-5C08-4BE3-B63E-F2BB63B0B00C}" type="datetime1">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804856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A8D24A4-5FEC-4062-8995-EB21925B3B40}" type="datetime1">
              <a:rPr lang="en-US" smtClean="0"/>
              <a:t>10/25/2024</a:t>
            </a:fld>
            <a:endParaRPr lang="en-US" sz="1000"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sz="100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35747434-7036-48DB-A148-6B3D8EE75CDA}" type="slidenum">
              <a:rPr lang="en-US" smtClean="0"/>
              <a:pPr/>
              <a:t>‹#›</a:t>
            </a:fld>
            <a:endParaRPr lang="en-US" sz="1000" dirty="0"/>
          </a:p>
        </p:txBody>
      </p:sp>
    </p:spTree>
    <p:extLst>
      <p:ext uri="{BB962C8B-B14F-4D97-AF65-F5344CB8AC3E}">
        <p14:creationId xmlns:p14="http://schemas.microsoft.com/office/powerpoint/2010/main" val="191209538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D778B6-29CB-B19C-D973-84636F2F82AC}"/>
              </a:ext>
            </a:extLst>
          </p:cNvPr>
          <p:cNvPicPr>
            <a:picLocks noChangeAspect="1"/>
          </p:cNvPicPr>
          <p:nvPr/>
        </p:nvPicPr>
        <p:blipFill rotWithShape="1">
          <a:blip r:embed="rId2">
            <a:alphaModFix amt="40000"/>
          </a:blip>
          <a:srcRect t="19887" r="-1" b="23848"/>
          <a:stretch/>
        </p:blipFill>
        <p:spPr>
          <a:xfrm>
            <a:off x="1525" y="10"/>
            <a:ext cx="12188951" cy="6857990"/>
          </a:xfrm>
          <a:prstGeom prst="rect">
            <a:avLst/>
          </a:prstGeom>
        </p:spPr>
      </p:pic>
      <p:sp>
        <p:nvSpPr>
          <p:cNvPr id="2" name="Title 1">
            <a:extLst>
              <a:ext uri="{FF2B5EF4-FFF2-40B4-BE49-F238E27FC236}">
                <a16:creationId xmlns:a16="http://schemas.microsoft.com/office/drawing/2014/main" id="{09CEA887-390F-C555-F193-CAB8EBE2A4AA}"/>
              </a:ext>
            </a:extLst>
          </p:cNvPr>
          <p:cNvSpPr>
            <a:spLocks noGrp="1"/>
          </p:cNvSpPr>
          <p:nvPr>
            <p:ph type="ctrTitle"/>
          </p:nvPr>
        </p:nvSpPr>
        <p:spPr>
          <a:xfrm>
            <a:off x="889000" y="863600"/>
            <a:ext cx="10485016" cy="2646363"/>
          </a:xfrm>
        </p:spPr>
        <p:txBody>
          <a:bodyPr>
            <a:noAutofit/>
          </a:bodyPr>
          <a:lstStyle/>
          <a:p>
            <a: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A PHENOMENOLOGICAL STUDY OF ADOPTIVE PARENTS’ DISTRESS</a:t>
            </a:r>
            <a:b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by</a:t>
            </a:r>
            <a:b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0" i="0" cap="none" dirty="0">
                <a:solidFill>
                  <a:srgbClr val="444444"/>
                </a:solidFill>
                <a:effectLst/>
                <a:highlight>
                  <a:srgbClr val="FFFFFF"/>
                </a:highlight>
                <a:latin typeface="Times New Roman" panose="02020603050405020304" pitchFamily="18" charset="0"/>
                <a:cs typeface="Times New Roman" panose="02020603050405020304" pitchFamily="18" charset="0"/>
              </a:rPr>
              <a:t>Erica Rhoads, PhD, LPC, NCC</a:t>
            </a:r>
            <a:b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Liberty University</a:t>
            </a:r>
            <a:br>
              <a:rPr lang="en-US" sz="2000" dirty="0">
                <a:latin typeface="Times New Roman" panose="02020603050405020304" pitchFamily="18" charset="0"/>
                <a:cs typeface="Times New Roman" panose="02020603050405020304" pitchFamily="18" charset="0"/>
              </a:rPr>
            </a:br>
            <a:r>
              <a:rPr lang="en-US" sz="2000" b="0" i="0" dirty="0">
                <a:solidFill>
                  <a:srgbClr val="444444"/>
                </a:solidFill>
                <a:effectLst/>
                <a:highlight>
                  <a:srgbClr val="FFFFFF"/>
                </a:highlight>
                <a:latin typeface="Times New Roman" panose="02020603050405020304" pitchFamily="18" charset="0"/>
                <a:cs typeface="Times New Roman" panose="02020603050405020304" pitchFamily="18" charset="0"/>
              </a:rPr>
              <a:t>Department of Counselor Education and Family Studies</a:t>
            </a:r>
            <a:endParaRPr lang="en-US" sz="2000" dirty="0">
              <a:solidFill>
                <a:srgbClr val="FFFFFF"/>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493E7922-7BB4-72E7-8CB8-799A1B3C2F36}"/>
              </a:ext>
            </a:extLst>
          </p:cNvPr>
          <p:cNvSpPr>
            <a:spLocks noGrp="1"/>
          </p:cNvSpPr>
          <p:nvPr>
            <p:ph type="subTitle" idx="1"/>
          </p:nvPr>
        </p:nvSpPr>
        <p:spPr>
          <a:xfrm>
            <a:off x="2562606" y="3602038"/>
            <a:ext cx="7063739" cy="1655762"/>
          </a:xfrm>
        </p:spPr>
        <p:txBody>
          <a:bodyPr>
            <a:normAutofit lnSpcReduction="10000"/>
          </a:bodyPr>
          <a:lstStyle/>
          <a:p>
            <a:r>
              <a:rPr lang="en-US" dirty="0">
                <a:solidFill>
                  <a:srgbClr val="FFFFFF"/>
                </a:solidFill>
                <a:latin typeface="Times New Roman" panose="02020603050405020304" pitchFamily="18" charset="0"/>
                <a:cs typeface="Times New Roman" panose="02020603050405020304" pitchFamily="18" charset="0"/>
              </a:rPr>
              <a:t>Purpose of Study</a:t>
            </a:r>
          </a:p>
          <a:p>
            <a:pPr marL="285750" indent="-285750">
              <a:buClr>
                <a:schemeClr val="accent3">
                  <a:lumMod val="20000"/>
                  <a:lumOff val="80000"/>
                </a:schemeClr>
              </a:buClr>
              <a:buFont typeface="Wingdings" panose="05000000000000000000" pitchFamily="2" charset="2"/>
              <a:buChar char="q"/>
            </a:pPr>
            <a:r>
              <a:rPr lang="en-US" sz="1800" b="1" dirty="0">
                <a:effectLst/>
                <a:latin typeface="Times New Roman" panose="02020603050405020304" pitchFamily="18" charset="0"/>
                <a:ea typeface="Calibri" panose="020F0502020204030204" pitchFamily="34" charset="0"/>
              </a:rPr>
              <a:t>explore the lived experiences of distress in parents who have adopted older children </a:t>
            </a:r>
            <a:r>
              <a:rPr lang="en-US" sz="1800" b="1" dirty="0">
                <a:latin typeface="Times New Roman" panose="02020603050405020304" pitchFamily="18" charset="0"/>
                <a:ea typeface="Calibri" panose="020F0502020204030204" pitchFamily="34" charset="0"/>
              </a:rPr>
              <a:t>trans</a:t>
            </a:r>
            <a:r>
              <a:rPr lang="en-US" sz="1800" b="1" dirty="0">
                <a:effectLst/>
                <a:latin typeface="Times New Roman" panose="02020603050405020304" pitchFamily="18" charset="0"/>
                <a:ea typeface="Calibri" panose="020F0502020204030204" pitchFamily="34" charset="0"/>
              </a:rPr>
              <a:t>nationally</a:t>
            </a:r>
          </a:p>
          <a:p>
            <a:pPr marL="285750" indent="-285750">
              <a:buClr>
                <a:schemeClr val="accent2">
                  <a:lumMod val="20000"/>
                  <a:lumOff val="80000"/>
                </a:schemeClr>
              </a:buClr>
              <a:buFont typeface="Wingdings" panose="05000000000000000000" pitchFamily="2" charset="2"/>
              <a:buChar char="q"/>
            </a:pPr>
            <a:r>
              <a:rPr lang="en-US" sz="1800" b="1" kern="1600" dirty="0">
                <a:effectLst/>
                <a:latin typeface="Times New Roman" panose="02020603050405020304" pitchFamily="18" charset="0"/>
                <a:ea typeface="Times New Roman" panose="02020603050405020304" pitchFamily="18" charset="0"/>
              </a:rPr>
              <a:t>explore the lived experience of sharing adoption stories with a group of other distressed parents</a:t>
            </a:r>
          </a:p>
          <a:p>
            <a:pPr marL="285750" indent="-285750">
              <a:buFont typeface="Wingdings" panose="05000000000000000000" pitchFamily="2" charset="2"/>
              <a:buChar char="q"/>
            </a:pPr>
            <a:endParaRPr lang="en-US" dirty="0">
              <a:solidFill>
                <a:srgbClr val="FFFFFF"/>
              </a:solidFill>
            </a:endParaRPr>
          </a:p>
        </p:txBody>
      </p:sp>
    </p:spTree>
    <p:extLst>
      <p:ext uri="{BB962C8B-B14F-4D97-AF65-F5344CB8AC3E}">
        <p14:creationId xmlns:p14="http://schemas.microsoft.com/office/powerpoint/2010/main" val="710442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E74A1D-3EEE-F3FE-D15E-9F6711F19C3E}"/>
              </a:ext>
            </a:extLst>
          </p:cNvPr>
          <p:cNvPicPr>
            <a:picLocks noChangeAspect="1"/>
          </p:cNvPicPr>
          <p:nvPr/>
        </p:nvPicPr>
        <p:blipFill rotWithShape="1">
          <a:blip r:embed="rId3"/>
          <a:srcRect l="8921" r="8512"/>
          <a:stretch/>
        </p:blipFill>
        <p:spPr>
          <a:xfrm>
            <a:off x="20" y="10"/>
            <a:ext cx="4657325" cy="6857990"/>
          </a:xfrm>
          <a:prstGeom prst="rect">
            <a:avLst/>
          </a:prstGeom>
        </p:spPr>
      </p:pic>
      <p:sp>
        <p:nvSpPr>
          <p:cNvPr id="2" name="TextBox 1">
            <a:extLst>
              <a:ext uri="{FF2B5EF4-FFF2-40B4-BE49-F238E27FC236}">
                <a16:creationId xmlns:a16="http://schemas.microsoft.com/office/drawing/2014/main" id="{E54F550B-FAC0-0DCB-DB88-EB779D90B72B}"/>
              </a:ext>
            </a:extLst>
          </p:cNvPr>
          <p:cNvSpPr txBox="1"/>
          <p:nvPr/>
        </p:nvSpPr>
        <p:spPr>
          <a:xfrm>
            <a:off x="5268515" y="1450623"/>
            <a:ext cx="6097576" cy="3956754"/>
          </a:xfrm>
          <a:custGeom>
            <a:avLst/>
            <a:gdLst>
              <a:gd name="connsiteX0" fmla="*/ 0 w 6097576"/>
              <a:gd name="connsiteY0" fmla="*/ 0 h 3956754"/>
              <a:gd name="connsiteX1" fmla="*/ 432374 w 6097576"/>
              <a:gd name="connsiteY1" fmla="*/ 0 h 3956754"/>
              <a:gd name="connsiteX2" fmla="*/ 986699 w 6097576"/>
              <a:gd name="connsiteY2" fmla="*/ 0 h 3956754"/>
              <a:gd name="connsiteX3" fmla="*/ 1602000 w 6097576"/>
              <a:gd name="connsiteY3" fmla="*/ 0 h 3956754"/>
              <a:gd name="connsiteX4" fmla="*/ 1973397 w 6097576"/>
              <a:gd name="connsiteY4" fmla="*/ 0 h 3956754"/>
              <a:gd name="connsiteX5" fmla="*/ 2344795 w 6097576"/>
              <a:gd name="connsiteY5" fmla="*/ 0 h 3956754"/>
              <a:gd name="connsiteX6" fmla="*/ 3021072 w 6097576"/>
              <a:gd name="connsiteY6" fmla="*/ 0 h 3956754"/>
              <a:gd name="connsiteX7" fmla="*/ 3575397 w 6097576"/>
              <a:gd name="connsiteY7" fmla="*/ 0 h 3956754"/>
              <a:gd name="connsiteX8" fmla="*/ 3946795 w 6097576"/>
              <a:gd name="connsiteY8" fmla="*/ 0 h 3956754"/>
              <a:gd name="connsiteX9" fmla="*/ 4501120 w 6097576"/>
              <a:gd name="connsiteY9" fmla="*/ 0 h 3956754"/>
              <a:gd name="connsiteX10" fmla="*/ 5177396 w 6097576"/>
              <a:gd name="connsiteY10" fmla="*/ 0 h 3956754"/>
              <a:gd name="connsiteX11" fmla="*/ 6097576 w 6097576"/>
              <a:gd name="connsiteY11" fmla="*/ 0 h 3956754"/>
              <a:gd name="connsiteX12" fmla="*/ 6097576 w 6097576"/>
              <a:gd name="connsiteY12" fmla="*/ 525683 h 3956754"/>
              <a:gd name="connsiteX13" fmla="*/ 6097576 w 6097576"/>
              <a:gd name="connsiteY13" fmla="*/ 972231 h 3956754"/>
              <a:gd name="connsiteX14" fmla="*/ 6097576 w 6097576"/>
              <a:gd name="connsiteY14" fmla="*/ 1616617 h 3956754"/>
              <a:gd name="connsiteX15" fmla="*/ 6097576 w 6097576"/>
              <a:gd name="connsiteY15" fmla="*/ 2181867 h 3956754"/>
              <a:gd name="connsiteX16" fmla="*/ 6097576 w 6097576"/>
              <a:gd name="connsiteY16" fmla="*/ 2826253 h 3956754"/>
              <a:gd name="connsiteX17" fmla="*/ 6097576 w 6097576"/>
              <a:gd name="connsiteY17" fmla="*/ 3351936 h 3956754"/>
              <a:gd name="connsiteX18" fmla="*/ 6097576 w 6097576"/>
              <a:gd name="connsiteY18" fmla="*/ 3956754 h 3956754"/>
              <a:gd name="connsiteX19" fmla="*/ 5543251 w 6097576"/>
              <a:gd name="connsiteY19" fmla="*/ 3956754 h 3956754"/>
              <a:gd name="connsiteX20" fmla="*/ 4988926 w 6097576"/>
              <a:gd name="connsiteY20" fmla="*/ 3956754 h 3956754"/>
              <a:gd name="connsiteX21" fmla="*/ 4617528 w 6097576"/>
              <a:gd name="connsiteY21" fmla="*/ 3956754 h 3956754"/>
              <a:gd name="connsiteX22" fmla="*/ 4063203 w 6097576"/>
              <a:gd name="connsiteY22" fmla="*/ 3956754 h 3956754"/>
              <a:gd name="connsiteX23" fmla="*/ 3569854 w 6097576"/>
              <a:gd name="connsiteY23" fmla="*/ 3956754 h 3956754"/>
              <a:gd name="connsiteX24" fmla="*/ 3076504 w 6097576"/>
              <a:gd name="connsiteY24" fmla="*/ 3956754 h 3956754"/>
              <a:gd name="connsiteX25" fmla="*/ 2583155 w 6097576"/>
              <a:gd name="connsiteY25" fmla="*/ 3956754 h 3956754"/>
              <a:gd name="connsiteX26" fmla="*/ 2089806 w 6097576"/>
              <a:gd name="connsiteY26" fmla="*/ 3956754 h 3956754"/>
              <a:gd name="connsiteX27" fmla="*/ 1474505 w 6097576"/>
              <a:gd name="connsiteY27" fmla="*/ 3956754 h 3956754"/>
              <a:gd name="connsiteX28" fmla="*/ 920180 w 6097576"/>
              <a:gd name="connsiteY28" fmla="*/ 3956754 h 3956754"/>
              <a:gd name="connsiteX29" fmla="*/ 548782 w 6097576"/>
              <a:gd name="connsiteY29" fmla="*/ 3956754 h 3956754"/>
              <a:gd name="connsiteX30" fmla="*/ 0 w 6097576"/>
              <a:gd name="connsiteY30" fmla="*/ 3956754 h 3956754"/>
              <a:gd name="connsiteX31" fmla="*/ 0 w 6097576"/>
              <a:gd name="connsiteY31" fmla="*/ 3351936 h 3956754"/>
              <a:gd name="connsiteX32" fmla="*/ 0 w 6097576"/>
              <a:gd name="connsiteY32" fmla="*/ 2707550 h 3956754"/>
              <a:gd name="connsiteX33" fmla="*/ 0 w 6097576"/>
              <a:gd name="connsiteY33" fmla="*/ 2261002 h 3956754"/>
              <a:gd name="connsiteX34" fmla="*/ 0 w 6097576"/>
              <a:gd name="connsiteY34" fmla="*/ 1814454 h 3956754"/>
              <a:gd name="connsiteX35" fmla="*/ 0 w 6097576"/>
              <a:gd name="connsiteY35" fmla="*/ 1170069 h 3956754"/>
              <a:gd name="connsiteX36" fmla="*/ 0 w 6097576"/>
              <a:gd name="connsiteY36" fmla="*/ 723521 h 3956754"/>
              <a:gd name="connsiteX37" fmla="*/ 0 w 6097576"/>
              <a:gd name="connsiteY37" fmla="*/ 0 h 395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97576" h="3956754" fill="none" extrusionOk="0">
                <a:moveTo>
                  <a:pt x="0" y="0"/>
                </a:moveTo>
                <a:cubicBezTo>
                  <a:pt x="99313" y="-37745"/>
                  <a:pt x="335613" y="44036"/>
                  <a:pt x="432374" y="0"/>
                </a:cubicBezTo>
                <a:cubicBezTo>
                  <a:pt x="529135" y="-44036"/>
                  <a:pt x="792556" y="52385"/>
                  <a:pt x="986699" y="0"/>
                </a:cubicBezTo>
                <a:cubicBezTo>
                  <a:pt x="1180842" y="-52385"/>
                  <a:pt x="1371185" y="16848"/>
                  <a:pt x="1602000" y="0"/>
                </a:cubicBezTo>
                <a:cubicBezTo>
                  <a:pt x="1832815" y="-16848"/>
                  <a:pt x="1828345" y="11894"/>
                  <a:pt x="1973397" y="0"/>
                </a:cubicBezTo>
                <a:cubicBezTo>
                  <a:pt x="2118449" y="-11894"/>
                  <a:pt x="2201949" y="6333"/>
                  <a:pt x="2344795" y="0"/>
                </a:cubicBezTo>
                <a:cubicBezTo>
                  <a:pt x="2487641" y="-6333"/>
                  <a:pt x="2885420" y="79907"/>
                  <a:pt x="3021072" y="0"/>
                </a:cubicBezTo>
                <a:cubicBezTo>
                  <a:pt x="3156724" y="-79907"/>
                  <a:pt x="3422957" y="18137"/>
                  <a:pt x="3575397" y="0"/>
                </a:cubicBezTo>
                <a:cubicBezTo>
                  <a:pt x="3727837" y="-18137"/>
                  <a:pt x="3800145" y="19150"/>
                  <a:pt x="3946795" y="0"/>
                </a:cubicBezTo>
                <a:cubicBezTo>
                  <a:pt x="4093445" y="-19150"/>
                  <a:pt x="4274137" y="21821"/>
                  <a:pt x="4501120" y="0"/>
                </a:cubicBezTo>
                <a:cubicBezTo>
                  <a:pt x="4728104" y="-21821"/>
                  <a:pt x="4891565" y="69687"/>
                  <a:pt x="5177396" y="0"/>
                </a:cubicBezTo>
                <a:cubicBezTo>
                  <a:pt x="5463227" y="-69687"/>
                  <a:pt x="5818076" y="85916"/>
                  <a:pt x="6097576" y="0"/>
                </a:cubicBezTo>
                <a:cubicBezTo>
                  <a:pt x="6125667" y="232780"/>
                  <a:pt x="6042895" y="404701"/>
                  <a:pt x="6097576" y="525683"/>
                </a:cubicBezTo>
                <a:cubicBezTo>
                  <a:pt x="6152257" y="646665"/>
                  <a:pt x="6045711" y="874405"/>
                  <a:pt x="6097576" y="972231"/>
                </a:cubicBezTo>
                <a:cubicBezTo>
                  <a:pt x="6149441" y="1070057"/>
                  <a:pt x="6021629" y="1402533"/>
                  <a:pt x="6097576" y="1616617"/>
                </a:cubicBezTo>
                <a:cubicBezTo>
                  <a:pt x="6173523" y="1830701"/>
                  <a:pt x="6096516" y="1952378"/>
                  <a:pt x="6097576" y="2181867"/>
                </a:cubicBezTo>
                <a:cubicBezTo>
                  <a:pt x="6098636" y="2411356"/>
                  <a:pt x="6040198" y="2584604"/>
                  <a:pt x="6097576" y="2826253"/>
                </a:cubicBezTo>
                <a:cubicBezTo>
                  <a:pt x="6154954" y="3067902"/>
                  <a:pt x="6056776" y="3139552"/>
                  <a:pt x="6097576" y="3351936"/>
                </a:cubicBezTo>
                <a:cubicBezTo>
                  <a:pt x="6138376" y="3564320"/>
                  <a:pt x="6068619" y="3802679"/>
                  <a:pt x="6097576" y="3956754"/>
                </a:cubicBezTo>
                <a:cubicBezTo>
                  <a:pt x="5942832" y="3997987"/>
                  <a:pt x="5727465" y="3890475"/>
                  <a:pt x="5543251" y="3956754"/>
                </a:cubicBezTo>
                <a:cubicBezTo>
                  <a:pt x="5359038" y="4023033"/>
                  <a:pt x="5128083" y="3907458"/>
                  <a:pt x="4988926" y="3956754"/>
                </a:cubicBezTo>
                <a:cubicBezTo>
                  <a:pt x="4849770" y="4006050"/>
                  <a:pt x="4721590" y="3954433"/>
                  <a:pt x="4617528" y="3956754"/>
                </a:cubicBezTo>
                <a:cubicBezTo>
                  <a:pt x="4513466" y="3959075"/>
                  <a:pt x="4228817" y="3912839"/>
                  <a:pt x="4063203" y="3956754"/>
                </a:cubicBezTo>
                <a:cubicBezTo>
                  <a:pt x="3897590" y="4000669"/>
                  <a:pt x="3678754" y="3915393"/>
                  <a:pt x="3569854" y="3956754"/>
                </a:cubicBezTo>
                <a:cubicBezTo>
                  <a:pt x="3460954" y="3998115"/>
                  <a:pt x="3269804" y="3945207"/>
                  <a:pt x="3076504" y="3956754"/>
                </a:cubicBezTo>
                <a:cubicBezTo>
                  <a:pt x="2883204" y="3968301"/>
                  <a:pt x="2793569" y="3944010"/>
                  <a:pt x="2583155" y="3956754"/>
                </a:cubicBezTo>
                <a:cubicBezTo>
                  <a:pt x="2372741" y="3969498"/>
                  <a:pt x="2222707" y="3933301"/>
                  <a:pt x="2089806" y="3956754"/>
                </a:cubicBezTo>
                <a:cubicBezTo>
                  <a:pt x="1956905" y="3980207"/>
                  <a:pt x="1646545" y="3932878"/>
                  <a:pt x="1474505" y="3956754"/>
                </a:cubicBezTo>
                <a:cubicBezTo>
                  <a:pt x="1302465" y="3980630"/>
                  <a:pt x="1151428" y="3954814"/>
                  <a:pt x="920180" y="3956754"/>
                </a:cubicBezTo>
                <a:cubicBezTo>
                  <a:pt x="688933" y="3958694"/>
                  <a:pt x="627159" y="3945221"/>
                  <a:pt x="548782" y="3956754"/>
                </a:cubicBezTo>
                <a:cubicBezTo>
                  <a:pt x="470405" y="3968287"/>
                  <a:pt x="214126" y="3924883"/>
                  <a:pt x="0" y="3956754"/>
                </a:cubicBezTo>
                <a:cubicBezTo>
                  <a:pt x="-45959" y="3824374"/>
                  <a:pt x="63758" y="3524235"/>
                  <a:pt x="0" y="3351936"/>
                </a:cubicBezTo>
                <a:cubicBezTo>
                  <a:pt x="-63758" y="3179637"/>
                  <a:pt x="17865" y="3008506"/>
                  <a:pt x="0" y="2707550"/>
                </a:cubicBezTo>
                <a:cubicBezTo>
                  <a:pt x="-17865" y="2406594"/>
                  <a:pt x="7535" y="2356197"/>
                  <a:pt x="0" y="2261002"/>
                </a:cubicBezTo>
                <a:cubicBezTo>
                  <a:pt x="-7535" y="2165807"/>
                  <a:pt x="13290" y="1990159"/>
                  <a:pt x="0" y="1814454"/>
                </a:cubicBezTo>
                <a:cubicBezTo>
                  <a:pt x="-13290" y="1638749"/>
                  <a:pt x="59118" y="1352975"/>
                  <a:pt x="0" y="1170069"/>
                </a:cubicBezTo>
                <a:cubicBezTo>
                  <a:pt x="-59118" y="987164"/>
                  <a:pt x="38356" y="857035"/>
                  <a:pt x="0" y="723521"/>
                </a:cubicBezTo>
                <a:cubicBezTo>
                  <a:pt x="-38356" y="590007"/>
                  <a:pt x="20960" y="242550"/>
                  <a:pt x="0" y="0"/>
                </a:cubicBezTo>
                <a:close/>
              </a:path>
              <a:path w="6097576" h="3956754" stroke="0" extrusionOk="0">
                <a:moveTo>
                  <a:pt x="0" y="0"/>
                </a:moveTo>
                <a:cubicBezTo>
                  <a:pt x="159264" y="-52977"/>
                  <a:pt x="298363" y="6419"/>
                  <a:pt x="493349" y="0"/>
                </a:cubicBezTo>
                <a:cubicBezTo>
                  <a:pt x="688335" y="-6419"/>
                  <a:pt x="768760" y="24258"/>
                  <a:pt x="864747" y="0"/>
                </a:cubicBezTo>
                <a:cubicBezTo>
                  <a:pt x="960734" y="-24258"/>
                  <a:pt x="1360635" y="76932"/>
                  <a:pt x="1541024" y="0"/>
                </a:cubicBezTo>
                <a:cubicBezTo>
                  <a:pt x="1721413" y="-76932"/>
                  <a:pt x="1815409" y="33475"/>
                  <a:pt x="2034373" y="0"/>
                </a:cubicBezTo>
                <a:cubicBezTo>
                  <a:pt x="2253337" y="-33475"/>
                  <a:pt x="2419237" y="44835"/>
                  <a:pt x="2527722" y="0"/>
                </a:cubicBezTo>
                <a:cubicBezTo>
                  <a:pt x="2636207" y="-44835"/>
                  <a:pt x="3043205" y="33211"/>
                  <a:pt x="3203999" y="0"/>
                </a:cubicBezTo>
                <a:cubicBezTo>
                  <a:pt x="3364793" y="-33211"/>
                  <a:pt x="3546134" y="10068"/>
                  <a:pt x="3636373" y="0"/>
                </a:cubicBezTo>
                <a:cubicBezTo>
                  <a:pt x="3726612" y="-10068"/>
                  <a:pt x="4063394" y="28949"/>
                  <a:pt x="4312649" y="0"/>
                </a:cubicBezTo>
                <a:cubicBezTo>
                  <a:pt x="4561904" y="-28949"/>
                  <a:pt x="4695828" y="18593"/>
                  <a:pt x="4988926" y="0"/>
                </a:cubicBezTo>
                <a:cubicBezTo>
                  <a:pt x="5282024" y="-18593"/>
                  <a:pt x="5317098" y="18391"/>
                  <a:pt x="5543251" y="0"/>
                </a:cubicBezTo>
                <a:cubicBezTo>
                  <a:pt x="5769404" y="-18391"/>
                  <a:pt x="5874183" y="20172"/>
                  <a:pt x="6097576" y="0"/>
                </a:cubicBezTo>
                <a:cubicBezTo>
                  <a:pt x="6117017" y="141875"/>
                  <a:pt x="6054520" y="330765"/>
                  <a:pt x="6097576" y="525683"/>
                </a:cubicBezTo>
                <a:cubicBezTo>
                  <a:pt x="6140632" y="720601"/>
                  <a:pt x="6052671" y="844327"/>
                  <a:pt x="6097576" y="972231"/>
                </a:cubicBezTo>
                <a:cubicBezTo>
                  <a:pt x="6142481" y="1100135"/>
                  <a:pt x="6087359" y="1296905"/>
                  <a:pt x="6097576" y="1537482"/>
                </a:cubicBezTo>
                <a:cubicBezTo>
                  <a:pt x="6107793" y="1778059"/>
                  <a:pt x="6083679" y="1823884"/>
                  <a:pt x="6097576" y="2102732"/>
                </a:cubicBezTo>
                <a:cubicBezTo>
                  <a:pt x="6111473" y="2381580"/>
                  <a:pt x="6055573" y="2517589"/>
                  <a:pt x="6097576" y="2667983"/>
                </a:cubicBezTo>
                <a:cubicBezTo>
                  <a:pt x="6139579" y="2818377"/>
                  <a:pt x="6073750" y="3096773"/>
                  <a:pt x="6097576" y="3272801"/>
                </a:cubicBezTo>
                <a:cubicBezTo>
                  <a:pt x="6121402" y="3448829"/>
                  <a:pt x="6039576" y="3625373"/>
                  <a:pt x="6097576" y="3956754"/>
                </a:cubicBezTo>
                <a:cubicBezTo>
                  <a:pt x="5931894" y="4011190"/>
                  <a:pt x="5620008" y="3886248"/>
                  <a:pt x="5482275" y="3956754"/>
                </a:cubicBezTo>
                <a:cubicBezTo>
                  <a:pt x="5344542" y="4027260"/>
                  <a:pt x="5144004" y="3929593"/>
                  <a:pt x="5049902" y="3956754"/>
                </a:cubicBezTo>
                <a:cubicBezTo>
                  <a:pt x="4955800" y="3983915"/>
                  <a:pt x="4512667" y="3892853"/>
                  <a:pt x="4373625" y="3956754"/>
                </a:cubicBezTo>
                <a:cubicBezTo>
                  <a:pt x="4234583" y="4020655"/>
                  <a:pt x="3996267" y="3924895"/>
                  <a:pt x="3819300" y="3956754"/>
                </a:cubicBezTo>
                <a:cubicBezTo>
                  <a:pt x="3642334" y="3988613"/>
                  <a:pt x="3483268" y="3952992"/>
                  <a:pt x="3386926" y="3956754"/>
                </a:cubicBezTo>
                <a:cubicBezTo>
                  <a:pt x="3290584" y="3960516"/>
                  <a:pt x="3083024" y="3897253"/>
                  <a:pt x="2832601" y="3956754"/>
                </a:cubicBezTo>
                <a:cubicBezTo>
                  <a:pt x="2582179" y="4016255"/>
                  <a:pt x="2635420" y="3939140"/>
                  <a:pt x="2461203" y="3956754"/>
                </a:cubicBezTo>
                <a:cubicBezTo>
                  <a:pt x="2286986" y="3974368"/>
                  <a:pt x="2260646" y="3931813"/>
                  <a:pt x="2089806" y="3956754"/>
                </a:cubicBezTo>
                <a:cubicBezTo>
                  <a:pt x="1918966" y="3981695"/>
                  <a:pt x="1689202" y="3922070"/>
                  <a:pt x="1535481" y="3956754"/>
                </a:cubicBezTo>
                <a:cubicBezTo>
                  <a:pt x="1381760" y="3991438"/>
                  <a:pt x="1306667" y="3914326"/>
                  <a:pt x="1103107" y="3956754"/>
                </a:cubicBezTo>
                <a:cubicBezTo>
                  <a:pt x="899547" y="3999182"/>
                  <a:pt x="662970" y="3921512"/>
                  <a:pt x="487806" y="3956754"/>
                </a:cubicBezTo>
                <a:cubicBezTo>
                  <a:pt x="312642" y="3991996"/>
                  <a:pt x="148106" y="3927387"/>
                  <a:pt x="0" y="3956754"/>
                </a:cubicBezTo>
                <a:cubicBezTo>
                  <a:pt x="-66863" y="3826183"/>
                  <a:pt x="15676" y="3599470"/>
                  <a:pt x="0" y="3351936"/>
                </a:cubicBezTo>
                <a:cubicBezTo>
                  <a:pt x="-15676" y="3104402"/>
                  <a:pt x="51999" y="2927944"/>
                  <a:pt x="0" y="2747118"/>
                </a:cubicBezTo>
                <a:cubicBezTo>
                  <a:pt x="-51999" y="2566292"/>
                  <a:pt x="48488" y="2437842"/>
                  <a:pt x="0" y="2261002"/>
                </a:cubicBezTo>
                <a:cubicBezTo>
                  <a:pt x="-48488" y="2084162"/>
                  <a:pt x="37510" y="1814529"/>
                  <a:pt x="0" y="1656184"/>
                </a:cubicBezTo>
                <a:cubicBezTo>
                  <a:pt x="-37510" y="1497839"/>
                  <a:pt x="6966" y="1151500"/>
                  <a:pt x="0" y="1011799"/>
                </a:cubicBezTo>
                <a:cubicBezTo>
                  <a:pt x="-6966" y="872099"/>
                  <a:pt x="42611" y="644980"/>
                  <a:pt x="0" y="486115"/>
                </a:cubicBezTo>
                <a:cubicBezTo>
                  <a:pt x="-42611" y="327250"/>
                  <a:pt x="11837" y="189758"/>
                  <a:pt x="0" y="0"/>
                </a:cubicBezTo>
                <a:close/>
              </a:path>
            </a:pathLst>
          </a:custGeom>
          <a:ln w="22225" cmpd="thickThi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vert="horz" lIns="91440" tIns="45720" rIns="91440" bIns="45720" rtlCol="0">
            <a:noAutofit/>
          </a:bodyPr>
          <a:lstStyle/>
          <a:p>
            <a:pPr defTabSz="914400">
              <a:spcBef>
                <a:spcPts val="1000"/>
              </a:spcBef>
              <a:buClr>
                <a:schemeClr val="accent2"/>
              </a:buClr>
            </a:pPr>
            <a:r>
              <a:rPr lang="en-US" sz="2400" dirty="0">
                <a:solidFill>
                  <a:schemeClr val="tx1">
                    <a:lumMod val="85000"/>
                    <a:lumOff val="15000"/>
                  </a:schemeClr>
                </a:solidFill>
              </a:rPr>
              <a:t>Understanding the nature of bi-directional trauma impact in adoptive families compels counselors to be aware of the need to help adoptive parents work through the issues created by parenting children with trauma. This study looked at the lived experiences of distress for adoptive parents and used a narrative therapy group approach to both identify areas of distress and provide a platform for parents to interact and share their stories.</a:t>
            </a:r>
          </a:p>
        </p:txBody>
      </p:sp>
    </p:spTree>
    <p:extLst>
      <p:ext uri="{BB962C8B-B14F-4D97-AF65-F5344CB8AC3E}">
        <p14:creationId xmlns:p14="http://schemas.microsoft.com/office/powerpoint/2010/main" val="231628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a:extLst>
              <a:ext uri="{FF2B5EF4-FFF2-40B4-BE49-F238E27FC236}">
                <a16:creationId xmlns:a16="http://schemas.microsoft.com/office/drawing/2014/main" id="{1F8E84BC-FD06-2A1C-F236-7B988A472796}"/>
              </a:ext>
            </a:extLst>
          </p:cNvPr>
          <p:cNvSpPr/>
          <p:nvPr/>
        </p:nvSpPr>
        <p:spPr>
          <a:xfrm>
            <a:off x="1038225" y="332492"/>
            <a:ext cx="6953250" cy="6525507"/>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46832DE-ADA3-0992-CDBE-74F8051F07F7}"/>
              </a:ext>
            </a:extLst>
          </p:cNvPr>
          <p:cNvSpPr/>
          <p:nvPr/>
        </p:nvSpPr>
        <p:spPr>
          <a:xfrm>
            <a:off x="1590675" y="790367"/>
            <a:ext cx="5928920" cy="5581858"/>
          </a:xfrm>
          <a:prstGeom prst="ellips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8BD7C19E-A8ED-13EB-2C94-BB2F9368E12C}"/>
              </a:ext>
            </a:extLst>
          </p:cNvPr>
          <p:cNvSpPr/>
          <p:nvPr/>
        </p:nvSpPr>
        <p:spPr>
          <a:xfrm>
            <a:off x="2150715" y="1302527"/>
            <a:ext cx="4745386" cy="4679918"/>
          </a:xfrm>
          <a:prstGeom prst="ellipse">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8027669-1C69-44C6-AD1C-5BF5BDBAB09B}"/>
              </a:ext>
            </a:extLst>
          </p:cNvPr>
          <p:cNvSpPr/>
          <p:nvPr/>
        </p:nvSpPr>
        <p:spPr>
          <a:xfrm>
            <a:off x="2657475" y="1878061"/>
            <a:ext cx="3705225" cy="3590549"/>
          </a:xfrm>
          <a:prstGeom prst="ellipse">
            <a:avLst/>
          </a:prstGeom>
          <a:solidFill>
            <a:srgbClr val="FAEA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39A2A41-EB3C-07FC-3C61-FABC6678C030}"/>
              </a:ext>
            </a:extLst>
          </p:cNvPr>
          <p:cNvSpPr/>
          <p:nvPr/>
        </p:nvSpPr>
        <p:spPr>
          <a:xfrm>
            <a:off x="3209925" y="2495775"/>
            <a:ext cx="2685287" cy="24419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F58C173-FB08-5CB5-EE47-90B205DEF0BA}"/>
              </a:ext>
            </a:extLst>
          </p:cNvPr>
          <p:cNvSpPr txBox="1"/>
          <p:nvPr/>
        </p:nvSpPr>
        <p:spPr>
          <a:xfrm>
            <a:off x="3854450" y="3185967"/>
            <a:ext cx="1312433" cy="646331"/>
          </a:xfrm>
          <a:prstGeom prst="rect">
            <a:avLst/>
          </a:prstGeom>
          <a:noFill/>
        </p:spPr>
        <p:txBody>
          <a:bodyPr wrap="square" rtlCol="0">
            <a:spAutoFit/>
          </a:bodyPr>
          <a:lstStyle/>
          <a:p>
            <a:pPr algn="ctr"/>
            <a:r>
              <a:rPr lang="en-US" dirty="0"/>
              <a:t>Adoptive Family</a:t>
            </a:r>
          </a:p>
        </p:txBody>
      </p:sp>
      <p:sp>
        <p:nvSpPr>
          <p:cNvPr id="4" name="TextBox 3">
            <a:extLst>
              <a:ext uri="{FF2B5EF4-FFF2-40B4-BE49-F238E27FC236}">
                <a16:creationId xmlns:a16="http://schemas.microsoft.com/office/drawing/2014/main" id="{81482E92-C522-A876-1410-CD0D16D5D71F}"/>
              </a:ext>
            </a:extLst>
          </p:cNvPr>
          <p:cNvSpPr txBox="1"/>
          <p:nvPr/>
        </p:nvSpPr>
        <p:spPr>
          <a:xfrm>
            <a:off x="7519595" y="333487"/>
            <a:ext cx="2725271" cy="2031325"/>
          </a:xfrm>
          <a:prstGeom prst="rect">
            <a:avLst/>
          </a:prstGeom>
          <a:noFill/>
          <a:ln w="38100">
            <a:solidFill>
              <a:srgbClr val="3494BA"/>
            </a:solidFill>
          </a:ln>
        </p:spPr>
        <p:txBody>
          <a:bodyPr wrap="square" rtlCol="0">
            <a:spAutoFit/>
          </a:bodyPr>
          <a:lstStyle/>
          <a:p>
            <a:pPr marL="285750" indent="-285750">
              <a:buFont typeface="Arial" panose="020B0604020202020204" pitchFamily="34" charset="0"/>
              <a:buChar char="•"/>
            </a:pPr>
            <a:r>
              <a:rPr lang="en-US" dirty="0"/>
              <a:t>Decrease in Felt-Safety</a:t>
            </a:r>
          </a:p>
          <a:p>
            <a:pPr marL="285750" indent="-285750">
              <a:buFont typeface="Arial" panose="020B0604020202020204" pitchFamily="34" charset="0"/>
              <a:buChar char="•"/>
            </a:pPr>
            <a:r>
              <a:rPr lang="en-US" dirty="0"/>
              <a:t>Attachment Issues</a:t>
            </a:r>
          </a:p>
          <a:p>
            <a:pPr marL="285750" indent="-285750">
              <a:buFont typeface="Arial" panose="020B0604020202020204" pitchFamily="34" charset="0"/>
              <a:buChar char="•"/>
            </a:pPr>
            <a:r>
              <a:rPr lang="en-US" dirty="0"/>
              <a:t>Safety Seeking Behavior</a:t>
            </a:r>
          </a:p>
          <a:p>
            <a:pPr marL="285750" indent="-285750">
              <a:buFont typeface="Arial" panose="020B0604020202020204" pitchFamily="34" charset="0"/>
              <a:buChar char="•"/>
            </a:pPr>
            <a:r>
              <a:rPr lang="en-US" dirty="0"/>
              <a:t>Vagal Response</a:t>
            </a:r>
          </a:p>
          <a:p>
            <a:pPr marL="285750" indent="-285750">
              <a:buFont typeface="Arial" panose="020B0604020202020204" pitchFamily="34" charset="0"/>
              <a:buChar char="•"/>
            </a:pPr>
            <a:r>
              <a:rPr lang="en-US" dirty="0"/>
              <a:t>Mirror Neurons</a:t>
            </a:r>
          </a:p>
          <a:p>
            <a:pPr marL="285750" indent="-285750">
              <a:buFont typeface="Arial" panose="020B0604020202020204" pitchFamily="34" charset="0"/>
              <a:buChar char="•"/>
            </a:pPr>
            <a:r>
              <a:rPr lang="en-US" dirty="0"/>
              <a:t>Implicit Learning</a:t>
            </a:r>
          </a:p>
          <a:p>
            <a:pPr marL="285750" indent="-285750">
              <a:buFont typeface="Arial" panose="020B0604020202020204" pitchFamily="34" charset="0"/>
              <a:buChar char="•"/>
            </a:pPr>
            <a:r>
              <a:rPr lang="en-US" dirty="0"/>
              <a:t>Resonance Circuits</a:t>
            </a:r>
          </a:p>
        </p:txBody>
      </p:sp>
      <p:sp>
        <p:nvSpPr>
          <p:cNvPr id="7" name="TextBox 6">
            <a:extLst>
              <a:ext uri="{FF2B5EF4-FFF2-40B4-BE49-F238E27FC236}">
                <a16:creationId xmlns:a16="http://schemas.microsoft.com/office/drawing/2014/main" id="{F1478424-D126-4F7A-5EE7-E09158CC77B2}"/>
              </a:ext>
            </a:extLst>
          </p:cNvPr>
          <p:cNvSpPr txBox="1"/>
          <p:nvPr/>
        </p:nvSpPr>
        <p:spPr>
          <a:xfrm>
            <a:off x="3948056" y="2545837"/>
            <a:ext cx="1043492" cy="369332"/>
          </a:xfrm>
          <a:prstGeom prst="rect">
            <a:avLst/>
          </a:prstGeom>
          <a:noFill/>
        </p:spPr>
        <p:txBody>
          <a:bodyPr wrap="square" rtlCol="0">
            <a:spAutoFit/>
          </a:bodyPr>
          <a:lstStyle/>
          <a:p>
            <a:pPr algn="ctr"/>
            <a:r>
              <a:rPr lang="en-US" dirty="0">
                <a:solidFill>
                  <a:srgbClr val="FFCC66"/>
                </a:solidFill>
              </a:rPr>
              <a:t>Parents</a:t>
            </a:r>
          </a:p>
        </p:txBody>
      </p:sp>
      <p:sp>
        <p:nvSpPr>
          <p:cNvPr id="8" name="TextBox 7">
            <a:extLst>
              <a:ext uri="{FF2B5EF4-FFF2-40B4-BE49-F238E27FC236}">
                <a16:creationId xmlns:a16="http://schemas.microsoft.com/office/drawing/2014/main" id="{C930CE8C-8E04-A3FB-80C9-E839A217D8FC}"/>
              </a:ext>
            </a:extLst>
          </p:cNvPr>
          <p:cNvSpPr txBox="1"/>
          <p:nvPr/>
        </p:nvSpPr>
        <p:spPr>
          <a:xfrm rot="16200000">
            <a:off x="3107778" y="3209071"/>
            <a:ext cx="1217088" cy="646331"/>
          </a:xfrm>
          <a:prstGeom prst="rect">
            <a:avLst/>
          </a:prstGeom>
          <a:noFill/>
        </p:spPr>
        <p:txBody>
          <a:bodyPr wrap="square" rtlCol="0">
            <a:spAutoFit/>
          </a:bodyPr>
          <a:lstStyle/>
          <a:p>
            <a:r>
              <a:rPr lang="en-US" dirty="0">
                <a:solidFill>
                  <a:srgbClr val="92D050"/>
                </a:solidFill>
              </a:rPr>
              <a:t>Biological Children</a:t>
            </a:r>
          </a:p>
        </p:txBody>
      </p:sp>
      <p:sp>
        <p:nvSpPr>
          <p:cNvPr id="11" name="Oval 10">
            <a:extLst>
              <a:ext uri="{FF2B5EF4-FFF2-40B4-BE49-F238E27FC236}">
                <a16:creationId xmlns:a16="http://schemas.microsoft.com/office/drawing/2014/main" id="{1E7F7245-E2C0-4804-EA3E-94204374A833}"/>
              </a:ext>
            </a:extLst>
          </p:cNvPr>
          <p:cNvSpPr/>
          <p:nvPr/>
        </p:nvSpPr>
        <p:spPr>
          <a:xfrm rot="20783829">
            <a:off x="4957130" y="2964497"/>
            <a:ext cx="761980" cy="1194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6ADA012-36FC-D85A-0977-CCA94E8B0462}"/>
              </a:ext>
            </a:extLst>
          </p:cNvPr>
          <p:cNvSpPr/>
          <p:nvPr/>
        </p:nvSpPr>
        <p:spPr>
          <a:xfrm rot="20955692">
            <a:off x="4139871" y="4256877"/>
            <a:ext cx="1435293" cy="4198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42177A4-A863-C31E-D220-8BEAB91C9588}"/>
              </a:ext>
            </a:extLst>
          </p:cNvPr>
          <p:cNvSpPr txBox="1"/>
          <p:nvPr/>
        </p:nvSpPr>
        <p:spPr>
          <a:xfrm rot="4230990">
            <a:off x="4828826" y="3288339"/>
            <a:ext cx="1153585" cy="646331"/>
          </a:xfrm>
          <a:prstGeom prst="rect">
            <a:avLst/>
          </a:prstGeom>
          <a:noFill/>
        </p:spPr>
        <p:txBody>
          <a:bodyPr wrap="square" rtlCol="0">
            <a:spAutoFit/>
          </a:bodyPr>
          <a:lstStyle/>
          <a:p>
            <a:r>
              <a:rPr lang="en-US" dirty="0">
                <a:solidFill>
                  <a:srgbClr val="FF9933"/>
                </a:solidFill>
              </a:rPr>
              <a:t>Adopted Child(ren)</a:t>
            </a:r>
          </a:p>
        </p:txBody>
      </p:sp>
      <p:sp>
        <p:nvSpPr>
          <p:cNvPr id="10" name="TextBox 9">
            <a:extLst>
              <a:ext uri="{FF2B5EF4-FFF2-40B4-BE49-F238E27FC236}">
                <a16:creationId xmlns:a16="http://schemas.microsoft.com/office/drawing/2014/main" id="{B7A0B060-97C8-C7AB-4CDB-E1A1F3EF4972}"/>
              </a:ext>
            </a:extLst>
          </p:cNvPr>
          <p:cNvSpPr txBox="1"/>
          <p:nvPr/>
        </p:nvSpPr>
        <p:spPr>
          <a:xfrm rot="20877705">
            <a:off x="4237216" y="4271356"/>
            <a:ext cx="1430767" cy="369332"/>
          </a:xfrm>
          <a:prstGeom prst="rect">
            <a:avLst/>
          </a:prstGeom>
          <a:noFill/>
        </p:spPr>
        <p:txBody>
          <a:bodyPr wrap="square" rtlCol="0">
            <a:spAutoFit/>
          </a:bodyPr>
          <a:lstStyle/>
          <a:p>
            <a:r>
              <a:rPr lang="en-US" dirty="0">
                <a:solidFill>
                  <a:srgbClr val="FF9966"/>
                </a:solidFill>
              </a:rPr>
              <a:t>Birth Family</a:t>
            </a:r>
          </a:p>
        </p:txBody>
      </p:sp>
      <p:cxnSp>
        <p:nvCxnSpPr>
          <p:cNvPr id="14" name="Straight Arrow Connector 13">
            <a:extLst>
              <a:ext uri="{FF2B5EF4-FFF2-40B4-BE49-F238E27FC236}">
                <a16:creationId xmlns:a16="http://schemas.microsoft.com/office/drawing/2014/main" id="{931D5467-0266-B1CF-D0FF-B302EF01E760}"/>
              </a:ext>
            </a:extLst>
          </p:cNvPr>
          <p:cNvCxnSpPr>
            <a:cxnSpLocks/>
          </p:cNvCxnSpPr>
          <p:nvPr/>
        </p:nvCxnSpPr>
        <p:spPr>
          <a:xfrm flipV="1">
            <a:off x="3813586" y="2850961"/>
            <a:ext cx="185574" cy="291924"/>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F0BAA07-5B96-1E23-8B4F-60413AB2BF88}"/>
              </a:ext>
            </a:extLst>
          </p:cNvPr>
          <p:cNvCxnSpPr>
            <a:cxnSpLocks/>
            <a:endCxn id="11" idx="0"/>
          </p:cNvCxnSpPr>
          <p:nvPr/>
        </p:nvCxnSpPr>
        <p:spPr>
          <a:xfrm>
            <a:off x="4840913" y="2751414"/>
            <a:ext cx="356690" cy="2298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1609D277-FE8C-D989-0609-BB54460D543D}"/>
              </a:ext>
            </a:extLst>
          </p:cNvPr>
          <p:cNvCxnSpPr>
            <a:cxnSpLocks/>
          </p:cNvCxnSpPr>
          <p:nvPr/>
        </p:nvCxnSpPr>
        <p:spPr>
          <a:xfrm>
            <a:off x="4053341" y="3877466"/>
            <a:ext cx="842309" cy="921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E75C682A-B4F0-C76B-8B0E-603267AB02DB}"/>
              </a:ext>
            </a:extLst>
          </p:cNvPr>
          <p:cNvCxnSpPr>
            <a:cxnSpLocks/>
            <a:stCxn id="12" idx="0"/>
          </p:cNvCxnSpPr>
          <p:nvPr/>
        </p:nvCxnSpPr>
        <p:spPr>
          <a:xfrm flipV="1">
            <a:off x="4818407" y="3871918"/>
            <a:ext cx="258435" cy="38863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6" name="Connector: Elbow 25">
            <a:extLst>
              <a:ext uri="{FF2B5EF4-FFF2-40B4-BE49-F238E27FC236}">
                <a16:creationId xmlns:a16="http://schemas.microsoft.com/office/drawing/2014/main" id="{85E78C5D-7E70-0355-E6F6-E2E3ED40A70E}"/>
              </a:ext>
            </a:extLst>
          </p:cNvPr>
          <p:cNvCxnSpPr>
            <a:cxnSpLocks/>
          </p:cNvCxnSpPr>
          <p:nvPr/>
        </p:nvCxnSpPr>
        <p:spPr>
          <a:xfrm flipV="1">
            <a:off x="5052457" y="1671743"/>
            <a:ext cx="2466813" cy="1237218"/>
          </a:xfrm>
          <a:prstGeom prst="bentConnector3">
            <a:avLst/>
          </a:prstGeom>
          <a:ln w="28575">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8C282804-60A1-00CD-9F71-3C7FB2A54B44}"/>
              </a:ext>
            </a:extLst>
          </p:cNvPr>
          <p:cNvCxnSpPr>
            <a:cxnSpLocks/>
          </p:cNvCxnSpPr>
          <p:nvPr/>
        </p:nvCxnSpPr>
        <p:spPr>
          <a:xfrm>
            <a:off x="4908577" y="4185315"/>
            <a:ext cx="3447223" cy="1706766"/>
          </a:xfrm>
          <a:prstGeom prst="bentConnector3">
            <a:avLst>
              <a:gd name="adj1" fmla="val 56908"/>
            </a:avLst>
          </a:prstGeom>
          <a:ln w="19050">
            <a:tailEnd type="triangle"/>
          </a:ln>
        </p:spPr>
        <p:style>
          <a:lnRef idx="3">
            <a:schemeClr val="dk1"/>
          </a:lnRef>
          <a:fillRef idx="0">
            <a:schemeClr val="dk1"/>
          </a:fillRef>
          <a:effectRef idx="2">
            <a:schemeClr val="dk1"/>
          </a:effectRef>
          <a:fontRef idx="minor">
            <a:schemeClr val="tx1"/>
          </a:fontRef>
        </p:style>
      </p:cxnSp>
      <p:sp>
        <p:nvSpPr>
          <p:cNvPr id="24" name="TextBox 23">
            <a:extLst>
              <a:ext uri="{FF2B5EF4-FFF2-40B4-BE49-F238E27FC236}">
                <a16:creationId xmlns:a16="http://schemas.microsoft.com/office/drawing/2014/main" id="{B1F657B3-37A2-F7CC-F3C5-B4CF3350CA94}"/>
              </a:ext>
            </a:extLst>
          </p:cNvPr>
          <p:cNvSpPr txBox="1"/>
          <p:nvPr/>
        </p:nvSpPr>
        <p:spPr>
          <a:xfrm>
            <a:off x="8355800" y="4785831"/>
            <a:ext cx="2725271" cy="1754326"/>
          </a:xfrm>
          <a:prstGeom prst="rect">
            <a:avLst/>
          </a:prstGeom>
          <a:noFill/>
          <a:ln w="38100">
            <a:solidFill>
              <a:srgbClr val="FF9933"/>
            </a:solidFill>
          </a:ln>
        </p:spPr>
        <p:txBody>
          <a:bodyPr wrap="square" rtlCol="0">
            <a:spAutoFit/>
          </a:bodyPr>
          <a:lstStyle/>
          <a:p>
            <a:pPr marL="285750" indent="-285750">
              <a:buFont typeface="Arial" panose="020B0604020202020204" pitchFamily="34" charset="0"/>
              <a:buChar char="•"/>
            </a:pPr>
            <a:r>
              <a:rPr lang="en-US" dirty="0"/>
              <a:t>Early Adversity</a:t>
            </a:r>
          </a:p>
          <a:p>
            <a:pPr marL="285750" indent="-285750">
              <a:buFont typeface="Arial" panose="020B0604020202020204" pitchFamily="34" charset="0"/>
              <a:buChar char="•"/>
            </a:pPr>
            <a:r>
              <a:rPr lang="en-US" dirty="0"/>
              <a:t>Trauma</a:t>
            </a:r>
          </a:p>
          <a:p>
            <a:pPr marL="285750" indent="-285750">
              <a:buFont typeface="Arial" panose="020B0604020202020204" pitchFamily="34" charset="0"/>
              <a:buChar char="•"/>
            </a:pPr>
            <a:r>
              <a:rPr lang="en-US" dirty="0"/>
              <a:t>Lack of Attunement</a:t>
            </a:r>
          </a:p>
          <a:p>
            <a:pPr marL="285750" indent="-285750">
              <a:buFont typeface="Arial" panose="020B0604020202020204" pitchFamily="34" charset="0"/>
              <a:buChar char="•"/>
            </a:pPr>
            <a:r>
              <a:rPr lang="en-US" dirty="0"/>
              <a:t>Lack of Attachment</a:t>
            </a:r>
          </a:p>
          <a:p>
            <a:pPr marL="285750" indent="-285750">
              <a:buFont typeface="Arial" panose="020B0604020202020204" pitchFamily="34" charset="0"/>
              <a:buChar char="•"/>
            </a:pPr>
            <a:r>
              <a:rPr lang="en-US" dirty="0"/>
              <a:t>Shame &amp; Guilt</a:t>
            </a:r>
          </a:p>
          <a:p>
            <a:pPr marL="285750" indent="-285750">
              <a:buFont typeface="Arial" panose="020B0604020202020204" pitchFamily="34" charset="0"/>
              <a:buChar char="•"/>
            </a:pPr>
            <a:r>
              <a:rPr lang="en-US" dirty="0"/>
              <a:t>Survival Behaviors</a:t>
            </a:r>
          </a:p>
        </p:txBody>
      </p:sp>
      <p:sp>
        <p:nvSpPr>
          <p:cNvPr id="28" name="Rectangle 27">
            <a:extLst>
              <a:ext uri="{FF2B5EF4-FFF2-40B4-BE49-F238E27FC236}">
                <a16:creationId xmlns:a16="http://schemas.microsoft.com/office/drawing/2014/main" id="{2269753A-B3E7-ABC7-58AF-ECB04B148CE4}"/>
              </a:ext>
            </a:extLst>
          </p:cNvPr>
          <p:cNvSpPr/>
          <p:nvPr/>
        </p:nvSpPr>
        <p:spPr>
          <a:xfrm>
            <a:off x="2248226" y="984109"/>
            <a:ext cx="4573391" cy="4746338"/>
          </a:xfrm>
          <a:prstGeom prst="rect">
            <a:avLst/>
          </a:prstGeom>
          <a:noFill/>
        </p:spPr>
        <p:txBody>
          <a:bodyPr wrap="none" lIns="91440" tIns="45720" rIns="91440" bIns="45720">
            <a:prstTxWarp prst="textArchDown">
              <a:avLst/>
            </a:prstTxWarp>
            <a:spAutoFit/>
          </a:bodyPr>
          <a:lstStyle/>
          <a:p>
            <a:pPr algn="ctr"/>
            <a:r>
              <a:rPr lang="en-US" sz="1800" kern="1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Social Services – School – Church – Adoption Community – Friends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2" name="Rectangle 31">
            <a:extLst>
              <a:ext uri="{FF2B5EF4-FFF2-40B4-BE49-F238E27FC236}">
                <a16:creationId xmlns:a16="http://schemas.microsoft.com/office/drawing/2014/main" id="{A97BCD4E-2AD8-3E69-306D-AD6DDDAE5952}"/>
              </a:ext>
            </a:extLst>
          </p:cNvPr>
          <p:cNvSpPr/>
          <p:nvPr/>
        </p:nvSpPr>
        <p:spPr>
          <a:xfrm>
            <a:off x="3019426" y="3257358"/>
            <a:ext cx="3001440" cy="1928899"/>
          </a:xfrm>
          <a:prstGeom prst="rect">
            <a:avLst/>
          </a:prstGeom>
          <a:noFill/>
        </p:spPr>
        <p:txBody>
          <a:bodyPr wrap="square" lIns="91440" tIns="45720" rIns="91440" bIns="45720">
            <a:prstTxWarp prst="textArchDown">
              <a:avLst/>
            </a:prstTxWarp>
            <a:spAutoFit/>
          </a:bodyPr>
          <a:lstStyle/>
          <a:p>
            <a:pPr algn="ctr"/>
            <a:r>
              <a:rPr lang="en-US" sz="5400" dirty="0"/>
              <a:t>Hardwired for Connection</a:t>
            </a:r>
          </a:p>
        </p:txBody>
      </p:sp>
      <p:sp>
        <p:nvSpPr>
          <p:cNvPr id="33" name="Rectangle 32">
            <a:extLst>
              <a:ext uri="{FF2B5EF4-FFF2-40B4-BE49-F238E27FC236}">
                <a16:creationId xmlns:a16="http://schemas.microsoft.com/office/drawing/2014/main" id="{0B11B57F-5E60-259F-66B3-D520014FA67A}"/>
              </a:ext>
            </a:extLst>
          </p:cNvPr>
          <p:cNvSpPr/>
          <p:nvPr/>
        </p:nvSpPr>
        <p:spPr>
          <a:xfrm>
            <a:off x="3814123" y="2760923"/>
            <a:ext cx="1514476" cy="1578150"/>
          </a:xfrm>
          <a:prstGeom prst="rect">
            <a:avLst/>
          </a:prstGeom>
          <a:noFill/>
        </p:spPr>
        <p:txBody>
          <a:bodyPr wrap="square" lIns="91440" tIns="45720" rIns="91440" bIns="45720">
            <a:prstTxWarp prst="textArchUp">
              <a:avLst/>
            </a:prstTxWarp>
            <a:spAutoFit/>
          </a:bodyPr>
          <a:lstStyle/>
          <a:p>
            <a:pPr algn="ctr"/>
            <a:r>
              <a:rPr lang="en-US" sz="5400" dirty="0"/>
              <a:t>Microsystem</a:t>
            </a: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4" name="Rectangle 33">
            <a:extLst>
              <a:ext uri="{FF2B5EF4-FFF2-40B4-BE49-F238E27FC236}">
                <a16:creationId xmlns:a16="http://schemas.microsoft.com/office/drawing/2014/main" id="{DC892716-57B0-709B-C507-DFF2CCC5F7D8}"/>
              </a:ext>
            </a:extLst>
          </p:cNvPr>
          <p:cNvSpPr/>
          <p:nvPr/>
        </p:nvSpPr>
        <p:spPr>
          <a:xfrm rot="191000">
            <a:off x="3482872" y="1698821"/>
            <a:ext cx="2219722" cy="882146"/>
          </a:xfrm>
          <a:prstGeom prst="rect">
            <a:avLst/>
          </a:prstGeom>
          <a:noFill/>
        </p:spPr>
        <p:txBody>
          <a:bodyPr wrap="none" lIns="91440" tIns="45720" rIns="91440" bIns="45720">
            <a:prstTxWarp prst="textArchUp">
              <a:avLst/>
            </a:prstTxWarp>
            <a:spAutoFit/>
          </a:bodyPr>
          <a:lstStyle/>
          <a:p>
            <a:pPr algn="ctr"/>
            <a:r>
              <a:rPr lang="en-US" sz="5400" dirty="0"/>
              <a:t> </a:t>
            </a:r>
            <a:r>
              <a:rPr lang="en-US" sz="5400" dirty="0" err="1"/>
              <a:t>Exosystem</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7" name="Rectangle 36">
            <a:extLst>
              <a:ext uri="{FF2B5EF4-FFF2-40B4-BE49-F238E27FC236}">
                <a16:creationId xmlns:a16="http://schemas.microsoft.com/office/drawing/2014/main" id="{5FC47F64-4AD1-A05B-81DC-D584804BD6E4}"/>
              </a:ext>
            </a:extLst>
          </p:cNvPr>
          <p:cNvSpPr/>
          <p:nvPr/>
        </p:nvSpPr>
        <p:spPr>
          <a:xfrm rot="235805">
            <a:off x="3421177" y="1745511"/>
            <a:ext cx="2329700" cy="1737801"/>
          </a:xfrm>
          <a:prstGeom prst="rect">
            <a:avLst/>
          </a:prstGeom>
          <a:noFill/>
        </p:spPr>
        <p:txBody>
          <a:bodyPr wrap="square" lIns="91440" tIns="45720" rIns="91440" bIns="45720">
            <a:prstTxWarp prst="textArchUp">
              <a:avLst/>
            </a:prstTxWarp>
            <a:spAutoFit/>
          </a:bodyPr>
          <a:lstStyle/>
          <a:p>
            <a:pPr algn="ctr"/>
            <a:r>
              <a:rPr lang="en-US" sz="5400" dirty="0"/>
              <a:t> Macrosystem </a:t>
            </a: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8" name="Rectangle 37">
            <a:extLst>
              <a:ext uri="{FF2B5EF4-FFF2-40B4-BE49-F238E27FC236}">
                <a16:creationId xmlns:a16="http://schemas.microsoft.com/office/drawing/2014/main" id="{61807031-C199-9709-1498-BAFCD603A007}"/>
              </a:ext>
            </a:extLst>
          </p:cNvPr>
          <p:cNvSpPr/>
          <p:nvPr/>
        </p:nvSpPr>
        <p:spPr>
          <a:xfrm>
            <a:off x="1828799" y="1389390"/>
            <a:ext cx="5457825" cy="4823423"/>
          </a:xfrm>
          <a:prstGeom prst="rect">
            <a:avLst/>
          </a:prstGeom>
          <a:noFill/>
        </p:spPr>
        <p:txBody>
          <a:bodyPr wrap="none" lIns="91440" tIns="45720" rIns="91440" bIns="45720">
            <a:prstTxWarp prst="textArchDown">
              <a:avLst/>
            </a:prstTxWarp>
            <a:spAutoFit/>
          </a:bodyPr>
          <a:lstStyle/>
          <a:p>
            <a:pPr algn="ctr"/>
            <a:r>
              <a:rPr lang="en-US" kern="100" dirty="0">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Attitudes of Culture – How acceptable is adoption – Adoptive Parents aren’t “Real parents”</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9" name="TextBox 38">
            <a:extLst>
              <a:ext uri="{FF2B5EF4-FFF2-40B4-BE49-F238E27FC236}">
                <a16:creationId xmlns:a16="http://schemas.microsoft.com/office/drawing/2014/main" id="{336ACE93-04BD-621A-B3EF-DE149B4C9465}"/>
              </a:ext>
            </a:extLst>
          </p:cNvPr>
          <p:cNvSpPr txBox="1"/>
          <p:nvPr/>
        </p:nvSpPr>
        <p:spPr>
          <a:xfrm>
            <a:off x="-3640" y="-5034"/>
            <a:ext cx="7820025" cy="338554"/>
          </a:xfrm>
          <a:prstGeom prst="rect">
            <a:avLst/>
          </a:prstGeom>
          <a:noFill/>
        </p:spPr>
        <p:txBody>
          <a:bodyPr wrap="square" rtlCol="0">
            <a:spAutoFit/>
          </a:bodyPr>
          <a:lstStyle/>
          <a:p>
            <a:r>
              <a:rPr lang="en-US" sz="1600" dirty="0"/>
              <a:t>Adoptive Family within the Bronfenbrenner Ecological System of Human Development</a:t>
            </a:r>
          </a:p>
        </p:txBody>
      </p:sp>
      <p:cxnSp>
        <p:nvCxnSpPr>
          <p:cNvPr id="41" name="Connector: Curved 40">
            <a:extLst>
              <a:ext uri="{FF2B5EF4-FFF2-40B4-BE49-F238E27FC236}">
                <a16:creationId xmlns:a16="http://schemas.microsoft.com/office/drawing/2014/main" id="{F364797B-0476-598D-4D5F-14568C91452E}"/>
              </a:ext>
            </a:extLst>
          </p:cNvPr>
          <p:cNvCxnSpPr/>
          <p:nvPr/>
        </p:nvCxnSpPr>
        <p:spPr>
          <a:xfrm>
            <a:off x="8515350" y="2364812"/>
            <a:ext cx="895350" cy="632111"/>
          </a:xfrm>
          <a:prstGeom prst="curvedConnector3">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0E4FE87-DD6D-4C62-A0BD-A7593D42E928}"/>
              </a:ext>
            </a:extLst>
          </p:cNvPr>
          <p:cNvSpPr txBox="1"/>
          <p:nvPr/>
        </p:nvSpPr>
        <p:spPr>
          <a:xfrm>
            <a:off x="9411025" y="2519637"/>
            <a:ext cx="2476500" cy="2031325"/>
          </a:xfrm>
          <a:prstGeom prst="rect">
            <a:avLst/>
          </a:prstGeom>
          <a:noFill/>
          <a:ln w="28575">
            <a:solidFill>
              <a:schemeClr val="accent6">
                <a:lumMod val="75000"/>
              </a:schemeClr>
            </a:solidFill>
          </a:ln>
        </p:spPr>
        <p:txBody>
          <a:bodyPr wrap="square" rtlCol="0">
            <a:spAutoFit/>
          </a:bodyPr>
          <a:lstStyle/>
          <a:p>
            <a:pPr marL="285750" indent="-285750">
              <a:buFont typeface="Arial" panose="020B0604020202020204" pitchFamily="34" charset="0"/>
              <a:buChar char="•"/>
            </a:pPr>
            <a:r>
              <a:rPr lang="en-US" dirty="0"/>
              <a:t>Secondary/Vicarious Trauma</a:t>
            </a:r>
          </a:p>
          <a:p>
            <a:pPr marL="285750" indent="-285750">
              <a:buFont typeface="Arial" panose="020B0604020202020204" pitchFamily="34" charset="0"/>
              <a:buChar char="•"/>
            </a:pPr>
            <a:r>
              <a:rPr lang="en-US" dirty="0"/>
              <a:t>Compassion Fatigue</a:t>
            </a:r>
          </a:p>
          <a:p>
            <a:pPr marL="285750" indent="-285750">
              <a:buFont typeface="Arial" panose="020B0604020202020204" pitchFamily="34" charset="0"/>
              <a:buChar char="•"/>
            </a:pPr>
            <a:r>
              <a:rPr lang="en-US" dirty="0"/>
              <a:t>Distress</a:t>
            </a:r>
          </a:p>
          <a:p>
            <a:pPr marL="285750" indent="-285750">
              <a:buFont typeface="Arial" panose="020B0604020202020204" pitchFamily="34" charset="0"/>
              <a:buChar char="•"/>
            </a:pPr>
            <a:r>
              <a:rPr lang="en-US" dirty="0"/>
              <a:t>Isolation</a:t>
            </a:r>
          </a:p>
          <a:p>
            <a:pPr marL="285750" indent="-285750">
              <a:buFont typeface="Arial" panose="020B0604020202020204" pitchFamily="34" charset="0"/>
              <a:buChar char="•"/>
            </a:pPr>
            <a:r>
              <a:rPr lang="en-US" dirty="0"/>
              <a:t>Shame &amp; Guilt</a:t>
            </a:r>
          </a:p>
          <a:p>
            <a:pPr marL="285750" indent="-285750">
              <a:buFont typeface="Arial" panose="020B0604020202020204" pitchFamily="34" charset="0"/>
              <a:buChar char="•"/>
            </a:pPr>
            <a:r>
              <a:rPr lang="en-US" dirty="0"/>
              <a:t>Moral Injury</a:t>
            </a:r>
          </a:p>
        </p:txBody>
      </p:sp>
      <p:sp>
        <p:nvSpPr>
          <p:cNvPr id="44" name="Rectangle 43">
            <a:extLst>
              <a:ext uri="{FF2B5EF4-FFF2-40B4-BE49-F238E27FC236}">
                <a16:creationId xmlns:a16="http://schemas.microsoft.com/office/drawing/2014/main" id="{B5D8E3C8-E4BD-C20A-AE79-405E7C7537C1}"/>
              </a:ext>
            </a:extLst>
          </p:cNvPr>
          <p:cNvSpPr/>
          <p:nvPr/>
        </p:nvSpPr>
        <p:spPr>
          <a:xfrm>
            <a:off x="2505075" y="605431"/>
            <a:ext cx="4041194" cy="2024346"/>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Chronosystem</a:t>
            </a:r>
          </a:p>
        </p:txBody>
      </p:sp>
      <p:sp>
        <p:nvSpPr>
          <p:cNvPr id="45" name="Rectangle 44">
            <a:extLst>
              <a:ext uri="{FF2B5EF4-FFF2-40B4-BE49-F238E27FC236}">
                <a16:creationId xmlns:a16="http://schemas.microsoft.com/office/drawing/2014/main" id="{3C225EF8-3B19-E516-9A12-D3536F3C6250}"/>
              </a:ext>
            </a:extLst>
          </p:cNvPr>
          <p:cNvSpPr/>
          <p:nvPr/>
        </p:nvSpPr>
        <p:spPr>
          <a:xfrm>
            <a:off x="2098985" y="4231817"/>
            <a:ext cx="4871871" cy="2374836"/>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 Patterns/Changes over time   </a:t>
            </a:r>
          </a:p>
        </p:txBody>
      </p:sp>
    </p:spTree>
    <p:extLst>
      <p:ext uri="{BB962C8B-B14F-4D97-AF65-F5344CB8AC3E}">
        <p14:creationId xmlns:p14="http://schemas.microsoft.com/office/powerpoint/2010/main" val="191204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EE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1EB6A-93CF-A384-05C6-566493CF3FE4}"/>
              </a:ext>
            </a:extLst>
          </p:cNvPr>
          <p:cNvSpPr>
            <a:spLocks noGrp="1"/>
          </p:cNvSpPr>
          <p:nvPr>
            <p:ph type="title"/>
          </p:nvPr>
        </p:nvSpPr>
        <p:spPr>
          <a:xfrm>
            <a:off x="5161304" y="370332"/>
            <a:ext cx="6664936" cy="1504188"/>
          </a:xfrm>
          <a:solidFill>
            <a:srgbClr val="9FD1D7"/>
          </a:solidFill>
        </p:spPr>
        <p:txBody>
          <a:bodyPr>
            <a:noAutofit/>
          </a:bodyPr>
          <a:lstStyle/>
          <a:p>
            <a:r>
              <a:rPr lang="en-US" dirty="0"/>
              <a:t>Transcendental Phenomenological Study design</a:t>
            </a:r>
          </a:p>
        </p:txBody>
      </p:sp>
      <p:sp>
        <p:nvSpPr>
          <p:cNvPr id="23" name="Rectangle 22">
            <a:extLst>
              <a:ext uri="{FF2B5EF4-FFF2-40B4-BE49-F238E27FC236}">
                <a16:creationId xmlns:a16="http://schemas.microsoft.com/office/drawing/2014/main" id="{C7EC7370-FF9F-4131-8812-2123F5D9D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315" y="964692"/>
            <a:ext cx="3986784"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3377563-4FF6-4DD0-B84A-CFBB8D78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907" y="1128683"/>
            <a:ext cx="365760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lled blueprint designs">
            <a:extLst>
              <a:ext uri="{FF2B5EF4-FFF2-40B4-BE49-F238E27FC236}">
                <a16:creationId xmlns:a16="http://schemas.microsoft.com/office/drawing/2014/main" id="{73ED3734-FA08-99D1-06A1-CD46B52F6388}"/>
              </a:ext>
            </a:extLst>
          </p:cNvPr>
          <p:cNvPicPr>
            <a:picLocks noChangeAspect="1"/>
          </p:cNvPicPr>
          <p:nvPr/>
        </p:nvPicPr>
        <p:blipFill>
          <a:blip r:embed="rId3">
            <a:extLst>
              <a:ext uri="{28A0092B-C50C-407E-A947-70E740481C1C}">
                <a14:useLocalDpi xmlns:a14="http://schemas.microsoft.com/office/drawing/2010/main" val="0"/>
              </a:ext>
            </a:extLst>
          </a:blip>
          <a:srcRect l="28191" r="28191"/>
          <a:stretch/>
        </p:blipFill>
        <p:spPr>
          <a:xfrm>
            <a:off x="1339112" y="1293275"/>
            <a:ext cx="2905191" cy="4279392"/>
          </a:xfrm>
          <a:prstGeom prst="rect">
            <a:avLst/>
          </a:prstGeom>
        </p:spPr>
      </p:pic>
      <p:sp>
        <p:nvSpPr>
          <p:cNvPr id="3" name="Content Placeholder 2">
            <a:extLst>
              <a:ext uri="{FF2B5EF4-FFF2-40B4-BE49-F238E27FC236}">
                <a16:creationId xmlns:a16="http://schemas.microsoft.com/office/drawing/2014/main" id="{D1DBE967-954F-E747-66E6-91D31E9CF7F7}"/>
              </a:ext>
            </a:extLst>
          </p:cNvPr>
          <p:cNvSpPr>
            <a:spLocks noGrp="1"/>
          </p:cNvSpPr>
          <p:nvPr>
            <p:ph idx="1"/>
          </p:nvPr>
        </p:nvSpPr>
        <p:spPr>
          <a:xfrm>
            <a:off x="4996712" y="2133600"/>
            <a:ext cx="6997168" cy="4536948"/>
          </a:xfrm>
        </p:spPr>
        <p:txBody>
          <a:bodyPr numCol="2">
            <a:noAutofit/>
          </a:bodyPr>
          <a:lstStyle/>
          <a:p>
            <a:pPr>
              <a:buFont typeface="Wingdings" panose="05000000000000000000" pitchFamily="2" charset="2"/>
              <a:buChar char="v"/>
            </a:pPr>
            <a:r>
              <a:rPr lang="en-US" sz="2400" dirty="0"/>
              <a:t>Adoption Overview</a:t>
            </a:r>
          </a:p>
          <a:p>
            <a:pPr>
              <a:buFont typeface="Wingdings" panose="05000000000000000000" pitchFamily="2" charset="2"/>
              <a:buChar char="v"/>
            </a:pPr>
            <a:r>
              <a:rPr lang="en-US" sz="2400" dirty="0"/>
              <a:t>Adoption and Distress</a:t>
            </a:r>
          </a:p>
          <a:p>
            <a:pPr>
              <a:buFont typeface="Wingdings" panose="05000000000000000000" pitchFamily="2" charset="2"/>
              <a:buChar char="v"/>
            </a:pPr>
            <a:r>
              <a:rPr lang="en-US" sz="2400" dirty="0"/>
              <a:t>Conceptual Framework</a:t>
            </a:r>
          </a:p>
          <a:p>
            <a:pPr lvl="1">
              <a:buFont typeface="Wingdings" panose="05000000000000000000" pitchFamily="2" charset="2"/>
              <a:buChar char="v"/>
            </a:pPr>
            <a:r>
              <a:rPr lang="en-US" sz="2400" dirty="0"/>
              <a:t>EMHD</a:t>
            </a:r>
          </a:p>
          <a:p>
            <a:pPr lvl="1">
              <a:buFont typeface="Wingdings" panose="05000000000000000000" pitchFamily="2" charset="2"/>
              <a:buChar char="v"/>
            </a:pPr>
            <a:r>
              <a:rPr lang="en-US" sz="2400" dirty="0"/>
              <a:t>Narrative Group </a:t>
            </a:r>
          </a:p>
          <a:p>
            <a:pPr>
              <a:buFont typeface="Wingdings" panose="05000000000000000000" pitchFamily="2" charset="2"/>
              <a:buChar char="v"/>
            </a:pPr>
            <a:r>
              <a:rPr lang="en-US" sz="2400" dirty="0"/>
              <a:t>Purpose</a:t>
            </a:r>
          </a:p>
          <a:p>
            <a:pPr>
              <a:buFont typeface="Wingdings" panose="05000000000000000000" pitchFamily="2" charset="2"/>
              <a:buChar char="v"/>
            </a:pPr>
            <a:r>
              <a:rPr lang="en-US" sz="2400" dirty="0"/>
              <a:t>Objectives </a:t>
            </a:r>
          </a:p>
          <a:p>
            <a:pPr>
              <a:buFont typeface="Wingdings" panose="05000000000000000000" pitchFamily="2" charset="2"/>
              <a:buChar char="v"/>
            </a:pPr>
            <a:r>
              <a:rPr lang="en-US" sz="2400" dirty="0"/>
              <a:t>Family System</a:t>
            </a:r>
          </a:p>
          <a:p>
            <a:pPr>
              <a:buFont typeface="Wingdings" panose="05000000000000000000" pitchFamily="2" charset="2"/>
              <a:buChar char="v"/>
            </a:pPr>
            <a:r>
              <a:rPr lang="en-US" sz="2400" dirty="0"/>
              <a:t>Significance</a:t>
            </a:r>
          </a:p>
          <a:p>
            <a:pPr>
              <a:buFont typeface="Wingdings" panose="05000000000000000000" pitchFamily="2" charset="2"/>
              <a:buChar char="v"/>
            </a:pPr>
            <a:r>
              <a:rPr lang="en-US" sz="2400" dirty="0"/>
              <a:t>Research Method</a:t>
            </a:r>
          </a:p>
          <a:p>
            <a:pPr lvl="1">
              <a:buFont typeface="Wingdings" panose="05000000000000000000" pitchFamily="2" charset="2"/>
              <a:buChar char="v"/>
            </a:pPr>
            <a:r>
              <a:rPr lang="en-US" sz="2400" dirty="0"/>
              <a:t>Phenomenology</a:t>
            </a:r>
          </a:p>
          <a:p>
            <a:pPr lvl="1">
              <a:buFont typeface="Wingdings" panose="05000000000000000000" pitchFamily="2" charset="2"/>
              <a:buChar char="v"/>
            </a:pPr>
            <a:r>
              <a:rPr lang="en-US" sz="2400" dirty="0"/>
              <a:t>Bracketing/Co-Researchers</a:t>
            </a:r>
          </a:p>
          <a:p>
            <a:pPr>
              <a:buFont typeface="Wingdings" panose="05000000000000000000" pitchFamily="2" charset="2"/>
              <a:buChar char="v"/>
            </a:pPr>
            <a:r>
              <a:rPr lang="en-US" sz="2400" dirty="0"/>
              <a:t>Conducting Research</a:t>
            </a:r>
          </a:p>
          <a:p>
            <a:pPr lvl="1">
              <a:buFont typeface="Wingdings" panose="05000000000000000000" pitchFamily="2" charset="2"/>
              <a:buChar char="v"/>
            </a:pPr>
            <a:r>
              <a:rPr lang="en-US" sz="2400" dirty="0"/>
              <a:t>Participants</a:t>
            </a:r>
          </a:p>
          <a:p>
            <a:pPr lvl="1">
              <a:buFont typeface="Wingdings" panose="05000000000000000000" pitchFamily="2" charset="2"/>
              <a:buChar char="v"/>
            </a:pPr>
            <a:r>
              <a:rPr lang="en-US" sz="2400" dirty="0"/>
              <a:t>Process</a:t>
            </a:r>
          </a:p>
          <a:p>
            <a:pPr lvl="1">
              <a:buFont typeface="Wingdings" panose="05000000000000000000" pitchFamily="2" charset="2"/>
              <a:buChar char="v"/>
            </a:pPr>
            <a:r>
              <a:rPr lang="en-US" sz="2400" dirty="0"/>
              <a:t>Data Analysis</a:t>
            </a:r>
          </a:p>
        </p:txBody>
      </p:sp>
    </p:spTree>
    <p:extLst>
      <p:ext uri="{BB962C8B-B14F-4D97-AF65-F5344CB8AC3E}">
        <p14:creationId xmlns:p14="http://schemas.microsoft.com/office/powerpoint/2010/main" val="106076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1512-D8B8-6F94-8A9F-FECFFB878ADA}"/>
              </a:ext>
            </a:extLst>
          </p:cNvPr>
          <p:cNvSpPr>
            <a:spLocks noGrp="1"/>
          </p:cNvSpPr>
          <p:nvPr>
            <p:ph type="title"/>
          </p:nvPr>
        </p:nvSpPr>
        <p:spPr>
          <a:xfrm>
            <a:off x="1581912" y="964692"/>
            <a:ext cx="9026650" cy="1184148"/>
          </a:xfrm>
        </p:spPr>
        <p:txBody>
          <a:bodyPr/>
          <a:lstStyle/>
          <a:p>
            <a:r>
              <a:rPr lang="en-US" dirty="0"/>
              <a:t>Participants: Four Adoptive Couples</a:t>
            </a:r>
          </a:p>
        </p:txBody>
      </p:sp>
      <p:graphicFrame>
        <p:nvGraphicFramePr>
          <p:cNvPr id="10" name="Content Placeholder 9">
            <a:extLst>
              <a:ext uri="{FF2B5EF4-FFF2-40B4-BE49-F238E27FC236}">
                <a16:creationId xmlns:a16="http://schemas.microsoft.com/office/drawing/2014/main" id="{FA4EAFF7-DB20-FB31-F203-84D48FCD6F6F}"/>
              </a:ext>
            </a:extLst>
          </p:cNvPr>
          <p:cNvGraphicFramePr>
            <a:graphicFrameLocks noGrp="1"/>
          </p:cNvGraphicFramePr>
          <p:nvPr>
            <p:ph sz="half" idx="1"/>
            <p:extLst>
              <p:ext uri="{D42A27DB-BD31-4B8C-83A1-F6EECF244321}">
                <p14:modId xmlns:p14="http://schemas.microsoft.com/office/powerpoint/2010/main" val="1841131254"/>
              </p:ext>
            </p:extLst>
          </p:nvPr>
        </p:nvGraphicFramePr>
        <p:xfrm>
          <a:off x="1581150" y="2638424"/>
          <a:ext cx="9026648" cy="3442335"/>
        </p:xfrm>
        <a:graphic>
          <a:graphicData uri="http://schemas.openxmlformats.org/drawingml/2006/table">
            <a:tbl>
              <a:tblPr firstRow="1" bandRow="1">
                <a:tableStyleId>{5C22544A-7EE6-4342-B048-85BDC9FD1C3A}</a:tableStyleId>
              </a:tblPr>
              <a:tblGrid>
                <a:gridCol w="2256662">
                  <a:extLst>
                    <a:ext uri="{9D8B030D-6E8A-4147-A177-3AD203B41FA5}">
                      <a16:colId xmlns:a16="http://schemas.microsoft.com/office/drawing/2014/main" val="2702412139"/>
                    </a:ext>
                  </a:extLst>
                </a:gridCol>
                <a:gridCol w="2256662">
                  <a:extLst>
                    <a:ext uri="{9D8B030D-6E8A-4147-A177-3AD203B41FA5}">
                      <a16:colId xmlns:a16="http://schemas.microsoft.com/office/drawing/2014/main" val="3274497366"/>
                    </a:ext>
                  </a:extLst>
                </a:gridCol>
                <a:gridCol w="2256662">
                  <a:extLst>
                    <a:ext uri="{9D8B030D-6E8A-4147-A177-3AD203B41FA5}">
                      <a16:colId xmlns:a16="http://schemas.microsoft.com/office/drawing/2014/main" val="2529462092"/>
                    </a:ext>
                  </a:extLst>
                </a:gridCol>
                <a:gridCol w="2256662">
                  <a:extLst>
                    <a:ext uri="{9D8B030D-6E8A-4147-A177-3AD203B41FA5}">
                      <a16:colId xmlns:a16="http://schemas.microsoft.com/office/drawing/2014/main" val="3836858965"/>
                    </a:ext>
                  </a:extLst>
                </a:gridCol>
              </a:tblGrid>
              <a:tr h="688467">
                <a:tc>
                  <a:txBody>
                    <a:bodyPr/>
                    <a:lstStyle/>
                    <a:p>
                      <a:pPr algn="ctr"/>
                      <a:r>
                        <a:rPr lang="en-US" dirty="0"/>
                        <a:t>Names</a:t>
                      </a:r>
                    </a:p>
                  </a:txBody>
                  <a:tcPr/>
                </a:tc>
                <a:tc>
                  <a:txBody>
                    <a:bodyPr/>
                    <a:lstStyle/>
                    <a:p>
                      <a:pPr algn="ctr"/>
                      <a:r>
                        <a:rPr lang="en-US" dirty="0"/>
                        <a:t>Parent Ages</a:t>
                      </a:r>
                    </a:p>
                  </a:txBody>
                  <a:tcPr/>
                </a:tc>
                <a:tc>
                  <a:txBody>
                    <a:bodyPr/>
                    <a:lstStyle/>
                    <a:p>
                      <a:pPr algn="ctr"/>
                      <a:r>
                        <a:rPr lang="en-US" dirty="0"/>
                        <a:t>Children Age at Adoption</a:t>
                      </a:r>
                    </a:p>
                  </a:txBody>
                  <a:tcPr/>
                </a:tc>
                <a:tc>
                  <a:txBody>
                    <a:bodyPr/>
                    <a:lstStyle/>
                    <a:p>
                      <a:pPr algn="ctr"/>
                      <a:r>
                        <a:rPr lang="en-US" dirty="0"/>
                        <a:t>Region</a:t>
                      </a:r>
                    </a:p>
                  </a:txBody>
                  <a:tcPr/>
                </a:tc>
                <a:extLst>
                  <a:ext uri="{0D108BD9-81ED-4DB2-BD59-A6C34878D82A}">
                    <a16:rowId xmlns:a16="http://schemas.microsoft.com/office/drawing/2014/main" val="517070002"/>
                  </a:ext>
                </a:extLst>
              </a:tr>
              <a:tr h="688467">
                <a:tc>
                  <a:txBody>
                    <a:bodyPr/>
                    <a:lstStyle/>
                    <a:p>
                      <a:pPr algn="ctr"/>
                      <a:r>
                        <a:rPr lang="en-US" dirty="0"/>
                        <a:t>Austin &amp; Cheyenne</a:t>
                      </a:r>
                    </a:p>
                  </a:txBody>
                  <a:tcPr/>
                </a:tc>
                <a:tc>
                  <a:txBody>
                    <a:bodyPr/>
                    <a:lstStyle/>
                    <a:p>
                      <a:pPr algn="ctr"/>
                      <a:r>
                        <a:rPr lang="en-US" dirty="0"/>
                        <a:t>66 &amp; 65</a:t>
                      </a:r>
                    </a:p>
                  </a:txBody>
                  <a:tcPr/>
                </a:tc>
                <a:tc>
                  <a:txBody>
                    <a:bodyPr/>
                    <a:lstStyle/>
                    <a:p>
                      <a:pPr algn="ctr"/>
                      <a:r>
                        <a:rPr lang="en-US" dirty="0"/>
                        <a:t>13 &amp; 15</a:t>
                      </a:r>
                    </a:p>
                  </a:txBody>
                  <a:tcPr/>
                </a:tc>
                <a:tc>
                  <a:txBody>
                    <a:bodyPr/>
                    <a:lstStyle/>
                    <a:p>
                      <a:pPr algn="ctr"/>
                      <a:r>
                        <a:rPr lang="en-US" dirty="0"/>
                        <a:t>Eastern Europe</a:t>
                      </a:r>
                    </a:p>
                  </a:txBody>
                  <a:tcPr/>
                </a:tc>
                <a:extLst>
                  <a:ext uri="{0D108BD9-81ED-4DB2-BD59-A6C34878D82A}">
                    <a16:rowId xmlns:a16="http://schemas.microsoft.com/office/drawing/2014/main" val="647823166"/>
                  </a:ext>
                </a:extLst>
              </a:tr>
              <a:tr h="688467">
                <a:tc>
                  <a:txBody>
                    <a:bodyPr/>
                    <a:lstStyle/>
                    <a:p>
                      <a:pPr algn="ctr"/>
                      <a:r>
                        <a:rPr lang="en-US" dirty="0"/>
                        <a:t>Bristol &amp; Asia</a:t>
                      </a:r>
                    </a:p>
                  </a:txBody>
                  <a:tcPr/>
                </a:tc>
                <a:tc>
                  <a:txBody>
                    <a:bodyPr/>
                    <a:lstStyle/>
                    <a:p>
                      <a:pPr algn="ctr"/>
                      <a:r>
                        <a:rPr lang="en-US" dirty="0"/>
                        <a:t>50 &amp; 48</a:t>
                      </a:r>
                    </a:p>
                  </a:txBody>
                  <a:tcPr/>
                </a:tc>
                <a:tc>
                  <a:txBody>
                    <a:bodyPr/>
                    <a:lstStyle/>
                    <a:p>
                      <a:pPr algn="ctr"/>
                      <a:r>
                        <a:rPr lang="en-US" dirty="0"/>
                        <a:t>3 ¼ </a:t>
                      </a:r>
                    </a:p>
                  </a:txBody>
                  <a:tcPr/>
                </a:tc>
                <a:tc>
                  <a:txBody>
                    <a:bodyPr/>
                    <a:lstStyle/>
                    <a:p>
                      <a:pPr algn="ctr"/>
                      <a:r>
                        <a:rPr lang="en-US" dirty="0"/>
                        <a:t>Caribbean</a:t>
                      </a:r>
                    </a:p>
                  </a:txBody>
                  <a:tcPr/>
                </a:tc>
                <a:extLst>
                  <a:ext uri="{0D108BD9-81ED-4DB2-BD59-A6C34878D82A}">
                    <a16:rowId xmlns:a16="http://schemas.microsoft.com/office/drawing/2014/main" val="2860691367"/>
                  </a:ext>
                </a:extLst>
              </a:tr>
              <a:tr h="688467">
                <a:tc>
                  <a:txBody>
                    <a:bodyPr/>
                    <a:lstStyle/>
                    <a:p>
                      <a:pPr algn="ctr"/>
                      <a:r>
                        <a:rPr lang="en-US" dirty="0"/>
                        <a:t>Roman &amp; Derry</a:t>
                      </a:r>
                    </a:p>
                  </a:txBody>
                  <a:tcPr/>
                </a:tc>
                <a:tc>
                  <a:txBody>
                    <a:bodyPr/>
                    <a:lstStyle/>
                    <a:p>
                      <a:pPr algn="ctr"/>
                      <a:r>
                        <a:rPr lang="en-US" dirty="0"/>
                        <a:t>62 &amp; 60</a:t>
                      </a:r>
                    </a:p>
                  </a:txBody>
                  <a:tcPr/>
                </a:tc>
                <a:tc>
                  <a:txBody>
                    <a:bodyPr/>
                    <a:lstStyle/>
                    <a:p>
                      <a:pPr algn="ctr"/>
                      <a:r>
                        <a:rPr lang="en-US" dirty="0"/>
                        <a:t>16</a:t>
                      </a:r>
                    </a:p>
                  </a:txBody>
                  <a:tcPr/>
                </a:tc>
                <a:tc>
                  <a:txBody>
                    <a:bodyPr/>
                    <a:lstStyle/>
                    <a:p>
                      <a:pPr algn="ctr"/>
                      <a:r>
                        <a:rPr lang="en-US" dirty="0"/>
                        <a:t>Eastern Europe</a:t>
                      </a:r>
                    </a:p>
                  </a:txBody>
                  <a:tcPr/>
                </a:tc>
                <a:extLst>
                  <a:ext uri="{0D108BD9-81ED-4DB2-BD59-A6C34878D82A}">
                    <a16:rowId xmlns:a16="http://schemas.microsoft.com/office/drawing/2014/main" val="4039061776"/>
                  </a:ext>
                </a:extLst>
              </a:tr>
              <a:tr h="688467">
                <a:tc>
                  <a:txBody>
                    <a:bodyPr/>
                    <a:lstStyle/>
                    <a:p>
                      <a:pPr algn="ctr"/>
                      <a:r>
                        <a:rPr lang="en-US" dirty="0"/>
                        <a:t>Alaska &amp; Carolina</a:t>
                      </a:r>
                    </a:p>
                  </a:txBody>
                  <a:tcPr/>
                </a:tc>
                <a:tc>
                  <a:txBody>
                    <a:bodyPr/>
                    <a:lstStyle/>
                    <a:p>
                      <a:pPr algn="ctr"/>
                      <a:r>
                        <a:rPr lang="en-US" dirty="0"/>
                        <a:t>47 &amp;45</a:t>
                      </a:r>
                    </a:p>
                  </a:txBody>
                  <a:tcPr/>
                </a:tc>
                <a:tc>
                  <a:txBody>
                    <a:bodyPr/>
                    <a:lstStyle/>
                    <a:p>
                      <a:pPr algn="ctr"/>
                      <a:r>
                        <a:rPr lang="en-US" dirty="0"/>
                        <a:t>10, 12, &amp; 14</a:t>
                      </a:r>
                    </a:p>
                  </a:txBody>
                  <a:tcPr/>
                </a:tc>
                <a:tc>
                  <a:txBody>
                    <a:bodyPr/>
                    <a:lstStyle/>
                    <a:p>
                      <a:pPr algn="ctr"/>
                      <a:r>
                        <a:rPr lang="en-US" dirty="0"/>
                        <a:t>Western Africa</a:t>
                      </a:r>
                    </a:p>
                  </a:txBody>
                  <a:tcPr/>
                </a:tc>
                <a:extLst>
                  <a:ext uri="{0D108BD9-81ED-4DB2-BD59-A6C34878D82A}">
                    <a16:rowId xmlns:a16="http://schemas.microsoft.com/office/drawing/2014/main" val="31120592"/>
                  </a:ext>
                </a:extLst>
              </a:tr>
            </a:tbl>
          </a:graphicData>
        </a:graphic>
      </p:graphicFrame>
    </p:spTree>
    <p:extLst>
      <p:ext uri="{BB962C8B-B14F-4D97-AF65-F5344CB8AC3E}">
        <p14:creationId xmlns:p14="http://schemas.microsoft.com/office/powerpoint/2010/main" val="1525511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descr="Abstract background of blue mesh and nodes">
            <a:extLst>
              <a:ext uri="{FF2B5EF4-FFF2-40B4-BE49-F238E27FC236}">
                <a16:creationId xmlns:a16="http://schemas.microsoft.com/office/drawing/2014/main" id="{04956B1D-0B26-B809-E383-C92321D641B4}"/>
              </a:ext>
            </a:extLst>
          </p:cNvPr>
          <p:cNvPicPr>
            <a:picLocks noGrp="1" noChangeAspect="1"/>
          </p:cNvPicPr>
          <p:nvPr>
            <p:ph idx="1"/>
          </p:nvPr>
        </p:nvPicPr>
        <p:blipFill rotWithShape="1">
          <a:blip r:embed="rId2">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5BAB11C-52F9-04F6-1101-1C461B506442}"/>
              </a:ext>
            </a:extLst>
          </p:cNvPr>
          <p:cNvSpPr>
            <a:spLocks noGrp="1"/>
          </p:cNvSpPr>
          <p:nvPr>
            <p:ph type="title"/>
          </p:nvPr>
        </p:nvSpPr>
        <p:spPr>
          <a:xfrm>
            <a:off x="265176" y="331351"/>
            <a:ext cx="5571744" cy="1188720"/>
          </a:xfrm>
          <a:noFill/>
          <a:ln>
            <a:solidFill>
              <a:srgbClr val="FFFFFF"/>
            </a:solidFill>
          </a:ln>
        </p:spPr>
        <p:txBody>
          <a:bodyPr vert="horz" lIns="182880" tIns="182880" rIns="182880" bIns="182880" rtlCol="0" anchor="ctr">
            <a:normAutofit/>
          </a:bodyPr>
          <a:lstStyle/>
          <a:p>
            <a:r>
              <a:rPr lang="en-US" sz="3600" b="1" dirty="0">
                <a:solidFill>
                  <a:schemeClr val="tx1"/>
                </a:solidFill>
              </a:rPr>
              <a:t>Findings/Themes</a:t>
            </a:r>
          </a:p>
        </p:txBody>
      </p:sp>
      <p:sp>
        <p:nvSpPr>
          <p:cNvPr id="4" name="Text Placeholder 3">
            <a:extLst>
              <a:ext uri="{FF2B5EF4-FFF2-40B4-BE49-F238E27FC236}">
                <a16:creationId xmlns:a16="http://schemas.microsoft.com/office/drawing/2014/main" id="{6BA19291-653C-157E-BBAE-6AB60E95EF82}"/>
              </a:ext>
            </a:extLst>
          </p:cNvPr>
          <p:cNvSpPr>
            <a:spLocks noGrp="1"/>
          </p:cNvSpPr>
          <p:nvPr>
            <p:ph type="body" sz="half" idx="2"/>
          </p:nvPr>
        </p:nvSpPr>
        <p:spPr>
          <a:xfrm>
            <a:off x="265176" y="1878008"/>
            <a:ext cx="5571744" cy="4477072"/>
          </a:xfrm>
        </p:spPr>
        <p:txBody>
          <a:bodyPr vert="horz" lIns="91440" tIns="45720" rIns="91440" bIns="45720" rtlCol="0">
            <a:normAutofit/>
          </a:bodyPr>
          <a:lstStyle/>
          <a:p>
            <a:pPr marL="457200" indent="-228600" algn="l">
              <a:buFont typeface="Arial" panose="020B0604020202020204" pitchFamily="34" charset="0"/>
              <a:buChar char="•"/>
            </a:pPr>
            <a:r>
              <a:rPr lang="en-US" sz="4000" dirty="0">
                <a:solidFill>
                  <a:schemeClr val="tx1">
                    <a:lumMod val="85000"/>
                    <a:lumOff val="15000"/>
                  </a:schemeClr>
                </a:solidFill>
              </a:rPr>
              <a:t>Process of Adoption Factors</a:t>
            </a:r>
          </a:p>
          <a:p>
            <a:pPr marL="457200" indent="-228600" algn="l">
              <a:buFont typeface="Arial" panose="020B0604020202020204" pitchFamily="34" charset="0"/>
              <a:buChar char="•"/>
            </a:pPr>
            <a:r>
              <a:rPr lang="en-US" sz="4000" dirty="0">
                <a:solidFill>
                  <a:schemeClr val="tx1">
                    <a:lumMod val="85000"/>
                    <a:lumOff val="15000"/>
                  </a:schemeClr>
                </a:solidFill>
              </a:rPr>
              <a:t>Child Factors</a:t>
            </a:r>
          </a:p>
          <a:p>
            <a:pPr marL="457200" indent="-228600" algn="l">
              <a:buFont typeface="Arial" panose="020B0604020202020204" pitchFamily="34" charset="0"/>
              <a:buChar char="•"/>
            </a:pPr>
            <a:r>
              <a:rPr lang="en-US" sz="4000" dirty="0">
                <a:solidFill>
                  <a:schemeClr val="tx1">
                    <a:lumMod val="85000"/>
                    <a:lumOff val="15000"/>
                  </a:schemeClr>
                </a:solidFill>
              </a:rPr>
              <a:t>Parent Factors</a:t>
            </a:r>
          </a:p>
          <a:p>
            <a:pPr marL="457200" indent="-228600" algn="l">
              <a:buFont typeface="Arial" panose="020B0604020202020204" pitchFamily="34" charset="0"/>
              <a:buChar char="•"/>
            </a:pPr>
            <a:r>
              <a:rPr lang="en-US" sz="4000" dirty="0">
                <a:solidFill>
                  <a:schemeClr val="tx1">
                    <a:lumMod val="85000"/>
                    <a:lumOff val="15000"/>
                  </a:schemeClr>
                </a:solidFill>
              </a:rPr>
              <a:t>Social Factors</a:t>
            </a:r>
          </a:p>
          <a:p>
            <a:pPr indent="-228600" algn="l">
              <a:buFont typeface="Arial" panose="020B0604020202020204" pitchFamily="34" charset="0"/>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41033679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6DED7D-7345-2A94-8A74-4F0453AD7E7B}"/>
              </a:ext>
            </a:extLst>
          </p:cNvPr>
          <p:cNvGrpSpPr/>
          <p:nvPr/>
        </p:nvGrpSpPr>
        <p:grpSpPr>
          <a:xfrm>
            <a:off x="4678769" y="1854201"/>
            <a:ext cx="2979331" cy="2641708"/>
            <a:chOff x="0" y="0"/>
            <a:chExt cx="1426845" cy="1386205"/>
          </a:xfrm>
          <a:solidFill>
            <a:srgbClr val="0E2841">
              <a:lumMod val="25000"/>
              <a:lumOff val="75000"/>
            </a:srgbClr>
          </a:solidFill>
        </p:grpSpPr>
        <p:sp>
          <p:nvSpPr>
            <p:cNvPr id="3" name="Oval 2">
              <a:extLst>
                <a:ext uri="{FF2B5EF4-FFF2-40B4-BE49-F238E27FC236}">
                  <a16:creationId xmlns:a16="http://schemas.microsoft.com/office/drawing/2014/main" id="{88FD2A88-74E8-23BE-AA67-4FBE3FA4C272}"/>
                </a:ext>
              </a:extLst>
            </p:cNvPr>
            <p:cNvSpPr/>
            <p:nvPr/>
          </p:nvSpPr>
          <p:spPr>
            <a:xfrm>
              <a:off x="0" y="0"/>
              <a:ext cx="1426845" cy="1386205"/>
            </a:xfrm>
            <a:prstGeom prst="ellipse">
              <a:avLst/>
            </a:prstGeom>
            <a:grp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ptos" panose="02110004020202020204"/>
                <a:ea typeface="+mn-ea"/>
                <a:cs typeface="+mn-cs"/>
              </a:endParaRPr>
            </a:p>
          </p:txBody>
        </p:sp>
        <p:sp>
          <p:nvSpPr>
            <p:cNvPr id="4" name="Text Box 2">
              <a:extLst>
                <a:ext uri="{FF2B5EF4-FFF2-40B4-BE49-F238E27FC236}">
                  <a16:creationId xmlns:a16="http://schemas.microsoft.com/office/drawing/2014/main" id="{65EDDCD3-C35F-D9A6-EF66-554BEF0437CA}"/>
                </a:ext>
              </a:extLst>
            </p:cNvPr>
            <p:cNvSpPr txBox="1"/>
            <p:nvPr/>
          </p:nvSpPr>
          <p:spPr>
            <a:xfrm>
              <a:off x="212018" y="304248"/>
              <a:ext cx="991943" cy="795112"/>
            </a:xfrm>
            <a:prstGeom prst="rect">
              <a:avLst/>
            </a:prstGeom>
            <a:grp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400" b="0" i="1"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Process of Adoption Factors</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a:t>
              </a:r>
            </a:p>
          </p:txBody>
        </p:sp>
      </p:grpSp>
      <p:sp>
        <p:nvSpPr>
          <p:cNvPr id="5" name="Oval 4">
            <a:extLst>
              <a:ext uri="{FF2B5EF4-FFF2-40B4-BE49-F238E27FC236}">
                <a16:creationId xmlns:a16="http://schemas.microsoft.com/office/drawing/2014/main" id="{57C9D90D-0746-72D4-FB2D-5FDEBE3855F6}"/>
              </a:ext>
            </a:extLst>
          </p:cNvPr>
          <p:cNvSpPr/>
          <p:nvPr/>
        </p:nvSpPr>
        <p:spPr>
          <a:xfrm>
            <a:off x="3289031" y="2787491"/>
            <a:ext cx="2196966" cy="1306936"/>
          </a:xfrm>
          <a:prstGeom prst="ellipse">
            <a:avLst/>
          </a:prstGeom>
          <a:solidFill>
            <a:srgbClr val="0E2841">
              <a:lumMod val="10000"/>
              <a:lumOff val="90000"/>
            </a:srgbClr>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b="0" i="0" u="none" strike="noStrike" kern="100" cap="none" spc="0" normalizeH="0" baseline="0" noProof="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Internal</a:t>
            </a:r>
          </a:p>
        </p:txBody>
      </p:sp>
      <p:sp>
        <p:nvSpPr>
          <p:cNvPr id="6" name="Oval 5">
            <a:extLst>
              <a:ext uri="{FF2B5EF4-FFF2-40B4-BE49-F238E27FC236}">
                <a16:creationId xmlns:a16="http://schemas.microsoft.com/office/drawing/2014/main" id="{F0657F69-383F-D684-6990-2006CC4B2786}"/>
              </a:ext>
            </a:extLst>
          </p:cNvPr>
          <p:cNvSpPr/>
          <p:nvPr/>
        </p:nvSpPr>
        <p:spPr>
          <a:xfrm>
            <a:off x="3218754" y="1811647"/>
            <a:ext cx="1852344" cy="1106480"/>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Motivation to Adopt</a:t>
            </a:r>
          </a:p>
        </p:txBody>
      </p:sp>
      <p:sp>
        <p:nvSpPr>
          <p:cNvPr id="7" name="Oval 6">
            <a:extLst>
              <a:ext uri="{FF2B5EF4-FFF2-40B4-BE49-F238E27FC236}">
                <a16:creationId xmlns:a16="http://schemas.microsoft.com/office/drawing/2014/main" id="{04FB8C17-DDD2-084E-AD90-0C5774F08A69}"/>
              </a:ext>
            </a:extLst>
          </p:cNvPr>
          <p:cNvSpPr/>
          <p:nvPr/>
        </p:nvSpPr>
        <p:spPr>
          <a:xfrm>
            <a:off x="1344636" y="2948762"/>
            <a:ext cx="2163962" cy="737654"/>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Expectations</a:t>
            </a:r>
          </a:p>
        </p:txBody>
      </p:sp>
      <p:sp>
        <p:nvSpPr>
          <p:cNvPr id="8" name="Oval 7">
            <a:extLst>
              <a:ext uri="{FF2B5EF4-FFF2-40B4-BE49-F238E27FC236}">
                <a16:creationId xmlns:a16="http://schemas.microsoft.com/office/drawing/2014/main" id="{9D180770-1CDE-F73A-AB07-79C32B661B39}"/>
              </a:ext>
            </a:extLst>
          </p:cNvPr>
          <p:cNvSpPr/>
          <p:nvPr/>
        </p:nvSpPr>
        <p:spPr>
          <a:xfrm>
            <a:off x="2778270" y="4008401"/>
            <a:ext cx="1939173" cy="819083"/>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Preparation</a:t>
            </a:r>
          </a:p>
        </p:txBody>
      </p:sp>
      <p:sp>
        <p:nvSpPr>
          <p:cNvPr id="9" name="Oval 8">
            <a:extLst>
              <a:ext uri="{FF2B5EF4-FFF2-40B4-BE49-F238E27FC236}">
                <a16:creationId xmlns:a16="http://schemas.microsoft.com/office/drawing/2014/main" id="{E1D5E6F0-8194-8616-E481-A4F84F2C2D58}"/>
              </a:ext>
            </a:extLst>
          </p:cNvPr>
          <p:cNvSpPr/>
          <p:nvPr/>
        </p:nvSpPr>
        <p:spPr>
          <a:xfrm>
            <a:off x="6903225" y="2598275"/>
            <a:ext cx="2739725" cy="1306936"/>
          </a:xfrm>
          <a:prstGeom prst="ellipse">
            <a:avLst/>
          </a:prstGeom>
          <a:solidFill>
            <a:srgbClr val="0E2841">
              <a:lumMod val="10000"/>
              <a:lumOff val="90000"/>
            </a:srgbClr>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External</a:t>
            </a:r>
          </a:p>
        </p:txBody>
      </p:sp>
      <p:sp>
        <p:nvSpPr>
          <p:cNvPr id="10" name="Oval 9">
            <a:extLst>
              <a:ext uri="{FF2B5EF4-FFF2-40B4-BE49-F238E27FC236}">
                <a16:creationId xmlns:a16="http://schemas.microsoft.com/office/drawing/2014/main" id="{43F91E52-BB5B-CE8F-57B7-DD0F26A07F13}"/>
              </a:ext>
            </a:extLst>
          </p:cNvPr>
          <p:cNvSpPr/>
          <p:nvPr/>
        </p:nvSpPr>
        <p:spPr>
          <a:xfrm>
            <a:off x="7061240" y="1696968"/>
            <a:ext cx="1571396" cy="1090523"/>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Cultural Context</a:t>
            </a:r>
          </a:p>
        </p:txBody>
      </p:sp>
      <p:sp>
        <p:nvSpPr>
          <p:cNvPr id="11" name="Oval 10">
            <a:extLst>
              <a:ext uri="{FF2B5EF4-FFF2-40B4-BE49-F238E27FC236}">
                <a16:creationId xmlns:a16="http://schemas.microsoft.com/office/drawing/2014/main" id="{85E5228D-EB03-9DF9-D49C-946AD34A1E1C}"/>
              </a:ext>
            </a:extLst>
          </p:cNvPr>
          <p:cNvSpPr/>
          <p:nvPr/>
        </p:nvSpPr>
        <p:spPr>
          <a:xfrm>
            <a:off x="8722484" y="2226643"/>
            <a:ext cx="1895758" cy="1034631"/>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Financial Challenges</a:t>
            </a:r>
          </a:p>
        </p:txBody>
      </p:sp>
      <p:sp>
        <p:nvSpPr>
          <p:cNvPr id="12" name="Oval 11">
            <a:extLst>
              <a:ext uri="{FF2B5EF4-FFF2-40B4-BE49-F238E27FC236}">
                <a16:creationId xmlns:a16="http://schemas.microsoft.com/office/drawing/2014/main" id="{B2E48423-F010-FEE5-BDD1-E287A3D14CFB}"/>
              </a:ext>
            </a:extLst>
          </p:cNvPr>
          <p:cNvSpPr/>
          <p:nvPr/>
        </p:nvSpPr>
        <p:spPr>
          <a:xfrm>
            <a:off x="8273087" y="3702089"/>
            <a:ext cx="2455433" cy="1299842"/>
          </a:xfrm>
          <a:prstGeom prst="ellipse">
            <a:avLst/>
          </a:prstGeom>
          <a:solidFill>
            <a:sysClr val="window" lastClr="FFFFFF"/>
          </a:solidFill>
          <a:ln w="12700" cap="flat" cmpd="sng" algn="ctr">
            <a:solidFill>
              <a:srgbClr val="156082">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lang="en-US" sz="1600" kern="100" dirty="0">
                <a:solidFill>
                  <a:sysClr val="windowText" lastClr="000000"/>
                </a:solidFill>
                <a:latin typeface="Aptos" panose="020B0004020202020204" pitchFamily="34" charset="0"/>
                <a:ea typeface="Aptos" panose="020B0004020202020204" pitchFamily="34" charset="0"/>
                <a:cs typeface="Times New Roman" panose="02020603050405020304" pitchFamily="18" charset="0"/>
              </a:rPr>
              <a:t>Family Considerations</a:t>
            </a:r>
            <a:endParaRPr kumimoji="0" lang="en-US" sz="16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5" name="Speech Bubble: Rectangle with Corners Rounded 14">
            <a:extLst>
              <a:ext uri="{FF2B5EF4-FFF2-40B4-BE49-F238E27FC236}">
                <a16:creationId xmlns:a16="http://schemas.microsoft.com/office/drawing/2014/main" id="{6E1D6006-193C-A817-CB58-DD8D903E1ECC}"/>
              </a:ext>
            </a:extLst>
          </p:cNvPr>
          <p:cNvSpPr/>
          <p:nvPr/>
        </p:nvSpPr>
        <p:spPr>
          <a:xfrm>
            <a:off x="449669" y="489825"/>
            <a:ext cx="4229100" cy="1106480"/>
          </a:xfrm>
          <a:prstGeom prst="wedgeRoundRectCallout">
            <a:avLst>
              <a:gd name="adj1" fmla="val 31108"/>
              <a:gd name="adj2" fmla="val 80849"/>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“We thought we had this great family when we raised our kids and we thought we were </a:t>
            </a:r>
            <a:r>
              <a:rPr lang="en-US" sz="1600" dirty="0" err="1"/>
              <a:t>gonna</a:t>
            </a:r>
            <a:r>
              <a:rPr lang="en-US" sz="1600" dirty="0"/>
              <a:t> do it again and have another great family.”</a:t>
            </a:r>
          </a:p>
          <a:p>
            <a:pPr algn="ctr"/>
            <a:r>
              <a:rPr lang="en-US" sz="1600" dirty="0"/>
              <a:t>Cheyenne</a:t>
            </a:r>
          </a:p>
        </p:txBody>
      </p:sp>
      <p:sp>
        <p:nvSpPr>
          <p:cNvPr id="16" name="Speech Bubble: Rectangle with Corners Rounded 15">
            <a:extLst>
              <a:ext uri="{FF2B5EF4-FFF2-40B4-BE49-F238E27FC236}">
                <a16:creationId xmlns:a16="http://schemas.microsoft.com/office/drawing/2014/main" id="{F7CAFF81-D5C7-3156-EA5F-D676B04A470B}"/>
              </a:ext>
            </a:extLst>
          </p:cNvPr>
          <p:cNvSpPr/>
          <p:nvPr/>
        </p:nvSpPr>
        <p:spPr>
          <a:xfrm>
            <a:off x="133078" y="4008400"/>
            <a:ext cx="2560841" cy="1503399"/>
          </a:xfrm>
          <a:prstGeom prst="wedgeRoundRectCallout">
            <a:avLst>
              <a:gd name="adj1" fmla="val 28219"/>
              <a:gd name="adj2" fmla="val -80301"/>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a:effectLst/>
                <a:latin typeface="Times New Roman" panose="02020603050405020304" pitchFamily="18" charset="0"/>
                <a:ea typeface="Calibri" panose="020F0502020204030204" pitchFamily="34" charset="0"/>
              </a:rPr>
              <a:t>“</a:t>
            </a:r>
            <a:r>
              <a:rPr lang="en-US" sz="1800" dirty="0">
                <a:solidFill>
                  <a:srgbClr val="323130"/>
                </a:solidFill>
                <a:effectLst/>
                <a:latin typeface="Times New Roman" panose="02020603050405020304" pitchFamily="18" charset="0"/>
                <a:ea typeface="Segoe UI" panose="020B0502040204020203" pitchFamily="34" charset="0"/>
              </a:rPr>
              <a:t>I had this idea that in America we have all these resources available to us.” </a:t>
            </a:r>
          </a:p>
          <a:p>
            <a:pPr algn="ctr"/>
            <a:r>
              <a:rPr lang="en-US" dirty="0">
                <a:solidFill>
                  <a:srgbClr val="323130"/>
                </a:solidFill>
                <a:latin typeface="Times New Roman" panose="02020603050405020304" pitchFamily="18" charset="0"/>
              </a:rPr>
              <a:t>Cheyenne</a:t>
            </a:r>
            <a:endParaRPr lang="en-US" dirty="0"/>
          </a:p>
        </p:txBody>
      </p:sp>
      <p:sp>
        <p:nvSpPr>
          <p:cNvPr id="17" name="Speech Bubble: Rectangle with Corners Rounded 16">
            <a:extLst>
              <a:ext uri="{FF2B5EF4-FFF2-40B4-BE49-F238E27FC236}">
                <a16:creationId xmlns:a16="http://schemas.microsoft.com/office/drawing/2014/main" id="{0B143EEB-3D36-896B-F84B-5EB0741C449A}"/>
              </a:ext>
            </a:extLst>
          </p:cNvPr>
          <p:cNvSpPr/>
          <p:nvPr/>
        </p:nvSpPr>
        <p:spPr>
          <a:xfrm>
            <a:off x="3962400" y="4926593"/>
            <a:ext cx="2455432" cy="819083"/>
          </a:xfrm>
          <a:prstGeom prst="wedgeRoundRectCallout">
            <a:avLst>
              <a:gd name="adj1" fmla="val -29086"/>
              <a:gd name="adj2" fmla="val -94161"/>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a:effectLst/>
                <a:latin typeface="Times New Roman" panose="02020603050405020304" pitchFamily="18" charset="0"/>
                <a:ea typeface="Calibri" panose="020F0502020204030204" pitchFamily="34" charset="0"/>
              </a:rPr>
              <a:t>“we had a lot of training…” Carolina</a:t>
            </a:r>
            <a:endParaRPr lang="en-US" dirty="0"/>
          </a:p>
        </p:txBody>
      </p:sp>
      <p:sp>
        <p:nvSpPr>
          <p:cNvPr id="18" name="Speech Bubble: Rectangle with Corners Rounded 17">
            <a:extLst>
              <a:ext uri="{FF2B5EF4-FFF2-40B4-BE49-F238E27FC236}">
                <a16:creationId xmlns:a16="http://schemas.microsoft.com/office/drawing/2014/main" id="{71959374-6D1C-8981-B368-683D3A5596F4}"/>
              </a:ext>
            </a:extLst>
          </p:cNvPr>
          <p:cNvSpPr/>
          <p:nvPr/>
        </p:nvSpPr>
        <p:spPr>
          <a:xfrm>
            <a:off x="5121474" y="254000"/>
            <a:ext cx="4098726" cy="1381945"/>
          </a:xfrm>
          <a:prstGeom prst="wedgeRoundRectCallout">
            <a:avLst>
              <a:gd name="adj1" fmla="val -202"/>
              <a:gd name="adj2" fmla="val 85659"/>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effectLst/>
                <a:latin typeface="Times New Roman" panose="02020603050405020304" pitchFamily="18" charset="0"/>
                <a:ea typeface="Calibri" panose="020F0502020204030204" pitchFamily="34" charset="0"/>
              </a:rPr>
              <a:t>“I think with an international adoption really, really understanding and learning about their culture is super important and also connecting with other families that are sharing that culture was really important.”</a:t>
            </a:r>
          </a:p>
          <a:p>
            <a:pPr algn="ctr"/>
            <a:r>
              <a:rPr lang="en-US" sz="1400" dirty="0">
                <a:latin typeface="Times New Roman" panose="02020603050405020304" pitchFamily="18" charset="0"/>
                <a:ea typeface="Calibri" panose="020F0502020204030204" pitchFamily="34" charset="0"/>
              </a:rPr>
              <a:t>Derry</a:t>
            </a:r>
            <a:endParaRPr lang="en-US" sz="1400" dirty="0"/>
          </a:p>
        </p:txBody>
      </p:sp>
      <p:sp>
        <p:nvSpPr>
          <p:cNvPr id="19" name="Speech Bubble: Rectangle with Corners Rounded 18">
            <a:extLst>
              <a:ext uri="{FF2B5EF4-FFF2-40B4-BE49-F238E27FC236}">
                <a16:creationId xmlns:a16="http://schemas.microsoft.com/office/drawing/2014/main" id="{48A41752-D621-6649-E420-1FEC9E952B39}"/>
              </a:ext>
            </a:extLst>
          </p:cNvPr>
          <p:cNvSpPr/>
          <p:nvPr/>
        </p:nvSpPr>
        <p:spPr>
          <a:xfrm>
            <a:off x="9393667" y="254000"/>
            <a:ext cx="2798333" cy="1753577"/>
          </a:xfrm>
          <a:prstGeom prst="wedgeRoundRectCallout">
            <a:avLst>
              <a:gd name="adj1" fmla="val -23059"/>
              <a:gd name="adj2" fmla="val 73538"/>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a:effectLst/>
                <a:latin typeface="Times New Roman" panose="02020603050405020304" pitchFamily="18" charset="0"/>
                <a:ea typeface="Calibri" panose="020F0502020204030204" pitchFamily="34" charset="0"/>
              </a:rPr>
              <a:t>“We probably put up $50,000 upfront to get them over here and then there are ongoing expenses”</a:t>
            </a:r>
          </a:p>
          <a:p>
            <a:pPr algn="ctr"/>
            <a:r>
              <a:rPr lang="en-US" dirty="0">
                <a:latin typeface="Times New Roman" panose="02020603050405020304" pitchFamily="18" charset="0"/>
                <a:ea typeface="Calibri" panose="020F0502020204030204" pitchFamily="34" charset="0"/>
              </a:rPr>
              <a:t>Austin</a:t>
            </a:r>
            <a:endParaRPr lang="en-US" dirty="0"/>
          </a:p>
        </p:txBody>
      </p:sp>
      <p:sp>
        <p:nvSpPr>
          <p:cNvPr id="20" name="Speech Bubble: Rectangle with Corners Rounded 19">
            <a:extLst>
              <a:ext uri="{FF2B5EF4-FFF2-40B4-BE49-F238E27FC236}">
                <a16:creationId xmlns:a16="http://schemas.microsoft.com/office/drawing/2014/main" id="{D57E30A1-C9C1-484C-CD14-73035393ACAF}"/>
              </a:ext>
            </a:extLst>
          </p:cNvPr>
          <p:cNvSpPr/>
          <p:nvPr/>
        </p:nvSpPr>
        <p:spPr>
          <a:xfrm>
            <a:off x="7353300" y="5118100"/>
            <a:ext cx="4495800" cy="1485900"/>
          </a:xfrm>
          <a:prstGeom prst="wedgeRoundRectCallout">
            <a:avLst>
              <a:gd name="adj1" fmla="val -18568"/>
              <a:gd name="adj2" fmla="val -71688"/>
              <a:gd name="adj3" fmla="val 16667"/>
            </a:avLst>
          </a:prstGeom>
          <a:solidFill>
            <a:srgbClr val="EBF3FB"/>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800" dirty="0">
                <a:effectLst/>
                <a:latin typeface="Times New Roman" panose="02020603050405020304" pitchFamily="18" charset="0"/>
                <a:ea typeface="Calibri" panose="020F0502020204030204" pitchFamily="34" charset="0"/>
              </a:rPr>
              <a:t>“Our son was very against it.” Austin</a:t>
            </a:r>
          </a:p>
          <a:p>
            <a:pPr algn="ctr"/>
            <a:r>
              <a:rPr lang="en-US" sz="1800" dirty="0">
                <a:effectLst/>
                <a:latin typeface="Times New Roman" panose="02020603050405020304" pitchFamily="18" charset="0"/>
                <a:ea typeface="Calibri" panose="020F0502020204030204" pitchFamily="34" charset="0"/>
              </a:rPr>
              <a:t>“Our daughter was looking forward to having older sisters.” Carolina</a:t>
            </a:r>
          </a:p>
          <a:p>
            <a:pPr algn="ctr"/>
            <a:r>
              <a:rPr lang="en-US" sz="1800" dirty="0">
                <a:effectLst/>
                <a:latin typeface="Times New Roman" panose="02020603050405020304" pitchFamily="18" charset="0"/>
                <a:ea typeface="Calibri" panose="020F0502020204030204" pitchFamily="34" charset="0"/>
              </a:rPr>
              <a:t>“two of my sisters have adopted kids”</a:t>
            </a:r>
            <a:r>
              <a:rPr lang="en-US" dirty="0">
                <a:latin typeface="Times New Roman" panose="02020603050405020304" pitchFamily="18" charset="0"/>
                <a:ea typeface="Calibri" panose="020F0502020204030204" pitchFamily="34" charset="0"/>
              </a:rPr>
              <a:t> Derry</a:t>
            </a:r>
            <a:endParaRPr lang="en-US" dirty="0"/>
          </a:p>
        </p:txBody>
      </p:sp>
    </p:spTree>
    <p:extLst>
      <p:ext uri="{BB962C8B-B14F-4D97-AF65-F5344CB8AC3E}">
        <p14:creationId xmlns:p14="http://schemas.microsoft.com/office/powerpoint/2010/main" val="27825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circle(in)">
                                      <p:cBhvr>
                                        <p:cTn id="35" dur="2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barn(inVertical)">
                                      <p:cBhvr>
                                        <p:cTn id="61" dur="5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heel(1)">
                                      <p:cBhvr>
                                        <p:cTn id="66" dur="20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5" grpId="0" animBg="1"/>
      <p:bldP spid="16" grpId="0" animBg="1"/>
      <p:bldP spid="17" grpId="0" animBg="1"/>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20">
          <a:fgClr>
            <a:schemeClr val="accent3">
              <a:lumMod val="60000"/>
              <a:lumOff val="40000"/>
            </a:schemeClr>
          </a:fgClr>
          <a:bgClr>
            <a:schemeClr val="bg1"/>
          </a:bgClr>
        </a:patt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9A7AD70-92FF-E237-E073-2FA5AF7FAF1B}"/>
              </a:ext>
            </a:extLst>
          </p:cNvPr>
          <p:cNvGrpSpPr/>
          <p:nvPr/>
        </p:nvGrpSpPr>
        <p:grpSpPr>
          <a:xfrm>
            <a:off x="4604078" y="2431799"/>
            <a:ext cx="2480690" cy="2318252"/>
            <a:chOff x="0" y="0"/>
            <a:chExt cx="1360170" cy="1233805"/>
          </a:xfrm>
          <a:solidFill>
            <a:schemeClr val="accent3">
              <a:lumMod val="75000"/>
            </a:schemeClr>
          </a:solidFill>
        </p:grpSpPr>
        <p:sp>
          <p:nvSpPr>
            <p:cNvPr id="3" name="Oval 2">
              <a:extLst>
                <a:ext uri="{FF2B5EF4-FFF2-40B4-BE49-F238E27FC236}">
                  <a16:creationId xmlns:a16="http://schemas.microsoft.com/office/drawing/2014/main" id="{9067277A-4C21-55DC-2A5F-AFA239707A54}"/>
                </a:ext>
              </a:extLst>
            </p:cNvPr>
            <p:cNvSpPr/>
            <p:nvPr/>
          </p:nvSpPr>
          <p:spPr>
            <a:xfrm>
              <a:off x="0" y="0"/>
              <a:ext cx="1360170" cy="1233805"/>
            </a:xfrm>
            <a:prstGeom prst="ellipse">
              <a:avLst/>
            </a:prstGeom>
            <a:grp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 name="Text Box 4">
              <a:extLst>
                <a:ext uri="{FF2B5EF4-FFF2-40B4-BE49-F238E27FC236}">
                  <a16:creationId xmlns:a16="http://schemas.microsoft.com/office/drawing/2014/main" id="{D559E8DF-0776-FEA3-A296-AFA65EBD4007}"/>
                </a:ext>
              </a:extLst>
            </p:cNvPr>
            <p:cNvSpPr txBox="1"/>
            <p:nvPr/>
          </p:nvSpPr>
          <p:spPr>
            <a:xfrm>
              <a:off x="295275" y="381000"/>
              <a:ext cx="790575" cy="466725"/>
            </a:xfrm>
            <a:prstGeom prst="rect">
              <a:avLst/>
            </a:prstGeom>
            <a:grp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8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Child Factors</a:t>
              </a:r>
            </a:p>
          </p:txBody>
        </p:sp>
      </p:grpSp>
      <p:sp>
        <p:nvSpPr>
          <p:cNvPr id="5" name="Oval 4">
            <a:extLst>
              <a:ext uri="{FF2B5EF4-FFF2-40B4-BE49-F238E27FC236}">
                <a16:creationId xmlns:a16="http://schemas.microsoft.com/office/drawing/2014/main" id="{5FFB7FB0-4DB2-3818-625A-D7C558D6C58F}"/>
              </a:ext>
            </a:extLst>
          </p:cNvPr>
          <p:cNvSpPr/>
          <p:nvPr/>
        </p:nvSpPr>
        <p:spPr>
          <a:xfrm>
            <a:off x="2993057" y="2603390"/>
            <a:ext cx="2096348" cy="1710290"/>
          </a:xfrm>
          <a:prstGeom prst="ellipse">
            <a:avLst/>
          </a:prstGeom>
          <a:solidFill>
            <a:schemeClr val="accent3">
              <a:lumMod val="40000"/>
              <a:lumOff val="60000"/>
            </a:schemeClr>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Child Trauma</a:t>
            </a:r>
          </a:p>
        </p:txBody>
      </p:sp>
      <p:sp>
        <p:nvSpPr>
          <p:cNvPr id="6" name="Oval 5">
            <a:extLst>
              <a:ext uri="{FF2B5EF4-FFF2-40B4-BE49-F238E27FC236}">
                <a16:creationId xmlns:a16="http://schemas.microsoft.com/office/drawing/2014/main" id="{A17D8BB9-A5C9-8B28-FA3C-7E38542CEC22}"/>
              </a:ext>
            </a:extLst>
          </p:cNvPr>
          <p:cNvSpPr/>
          <p:nvPr/>
        </p:nvSpPr>
        <p:spPr>
          <a:xfrm>
            <a:off x="2480645" y="1623498"/>
            <a:ext cx="1927530" cy="1163302"/>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Attachment Wounds</a:t>
            </a:r>
          </a:p>
        </p:txBody>
      </p:sp>
      <p:sp>
        <p:nvSpPr>
          <p:cNvPr id="7" name="Oval 6">
            <a:extLst>
              <a:ext uri="{FF2B5EF4-FFF2-40B4-BE49-F238E27FC236}">
                <a16:creationId xmlns:a16="http://schemas.microsoft.com/office/drawing/2014/main" id="{0F48DA8D-D309-7F4D-6013-A286BF1D3866}"/>
              </a:ext>
            </a:extLst>
          </p:cNvPr>
          <p:cNvSpPr/>
          <p:nvPr/>
        </p:nvSpPr>
        <p:spPr>
          <a:xfrm>
            <a:off x="1332068" y="3093224"/>
            <a:ext cx="1986499" cy="1163301"/>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Undiagnosed Issues</a:t>
            </a:r>
          </a:p>
        </p:txBody>
      </p:sp>
      <p:sp>
        <p:nvSpPr>
          <p:cNvPr id="8" name="Oval 7">
            <a:extLst>
              <a:ext uri="{FF2B5EF4-FFF2-40B4-BE49-F238E27FC236}">
                <a16:creationId xmlns:a16="http://schemas.microsoft.com/office/drawing/2014/main" id="{53AC91A5-85BF-7271-7CC6-6B35299FDB19}"/>
              </a:ext>
            </a:extLst>
          </p:cNvPr>
          <p:cNvSpPr/>
          <p:nvPr/>
        </p:nvSpPr>
        <p:spPr>
          <a:xfrm>
            <a:off x="2696606" y="4096812"/>
            <a:ext cx="2392799" cy="1137690"/>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Developmental Impact</a:t>
            </a:r>
          </a:p>
        </p:txBody>
      </p:sp>
      <p:sp>
        <p:nvSpPr>
          <p:cNvPr id="9" name="Oval 8">
            <a:extLst>
              <a:ext uri="{FF2B5EF4-FFF2-40B4-BE49-F238E27FC236}">
                <a16:creationId xmlns:a16="http://schemas.microsoft.com/office/drawing/2014/main" id="{9C6ABD16-C44E-F718-2CE0-BA338AA0091E}"/>
              </a:ext>
            </a:extLst>
          </p:cNvPr>
          <p:cNvSpPr/>
          <p:nvPr/>
        </p:nvSpPr>
        <p:spPr>
          <a:xfrm>
            <a:off x="6658057" y="3031381"/>
            <a:ext cx="2013043" cy="1571099"/>
          </a:xfrm>
          <a:prstGeom prst="ellipse">
            <a:avLst/>
          </a:prstGeom>
          <a:solidFill>
            <a:schemeClr val="accent3">
              <a:lumMod val="60000"/>
              <a:lumOff val="40000"/>
            </a:schemeClr>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Child Reactions</a:t>
            </a:r>
          </a:p>
        </p:txBody>
      </p:sp>
      <p:sp>
        <p:nvSpPr>
          <p:cNvPr id="10" name="Oval 9">
            <a:extLst>
              <a:ext uri="{FF2B5EF4-FFF2-40B4-BE49-F238E27FC236}">
                <a16:creationId xmlns:a16="http://schemas.microsoft.com/office/drawing/2014/main" id="{C2E980D9-9DC0-D4E2-9954-B14116410FDE}"/>
              </a:ext>
            </a:extLst>
          </p:cNvPr>
          <p:cNvSpPr/>
          <p:nvPr/>
        </p:nvSpPr>
        <p:spPr>
          <a:xfrm>
            <a:off x="7092417" y="1861452"/>
            <a:ext cx="1712471" cy="1286866"/>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Survival Behavior</a:t>
            </a:r>
          </a:p>
        </p:txBody>
      </p:sp>
      <p:sp>
        <p:nvSpPr>
          <p:cNvPr id="11" name="Oval 10">
            <a:extLst>
              <a:ext uri="{FF2B5EF4-FFF2-40B4-BE49-F238E27FC236}">
                <a16:creationId xmlns:a16="http://schemas.microsoft.com/office/drawing/2014/main" id="{5F686DFF-47FC-03B6-E958-81D818F23DEE}"/>
              </a:ext>
            </a:extLst>
          </p:cNvPr>
          <p:cNvSpPr/>
          <p:nvPr/>
        </p:nvSpPr>
        <p:spPr>
          <a:xfrm>
            <a:off x="6493308" y="1169467"/>
            <a:ext cx="1233131" cy="1073817"/>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Lies</a:t>
            </a:r>
          </a:p>
        </p:txBody>
      </p:sp>
      <p:sp>
        <p:nvSpPr>
          <p:cNvPr id="12" name="Oval 11">
            <a:extLst>
              <a:ext uri="{FF2B5EF4-FFF2-40B4-BE49-F238E27FC236}">
                <a16:creationId xmlns:a16="http://schemas.microsoft.com/office/drawing/2014/main" id="{AFDF0A2F-F56C-C72E-1D81-8C6A4931ABF8}"/>
              </a:ext>
            </a:extLst>
          </p:cNvPr>
          <p:cNvSpPr/>
          <p:nvPr/>
        </p:nvSpPr>
        <p:spPr>
          <a:xfrm>
            <a:off x="8117933" y="1174925"/>
            <a:ext cx="1134222" cy="956012"/>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Fear</a:t>
            </a:r>
          </a:p>
        </p:txBody>
      </p:sp>
      <p:sp>
        <p:nvSpPr>
          <p:cNvPr id="14" name="Oval 13">
            <a:extLst>
              <a:ext uri="{FF2B5EF4-FFF2-40B4-BE49-F238E27FC236}">
                <a16:creationId xmlns:a16="http://schemas.microsoft.com/office/drawing/2014/main" id="{2ED6E3F6-E32B-E83A-4885-ECF3D356F978}"/>
              </a:ext>
            </a:extLst>
          </p:cNvPr>
          <p:cNvSpPr/>
          <p:nvPr/>
        </p:nvSpPr>
        <p:spPr>
          <a:xfrm>
            <a:off x="6374916" y="4401256"/>
            <a:ext cx="2013188" cy="1281819"/>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Broken Relationships</a:t>
            </a:r>
          </a:p>
        </p:txBody>
      </p:sp>
      <p:sp>
        <p:nvSpPr>
          <p:cNvPr id="15" name="Oval 14">
            <a:extLst>
              <a:ext uri="{FF2B5EF4-FFF2-40B4-BE49-F238E27FC236}">
                <a16:creationId xmlns:a16="http://schemas.microsoft.com/office/drawing/2014/main" id="{A4EB8612-5192-2659-6F27-BE4D2854088C}"/>
              </a:ext>
            </a:extLst>
          </p:cNvPr>
          <p:cNvSpPr/>
          <p:nvPr/>
        </p:nvSpPr>
        <p:spPr>
          <a:xfrm>
            <a:off x="8671101" y="3093224"/>
            <a:ext cx="2000346" cy="1308033"/>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Control Hyperarousal</a:t>
            </a:r>
          </a:p>
        </p:txBody>
      </p:sp>
      <p:sp>
        <p:nvSpPr>
          <p:cNvPr id="16" name="Oval 15">
            <a:extLst>
              <a:ext uri="{FF2B5EF4-FFF2-40B4-BE49-F238E27FC236}">
                <a16:creationId xmlns:a16="http://schemas.microsoft.com/office/drawing/2014/main" id="{A7DB3F47-AFD4-5FE0-BD3E-0073E4E411B9}"/>
              </a:ext>
            </a:extLst>
          </p:cNvPr>
          <p:cNvSpPr/>
          <p:nvPr/>
        </p:nvSpPr>
        <p:spPr>
          <a:xfrm>
            <a:off x="8117933" y="4228913"/>
            <a:ext cx="1838823" cy="1150807"/>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Sibling Bonds</a:t>
            </a:r>
          </a:p>
        </p:txBody>
      </p:sp>
      <p:sp>
        <p:nvSpPr>
          <p:cNvPr id="13" name="Oval 12">
            <a:extLst>
              <a:ext uri="{FF2B5EF4-FFF2-40B4-BE49-F238E27FC236}">
                <a16:creationId xmlns:a16="http://schemas.microsoft.com/office/drawing/2014/main" id="{599362D1-4DDC-F44A-7560-5131FF6A1AE1}"/>
              </a:ext>
            </a:extLst>
          </p:cNvPr>
          <p:cNvSpPr/>
          <p:nvPr/>
        </p:nvSpPr>
        <p:spPr>
          <a:xfrm>
            <a:off x="8515659" y="2123446"/>
            <a:ext cx="1366568" cy="1104360"/>
          </a:xfrm>
          <a:prstGeom prst="ellipse">
            <a:avLst/>
          </a:prstGeom>
          <a:solidFill>
            <a:sysClr val="window" lastClr="FFFFFF"/>
          </a:solidFill>
          <a:ln w="12700" cap="flat" cmpd="sng" algn="ctr">
            <a:solidFill>
              <a:srgbClr val="4EA72E">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Pushing Back</a:t>
            </a:r>
          </a:p>
        </p:txBody>
      </p:sp>
      <p:sp>
        <p:nvSpPr>
          <p:cNvPr id="17" name="Speech Bubble: Rectangle with Corners Rounded 16">
            <a:extLst>
              <a:ext uri="{FF2B5EF4-FFF2-40B4-BE49-F238E27FC236}">
                <a16:creationId xmlns:a16="http://schemas.microsoft.com/office/drawing/2014/main" id="{1D184894-38E9-99B4-9C0D-2616FD2E5B91}"/>
              </a:ext>
            </a:extLst>
          </p:cNvPr>
          <p:cNvSpPr/>
          <p:nvPr/>
        </p:nvSpPr>
        <p:spPr>
          <a:xfrm>
            <a:off x="2033378" y="910162"/>
            <a:ext cx="1427577" cy="713336"/>
          </a:xfrm>
          <a:prstGeom prst="wedgeRoundRectCallout">
            <a:avLst>
              <a:gd name="adj1" fmla="val -171"/>
              <a:gd name="adj2" fmla="val 107986"/>
              <a:gd name="adj3" fmla="val 16667"/>
            </a:avLst>
          </a:prstGeom>
          <a:solidFill>
            <a:srgbClr val="D2EAE3"/>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a:t>“Our son’s mother was particularly cruel.” Derry</a:t>
            </a:r>
          </a:p>
        </p:txBody>
      </p:sp>
      <p:sp>
        <p:nvSpPr>
          <p:cNvPr id="18" name="Speech Bubble: Rectangle with Corners Rounded 17">
            <a:extLst>
              <a:ext uri="{FF2B5EF4-FFF2-40B4-BE49-F238E27FC236}">
                <a16:creationId xmlns:a16="http://schemas.microsoft.com/office/drawing/2014/main" id="{6DEE1C5A-6D2A-6EF5-74C1-452830931D95}"/>
              </a:ext>
            </a:extLst>
          </p:cNvPr>
          <p:cNvSpPr/>
          <p:nvPr/>
        </p:nvSpPr>
        <p:spPr>
          <a:xfrm>
            <a:off x="99296" y="2354711"/>
            <a:ext cx="2199372" cy="641830"/>
          </a:xfrm>
          <a:prstGeom prst="wedgeRoundRectCallout">
            <a:avLst>
              <a:gd name="adj1" fmla="val 38477"/>
              <a:gd name="adj2" fmla="val 86222"/>
              <a:gd name="adj3" fmla="val 16667"/>
            </a:avLst>
          </a:prstGeom>
          <a:solidFill>
            <a:srgbClr val="D2EAE3"/>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t>“Denver was seriously affected (with FAS)” Cheyenne</a:t>
            </a:r>
          </a:p>
        </p:txBody>
      </p:sp>
      <p:sp>
        <p:nvSpPr>
          <p:cNvPr id="19" name="Speech Bubble: Rectangle with Corners Rounded 18">
            <a:extLst>
              <a:ext uri="{FF2B5EF4-FFF2-40B4-BE49-F238E27FC236}">
                <a16:creationId xmlns:a16="http://schemas.microsoft.com/office/drawing/2014/main" id="{633C84F4-15D8-13C4-4830-32D70A3AEB51}"/>
              </a:ext>
            </a:extLst>
          </p:cNvPr>
          <p:cNvSpPr/>
          <p:nvPr/>
        </p:nvSpPr>
        <p:spPr>
          <a:xfrm>
            <a:off x="4729316" y="362577"/>
            <a:ext cx="2642529" cy="713336"/>
          </a:xfrm>
          <a:prstGeom prst="wedgeRoundRectCallout">
            <a:avLst>
              <a:gd name="adj1" fmla="val 29595"/>
              <a:gd name="adj2" fmla="val 92824"/>
              <a:gd name="adj3" fmla="val 16667"/>
            </a:avLst>
          </a:prstGeom>
          <a:solidFill>
            <a:srgbClr val="D2EAE3"/>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a:effectLst/>
                <a:latin typeface="Times New Roman" panose="02020603050405020304" pitchFamily="18" charset="0"/>
                <a:ea typeface="Calibri" panose="020F0502020204030204" pitchFamily="34" charset="0"/>
              </a:rPr>
              <a:t>“He’s kind of a pathological liar…he makes up stories according to what he thinks you want to hear.”  Austin</a:t>
            </a:r>
            <a:endParaRPr lang="en-US" sz="1200" dirty="0"/>
          </a:p>
        </p:txBody>
      </p:sp>
      <p:sp>
        <p:nvSpPr>
          <p:cNvPr id="20" name="Speech Bubble: Rectangle with Corners Rounded 19">
            <a:extLst>
              <a:ext uri="{FF2B5EF4-FFF2-40B4-BE49-F238E27FC236}">
                <a16:creationId xmlns:a16="http://schemas.microsoft.com/office/drawing/2014/main" id="{C980B632-9AC4-BD21-A6C7-FFD3958FB2C0}"/>
              </a:ext>
            </a:extLst>
          </p:cNvPr>
          <p:cNvSpPr/>
          <p:nvPr/>
        </p:nvSpPr>
        <p:spPr>
          <a:xfrm>
            <a:off x="8701387" y="250010"/>
            <a:ext cx="1427577" cy="713336"/>
          </a:xfrm>
          <a:prstGeom prst="wedgeRoundRectCallout">
            <a:avLst>
              <a:gd name="adj1" fmla="val -38740"/>
              <a:gd name="adj2" fmla="val 96960"/>
              <a:gd name="adj3" fmla="val 16667"/>
            </a:avLst>
          </a:prstGeom>
          <a:solidFill>
            <a:srgbClr val="D2EAE3"/>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a:t>“</a:t>
            </a:r>
            <a:r>
              <a:rPr lang="en-US" sz="1200" dirty="0">
                <a:effectLst/>
                <a:latin typeface="Times New Roman" panose="02020603050405020304" pitchFamily="18" charset="0"/>
                <a:ea typeface="Calibri" panose="020F0502020204030204" pitchFamily="34" charset="0"/>
              </a:rPr>
              <a:t>Denver ran away from us…” Austin</a:t>
            </a:r>
            <a:endParaRPr lang="en-US" sz="1200" dirty="0"/>
          </a:p>
        </p:txBody>
      </p:sp>
      <p:sp>
        <p:nvSpPr>
          <p:cNvPr id="22" name="Speech Bubble: Rectangle with Corners Rounded 21">
            <a:extLst>
              <a:ext uri="{FF2B5EF4-FFF2-40B4-BE49-F238E27FC236}">
                <a16:creationId xmlns:a16="http://schemas.microsoft.com/office/drawing/2014/main" id="{D47175AD-0885-C3BE-01A4-8BE4464B7C1E}"/>
              </a:ext>
            </a:extLst>
          </p:cNvPr>
          <p:cNvSpPr/>
          <p:nvPr/>
        </p:nvSpPr>
        <p:spPr>
          <a:xfrm>
            <a:off x="9415175" y="1330605"/>
            <a:ext cx="2642529" cy="713336"/>
          </a:xfrm>
          <a:prstGeom prst="wedgeRoundRectCallout">
            <a:avLst>
              <a:gd name="adj1" fmla="val -35891"/>
              <a:gd name="adj2" fmla="val 130039"/>
              <a:gd name="adj3" fmla="val 16667"/>
            </a:avLst>
          </a:prstGeom>
          <a:solidFill>
            <a:srgbClr val="D2EAE3"/>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dirty="0">
                <a:latin typeface="Times New Roman" panose="02020603050405020304" pitchFamily="18" charset="0"/>
                <a:ea typeface="Calibri" panose="020F0502020204030204" pitchFamily="34" charset="0"/>
              </a:rPr>
              <a:t>“</a:t>
            </a:r>
            <a:r>
              <a:rPr lang="en-US" sz="1200" dirty="0">
                <a:effectLst/>
                <a:latin typeface="Times New Roman" panose="02020603050405020304" pitchFamily="18" charset="0"/>
                <a:ea typeface="Calibri" panose="020F0502020204030204" pitchFamily="34" charset="0"/>
              </a:rPr>
              <a:t>She wouldn't listen to anything. She just would do her own thing” Alaska</a:t>
            </a:r>
            <a:endParaRPr lang="en-US" sz="1200" dirty="0"/>
          </a:p>
        </p:txBody>
      </p:sp>
      <p:sp>
        <p:nvSpPr>
          <p:cNvPr id="23" name="Speech Bubble: Rectangle with Corners Rounded 22">
            <a:extLst>
              <a:ext uri="{FF2B5EF4-FFF2-40B4-BE49-F238E27FC236}">
                <a16:creationId xmlns:a16="http://schemas.microsoft.com/office/drawing/2014/main" id="{338326B0-A0B6-4A44-E409-FA6980BC14FE}"/>
              </a:ext>
            </a:extLst>
          </p:cNvPr>
          <p:cNvSpPr/>
          <p:nvPr/>
        </p:nvSpPr>
        <p:spPr>
          <a:xfrm>
            <a:off x="10128964" y="4392407"/>
            <a:ext cx="1928740" cy="1080595"/>
          </a:xfrm>
          <a:prstGeom prst="wedgeRoundRectCallout">
            <a:avLst>
              <a:gd name="adj1" fmla="val -39163"/>
              <a:gd name="adj2" fmla="val -92505"/>
              <a:gd name="adj3" fmla="val 16667"/>
            </a:avLst>
          </a:prstGeom>
          <a:solidFill>
            <a:srgbClr val="D2EAE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“Then there's control. They don't have it so they're going to take it where they can.” Asia</a:t>
            </a:r>
          </a:p>
        </p:txBody>
      </p:sp>
      <p:sp>
        <p:nvSpPr>
          <p:cNvPr id="24" name="Speech Bubble: Rectangle with Corners Rounded 23">
            <a:extLst>
              <a:ext uri="{FF2B5EF4-FFF2-40B4-BE49-F238E27FC236}">
                <a16:creationId xmlns:a16="http://schemas.microsoft.com/office/drawing/2014/main" id="{CC03711E-2CFD-BFEC-8D92-7F525F66A3EC}"/>
              </a:ext>
            </a:extLst>
          </p:cNvPr>
          <p:cNvSpPr/>
          <p:nvPr/>
        </p:nvSpPr>
        <p:spPr>
          <a:xfrm>
            <a:off x="7664577" y="5788560"/>
            <a:ext cx="3190235" cy="804365"/>
          </a:xfrm>
          <a:prstGeom prst="wedgeRoundRectCallout">
            <a:avLst>
              <a:gd name="adj1" fmla="val -28843"/>
              <a:gd name="adj2" fmla="val -126966"/>
              <a:gd name="adj3" fmla="val 16667"/>
            </a:avLst>
          </a:prstGeom>
          <a:solidFill>
            <a:srgbClr val="D2EAE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“When you start attaching or getting a relationship with one of them, it can make them go against each other…and try to undermine your progress. “ Carolina</a:t>
            </a:r>
          </a:p>
        </p:txBody>
      </p:sp>
      <p:sp>
        <p:nvSpPr>
          <p:cNvPr id="25" name="Speech Bubble: Rectangle with Corners Rounded 24">
            <a:extLst>
              <a:ext uri="{FF2B5EF4-FFF2-40B4-BE49-F238E27FC236}">
                <a16:creationId xmlns:a16="http://schemas.microsoft.com/office/drawing/2014/main" id="{F0448AB9-25CA-F618-F17D-A5D7F9BB56A7}"/>
              </a:ext>
            </a:extLst>
          </p:cNvPr>
          <p:cNvSpPr/>
          <p:nvPr/>
        </p:nvSpPr>
        <p:spPr>
          <a:xfrm>
            <a:off x="529874" y="5260113"/>
            <a:ext cx="2984293" cy="953198"/>
          </a:xfrm>
          <a:prstGeom prst="wedgeRoundRectCallout">
            <a:avLst>
              <a:gd name="adj1" fmla="val 39459"/>
              <a:gd name="adj2" fmla="val -93257"/>
              <a:gd name="adj3" fmla="val 16667"/>
            </a:avLst>
          </a:prstGeom>
          <a:solidFill>
            <a:srgbClr val="D2EAE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“He had no idea how to do simple math and it became very clear to him that the education he had over there was woefully inadequate.” Roman</a:t>
            </a:r>
          </a:p>
        </p:txBody>
      </p:sp>
    </p:spTree>
    <p:extLst>
      <p:ext uri="{BB962C8B-B14F-4D97-AF65-F5344CB8AC3E}">
        <p14:creationId xmlns:p14="http://schemas.microsoft.com/office/powerpoint/2010/main" val="275254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circle(in)">
                                      <p:cBhvr>
                                        <p:cTn id="75" dur="20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barn(inVertical)">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1000"/>
                                        <p:tgtEl>
                                          <p:spTgt spid="24"/>
                                        </p:tgtEl>
                                      </p:cBhvr>
                                    </p:animEffect>
                                    <p:anim calcmode="lin" valueType="num">
                                      <p:cBhvr>
                                        <p:cTn id="92" dur="1000" fill="hold"/>
                                        <p:tgtEl>
                                          <p:spTgt spid="24"/>
                                        </p:tgtEl>
                                        <p:attrNameLst>
                                          <p:attrName>ppt_x</p:attrName>
                                        </p:attrNameLst>
                                      </p:cBhvr>
                                      <p:tavLst>
                                        <p:tav tm="0">
                                          <p:val>
                                            <p:strVal val="#ppt_x"/>
                                          </p:val>
                                        </p:tav>
                                        <p:tav tm="100000">
                                          <p:val>
                                            <p:strVal val="#ppt_x"/>
                                          </p:val>
                                        </p:tav>
                                      </p:tavLst>
                                    </p:anim>
                                    <p:anim calcmode="lin" valueType="num">
                                      <p:cBhvr>
                                        <p:cTn id="9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13" grpId="0" animBg="1"/>
      <p:bldP spid="17" grpId="0" animBg="1"/>
      <p:bldP spid="18" grpId="0" animBg="1"/>
      <p:bldP spid="19" grpId="0" animBg="1"/>
      <p:bldP spid="20" grpId="0" animBg="1"/>
      <p:bldP spid="22" grpId="0" animBg="1"/>
      <p:bldP spid="23"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divot">
          <a:fgClr>
            <a:srgbClr val="FFCC66"/>
          </a:fgClr>
          <a:bgClr>
            <a:schemeClr val="bg1"/>
          </a:bgClr>
        </a:patt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681A91C-A25D-3187-7E42-D26B6A164F2E}"/>
              </a:ext>
            </a:extLst>
          </p:cNvPr>
          <p:cNvGrpSpPr/>
          <p:nvPr/>
        </p:nvGrpSpPr>
        <p:grpSpPr>
          <a:xfrm>
            <a:off x="5320443" y="2681346"/>
            <a:ext cx="1739597" cy="1592941"/>
            <a:chOff x="5411152" y="2788602"/>
            <a:chExt cx="1369695" cy="1280795"/>
          </a:xfrm>
          <a:solidFill>
            <a:srgbClr val="FF9966"/>
          </a:solidFill>
        </p:grpSpPr>
        <p:sp>
          <p:nvSpPr>
            <p:cNvPr id="2" name="Oval 1">
              <a:extLst>
                <a:ext uri="{FF2B5EF4-FFF2-40B4-BE49-F238E27FC236}">
                  <a16:creationId xmlns:a16="http://schemas.microsoft.com/office/drawing/2014/main" id="{8E30399D-1076-7436-4D4F-7F0EAA4306FB}"/>
                </a:ext>
              </a:extLst>
            </p:cNvPr>
            <p:cNvSpPr/>
            <p:nvPr/>
          </p:nvSpPr>
          <p:spPr>
            <a:xfrm>
              <a:off x="5411152" y="2788602"/>
              <a:ext cx="1369695" cy="1280795"/>
            </a:xfrm>
            <a:prstGeom prst="ellipse">
              <a:avLst/>
            </a:prstGeom>
            <a:grpFill/>
            <a:ln w="12700" cap="flat" cmpd="sng" algn="ctr">
              <a:solidFill>
                <a:srgbClr val="97371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 Box 3">
              <a:extLst>
                <a:ext uri="{FF2B5EF4-FFF2-40B4-BE49-F238E27FC236}">
                  <a16:creationId xmlns:a16="http://schemas.microsoft.com/office/drawing/2014/main" id="{2242E13F-92A8-478C-B199-8C1ACAACA273}"/>
                </a:ext>
              </a:extLst>
            </p:cNvPr>
            <p:cNvSpPr txBox="1"/>
            <p:nvPr/>
          </p:nvSpPr>
          <p:spPr>
            <a:xfrm>
              <a:off x="5605462" y="3105467"/>
              <a:ext cx="981075" cy="647065"/>
            </a:xfrm>
            <a:prstGeom prst="rect">
              <a:avLst/>
            </a:prstGeom>
            <a:grp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Parent Factors</a:t>
              </a:r>
            </a:p>
          </p:txBody>
        </p:sp>
      </p:grpSp>
      <p:sp>
        <p:nvSpPr>
          <p:cNvPr id="5" name="Oval 4">
            <a:extLst>
              <a:ext uri="{FF2B5EF4-FFF2-40B4-BE49-F238E27FC236}">
                <a16:creationId xmlns:a16="http://schemas.microsoft.com/office/drawing/2014/main" id="{BC11475F-28BB-BD58-940F-6971A8BA8656}"/>
              </a:ext>
            </a:extLst>
          </p:cNvPr>
          <p:cNvSpPr/>
          <p:nvPr/>
        </p:nvSpPr>
        <p:spPr>
          <a:xfrm>
            <a:off x="4138613" y="2888285"/>
            <a:ext cx="1414461" cy="1159558"/>
          </a:xfrm>
          <a:prstGeom prst="ellipse">
            <a:avLst/>
          </a:prstGeom>
          <a:solidFill>
            <a:srgbClr val="FFCC99"/>
          </a:solidFill>
          <a:ln w="12700" cap="flat" cmpd="sng" algn="ctr">
            <a:solidFill>
              <a:srgbClr val="B84F1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Parent Actions</a:t>
            </a:r>
          </a:p>
        </p:txBody>
      </p:sp>
      <p:sp>
        <p:nvSpPr>
          <p:cNvPr id="6" name="Oval 5">
            <a:extLst>
              <a:ext uri="{FF2B5EF4-FFF2-40B4-BE49-F238E27FC236}">
                <a16:creationId xmlns:a16="http://schemas.microsoft.com/office/drawing/2014/main" id="{71242B6B-6472-9370-2916-F63A9FA5F680}"/>
              </a:ext>
            </a:extLst>
          </p:cNvPr>
          <p:cNvSpPr/>
          <p:nvPr/>
        </p:nvSpPr>
        <p:spPr>
          <a:xfrm>
            <a:off x="6855520" y="2898037"/>
            <a:ext cx="1414461" cy="1159558"/>
          </a:xfrm>
          <a:prstGeom prst="ellipse">
            <a:avLst/>
          </a:prstGeom>
          <a:solidFill>
            <a:srgbClr val="FFCC99"/>
          </a:solidFill>
          <a:ln w="12700" cap="flat" cmpd="sng" algn="ctr">
            <a:solidFill>
              <a:srgbClr val="B84F1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Parent Reactions</a:t>
            </a:r>
          </a:p>
        </p:txBody>
      </p:sp>
      <p:sp>
        <p:nvSpPr>
          <p:cNvPr id="7" name="Oval 6">
            <a:extLst>
              <a:ext uri="{FF2B5EF4-FFF2-40B4-BE49-F238E27FC236}">
                <a16:creationId xmlns:a16="http://schemas.microsoft.com/office/drawing/2014/main" id="{D1E97F9F-E0BE-052E-0DD5-5D49041A982F}"/>
              </a:ext>
            </a:extLst>
          </p:cNvPr>
          <p:cNvSpPr/>
          <p:nvPr/>
        </p:nvSpPr>
        <p:spPr>
          <a:xfrm>
            <a:off x="4376846" y="2339219"/>
            <a:ext cx="1438275" cy="584110"/>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Perseverance to Attach</a:t>
            </a:r>
          </a:p>
        </p:txBody>
      </p:sp>
      <p:sp>
        <p:nvSpPr>
          <p:cNvPr id="8" name="Oval 7">
            <a:extLst>
              <a:ext uri="{FF2B5EF4-FFF2-40B4-BE49-F238E27FC236}">
                <a16:creationId xmlns:a16="http://schemas.microsoft.com/office/drawing/2014/main" id="{6480ED1E-E03D-1AB8-9EF5-2EF96354AAC5}"/>
              </a:ext>
            </a:extLst>
          </p:cNvPr>
          <p:cNvSpPr/>
          <p:nvPr/>
        </p:nvSpPr>
        <p:spPr>
          <a:xfrm>
            <a:off x="3362213" y="2418775"/>
            <a:ext cx="1209675" cy="7613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Confusion Curiosity</a:t>
            </a:r>
          </a:p>
        </p:txBody>
      </p:sp>
      <p:sp>
        <p:nvSpPr>
          <p:cNvPr id="9" name="Oval 8">
            <a:extLst>
              <a:ext uri="{FF2B5EF4-FFF2-40B4-BE49-F238E27FC236}">
                <a16:creationId xmlns:a16="http://schemas.microsoft.com/office/drawing/2014/main" id="{52730ABF-5198-6286-9026-58FAAB8EE237}"/>
              </a:ext>
            </a:extLst>
          </p:cNvPr>
          <p:cNvSpPr/>
          <p:nvPr/>
        </p:nvSpPr>
        <p:spPr>
          <a:xfrm>
            <a:off x="3481496" y="3404809"/>
            <a:ext cx="895350" cy="5327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Coping</a:t>
            </a:r>
          </a:p>
        </p:txBody>
      </p:sp>
      <p:sp>
        <p:nvSpPr>
          <p:cNvPr id="10" name="Oval 9">
            <a:extLst>
              <a:ext uri="{FF2B5EF4-FFF2-40B4-BE49-F238E27FC236}">
                <a16:creationId xmlns:a16="http://schemas.microsoft.com/office/drawing/2014/main" id="{A307FDDC-3F81-E98D-21E5-DE0FDFE3CB1D}"/>
              </a:ext>
            </a:extLst>
          </p:cNvPr>
          <p:cNvSpPr/>
          <p:nvPr/>
        </p:nvSpPr>
        <p:spPr>
          <a:xfrm>
            <a:off x="2706384" y="3078736"/>
            <a:ext cx="942975" cy="59245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Self-Care</a:t>
            </a:r>
          </a:p>
        </p:txBody>
      </p:sp>
      <p:sp>
        <p:nvSpPr>
          <p:cNvPr id="11" name="Oval 10">
            <a:extLst>
              <a:ext uri="{FF2B5EF4-FFF2-40B4-BE49-F238E27FC236}">
                <a16:creationId xmlns:a16="http://schemas.microsoft.com/office/drawing/2014/main" id="{EDE59832-44BF-6B4B-5F80-C70E9FB17A66}"/>
              </a:ext>
            </a:extLst>
          </p:cNvPr>
          <p:cNvSpPr/>
          <p:nvPr/>
        </p:nvSpPr>
        <p:spPr>
          <a:xfrm>
            <a:off x="2995721" y="3767173"/>
            <a:ext cx="933450" cy="561340"/>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a:effectLst/>
                <a:latin typeface="Aptos" panose="020B0004020202020204" pitchFamily="34" charset="0"/>
                <a:ea typeface="Aptos" panose="020B0004020202020204" pitchFamily="34" charset="0"/>
                <a:cs typeface="Times New Roman" panose="02020603050405020304" pitchFamily="18" charset="0"/>
              </a:rPr>
              <a:t>Humor</a:t>
            </a:r>
          </a:p>
        </p:txBody>
      </p:sp>
      <p:sp>
        <p:nvSpPr>
          <p:cNvPr id="12" name="Oval 11">
            <a:extLst>
              <a:ext uri="{FF2B5EF4-FFF2-40B4-BE49-F238E27FC236}">
                <a16:creationId xmlns:a16="http://schemas.microsoft.com/office/drawing/2014/main" id="{62E7799C-98E9-A3DF-B3D1-403E3ED314A4}"/>
              </a:ext>
            </a:extLst>
          </p:cNvPr>
          <p:cNvSpPr/>
          <p:nvPr/>
        </p:nvSpPr>
        <p:spPr>
          <a:xfrm>
            <a:off x="4198845" y="3893149"/>
            <a:ext cx="1238250" cy="7232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Looking for Successes</a:t>
            </a:r>
          </a:p>
        </p:txBody>
      </p:sp>
      <p:sp>
        <p:nvSpPr>
          <p:cNvPr id="13" name="Oval 12">
            <a:extLst>
              <a:ext uri="{FF2B5EF4-FFF2-40B4-BE49-F238E27FC236}">
                <a16:creationId xmlns:a16="http://schemas.microsoft.com/office/drawing/2014/main" id="{7C265B09-7B7A-1E8F-4D5B-9216E916168E}"/>
              </a:ext>
            </a:extLst>
          </p:cNvPr>
          <p:cNvSpPr/>
          <p:nvPr/>
        </p:nvSpPr>
        <p:spPr>
          <a:xfrm>
            <a:off x="6758718" y="2344991"/>
            <a:ext cx="1095375" cy="656590"/>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Safety Concerns</a:t>
            </a:r>
          </a:p>
        </p:txBody>
      </p:sp>
      <p:sp>
        <p:nvSpPr>
          <p:cNvPr id="14" name="Oval 13">
            <a:extLst>
              <a:ext uri="{FF2B5EF4-FFF2-40B4-BE49-F238E27FC236}">
                <a16:creationId xmlns:a16="http://schemas.microsoft.com/office/drawing/2014/main" id="{F59E73B3-A1B0-1DF3-AD20-EE627A7F1833}"/>
              </a:ext>
            </a:extLst>
          </p:cNvPr>
          <p:cNvSpPr/>
          <p:nvPr/>
        </p:nvSpPr>
        <p:spPr>
          <a:xfrm>
            <a:off x="7837144" y="2551011"/>
            <a:ext cx="1047750" cy="6470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Isolation</a:t>
            </a:r>
          </a:p>
        </p:txBody>
      </p:sp>
      <p:sp>
        <p:nvSpPr>
          <p:cNvPr id="15" name="Oval 14">
            <a:extLst>
              <a:ext uri="{FF2B5EF4-FFF2-40B4-BE49-F238E27FC236}">
                <a16:creationId xmlns:a16="http://schemas.microsoft.com/office/drawing/2014/main" id="{D2064C99-A235-B57F-E545-6EF9B5A2C467}"/>
              </a:ext>
            </a:extLst>
          </p:cNvPr>
          <p:cNvSpPr/>
          <p:nvPr/>
        </p:nvSpPr>
        <p:spPr>
          <a:xfrm>
            <a:off x="8218410" y="3075994"/>
            <a:ext cx="1657350" cy="7232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Mental/Physical Health Impact</a:t>
            </a:r>
          </a:p>
        </p:txBody>
      </p:sp>
      <p:sp>
        <p:nvSpPr>
          <p:cNvPr id="16" name="Oval 15">
            <a:extLst>
              <a:ext uri="{FF2B5EF4-FFF2-40B4-BE49-F238E27FC236}">
                <a16:creationId xmlns:a16="http://schemas.microsoft.com/office/drawing/2014/main" id="{E05C37EF-2C99-6EFE-9D82-A30590F85D70}"/>
              </a:ext>
            </a:extLst>
          </p:cNvPr>
          <p:cNvSpPr/>
          <p:nvPr/>
        </p:nvSpPr>
        <p:spPr>
          <a:xfrm>
            <a:off x="7722844" y="3715674"/>
            <a:ext cx="1276350" cy="8375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Doubts Uncertainty</a:t>
            </a:r>
          </a:p>
        </p:txBody>
      </p:sp>
      <p:sp>
        <p:nvSpPr>
          <p:cNvPr id="17" name="Oval 16">
            <a:extLst>
              <a:ext uri="{FF2B5EF4-FFF2-40B4-BE49-F238E27FC236}">
                <a16:creationId xmlns:a16="http://schemas.microsoft.com/office/drawing/2014/main" id="{F51DEE51-F93E-00CA-A682-454E5241F2C7}"/>
              </a:ext>
            </a:extLst>
          </p:cNvPr>
          <p:cNvSpPr/>
          <p:nvPr/>
        </p:nvSpPr>
        <p:spPr>
          <a:xfrm>
            <a:off x="6490862" y="3954320"/>
            <a:ext cx="1276350" cy="8375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Family Concerns</a:t>
            </a:r>
          </a:p>
        </p:txBody>
      </p:sp>
      <p:sp>
        <p:nvSpPr>
          <p:cNvPr id="18" name="Oval 17">
            <a:extLst>
              <a:ext uri="{FF2B5EF4-FFF2-40B4-BE49-F238E27FC236}">
                <a16:creationId xmlns:a16="http://schemas.microsoft.com/office/drawing/2014/main" id="{0A97C0F6-BDFD-66A8-DB79-22414AB6479D}"/>
              </a:ext>
            </a:extLst>
          </p:cNvPr>
          <p:cNvSpPr/>
          <p:nvPr/>
        </p:nvSpPr>
        <p:spPr>
          <a:xfrm>
            <a:off x="7604047" y="2053891"/>
            <a:ext cx="1228725" cy="58991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a:effectLst/>
                <a:latin typeface="Aptos" panose="020B0004020202020204" pitchFamily="34" charset="0"/>
                <a:ea typeface="Aptos" panose="020B0004020202020204" pitchFamily="34" charset="0"/>
                <a:cs typeface="Times New Roman" panose="02020603050405020304" pitchFamily="18" charset="0"/>
              </a:rPr>
              <a:t>Loss/Grief</a:t>
            </a:r>
          </a:p>
        </p:txBody>
      </p:sp>
      <p:sp>
        <p:nvSpPr>
          <p:cNvPr id="19" name="Oval 18">
            <a:extLst>
              <a:ext uri="{FF2B5EF4-FFF2-40B4-BE49-F238E27FC236}">
                <a16:creationId xmlns:a16="http://schemas.microsoft.com/office/drawing/2014/main" id="{840EDB10-09BB-B291-E392-CF983AF72811}"/>
              </a:ext>
            </a:extLst>
          </p:cNvPr>
          <p:cNvSpPr/>
          <p:nvPr/>
        </p:nvSpPr>
        <p:spPr>
          <a:xfrm>
            <a:off x="5161153" y="4211643"/>
            <a:ext cx="1526568" cy="837565"/>
          </a:xfrm>
          <a:prstGeom prst="ellipse">
            <a:avLst/>
          </a:prstGeom>
          <a:solidFill>
            <a:sysClr val="window" lastClr="FFFFFF"/>
          </a:solidFill>
          <a:ln w="12700" cap="flat" cmpd="sng" algn="ctr">
            <a:solidFill>
              <a:srgbClr val="E97132">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Redefined Expectations &amp; Acceptance</a:t>
            </a:r>
          </a:p>
        </p:txBody>
      </p:sp>
      <p:sp>
        <p:nvSpPr>
          <p:cNvPr id="21" name="Oval 20">
            <a:extLst>
              <a:ext uri="{FF2B5EF4-FFF2-40B4-BE49-F238E27FC236}">
                <a16:creationId xmlns:a16="http://schemas.microsoft.com/office/drawing/2014/main" id="{72F480F6-F927-1DC2-F9CD-EA45151C0184}"/>
              </a:ext>
            </a:extLst>
          </p:cNvPr>
          <p:cNvSpPr/>
          <p:nvPr/>
        </p:nvSpPr>
        <p:spPr>
          <a:xfrm>
            <a:off x="8766385" y="3750414"/>
            <a:ext cx="1095153" cy="594858"/>
          </a:xfrm>
          <a:prstGeom prst="ellipse">
            <a:avLst/>
          </a:prstGeom>
          <a:ln>
            <a:solidFill>
              <a:srgbClr val="FF996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dirty="0">
                <a:latin typeface="Aptos" panose="020B0004020202020204" pitchFamily="34" charset="0"/>
              </a:rPr>
              <a:t>Marriage</a:t>
            </a:r>
            <a:r>
              <a:rPr lang="en-US" sz="1100" dirty="0"/>
              <a:t> Concerns</a:t>
            </a:r>
          </a:p>
        </p:txBody>
      </p:sp>
      <p:sp>
        <p:nvSpPr>
          <p:cNvPr id="23" name="Oval 22">
            <a:extLst>
              <a:ext uri="{FF2B5EF4-FFF2-40B4-BE49-F238E27FC236}">
                <a16:creationId xmlns:a16="http://schemas.microsoft.com/office/drawing/2014/main" id="{A1305530-8D49-324E-0FD9-9B7422A5447B}"/>
              </a:ext>
            </a:extLst>
          </p:cNvPr>
          <p:cNvSpPr/>
          <p:nvPr/>
        </p:nvSpPr>
        <p:spPr>
          <a:xfrm>
            <a:off x="7520060" y="4443055"/>
            <a:ext cx="1095153" cy="500939"/>
          </a:xfrm>
          <a:prstGeom prst="ellipse">
            <a:avLst/>
          </a:prstGeom>
          <a:ln>
            <a:solidFill>
              <a:srgbClr val="FF996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dirty="0">
                <a:latin typeface="Aptos" panose="020B0004020202020204" pitchFamily="34" charset="0"/>
              </a:rPr>
              <a:t>Shame &amp; Guilt</a:t>
            </a:r>
            <a:endParaRPr lang="en-US" sz="1100" dirty="0"/>
          </a:p>
        </p:txBody>
      </p:sp>
      <p:sp>
        <p:nvSpPr>
          <p:cNvPr id="24" name="Oval 23">
            <a:extLst>
              <a:ext uri="{FF2B5EF4-FFF2-40B4-BE49-F238E27FC236}">
                <a16:creationId xmlns:a16="http://schemas.microsoft.com/office/drawing/2014/main" id="{3B9EA960-B816-4A82-45B9-CAB607AAE343}"/>
              </a:ext>
            </a:extLst>
          </p:cNvPr>
          <p:cNvSpPr/>
          <p:nvPr/>
        </p:nvSpPr>
        <p:spPr>
          <a:xfrm>
            <a:off x="2217130" y="3501830"/>
            <a:ext cx="969494" cy="592455"/>
          </a:xfrm>
          <a:prstGeom prst="ellipse">
            <a:avLst/>
          </a:prstGeom>
          <a:ln>
            <a:solidFill>
              <a:srgbClr val="FF996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dirty="0">
                <a:latin typeface="Aptos" panose="020B0004020202020204" pitchFamily="34" charset="0"/>
              </a:rPr>
              <a:t>Faith</a:t>
            </a:r>
            <a:endParaRPr lang="en-US" sz="1100" dirty="0"/>
          </a:p>
        </p:txBody>
      </p:sp>
      <p:sp>
        <p:nvSpPr>
          <p:cNvPr id="20" name="Speech Bubble: Rectangle with Corners Rounded 19">
            <a:extLst>
              <a:ext uri="{FF2B5EF4-FFF2-40B4-BE49-F238E27FC236}">
                <a16:creationId xmlns:a16="http://schemas.microsoft.com/office/drawing/2014/main" id="{ABCCC47F-D847-958E-4BC5-92EB9C8004B6}"/>
              </a:ext>
            </a:extLst>
          </p:cNvPr>
          <p:cNvSpPr/>
          <p:nvPr/>
        </p:nvSpPr>
        <p:spPr>
          <a:xfrm>
            <a:off x="8269981" y="1435099"/>
            <a:ext cx="2007138" cy="589915"/>
          </a:xfrm>
          <a:prstGeom prst="wedgeRoundRectCallout">
            <a:avLst>
              <a:gd name="adj1" fmla="val -33080"/>
              <a:gd name="adj2" fmla="val 87501"/>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“There are certain things that we were never going to be able to do.” Derry</a:t>
            </a:r>
          </a:p>
        </p:txBody>
      </p:sp>
      <p:sp>
        <p:nvSpPr>
          <p:cNvPr id="22" name="Speech Bubble: Rectangle with Corners Rounded 21">
            <a:extLst>
              <a:ext uri="{FF2B5EF4-FFF2-40B4-BE49-F238E27FC236}">
                <a16:creationId xmlns:a16="http://schemas.microsoft.com/office/drawing/2014/main" id="{0CB8C002-DC0B-3C0A-63AB-37A7C53746D9}"/>
              </a:ext>
            </a:extLst>
          </p:cNvPr>
          <p:cNvSpPr/>
          <p:nvPr/>
        </p:nvSpPr>
        <p:spPr>
          <a:xfrm>
            <a:off x="605672" y="1127730"/>
            <a:ext cx="3265543" cy="1109863"/>
          </a:xfrm>
          <a:prstGeom prst="wedgeRoundRectCallout">
            <a:avLst>
              <a:gd name="adj1" fmla="val 41192"/>
              <a:gd name="adj2" fmla="val 84646"/>
              <a:gd name="adj3" fmla="val 16667"/>
            </a:avLst>
          </a:prstGeom>
          <a:solidFill>
            <a:srgbClr val="F9DBCB"/>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dirty="0"/>
              <a:t>“It's really hard. I mean, it's tough enough being a parent for “normal” kids, right; let alone someone who's got trauma, fetal alcohol syndrome, language issues, and God knows what else. I mean, you just don't know. I don't know how to handle this. “ Roman</a:t>
            </a:r>
          </a:p>
        </p:txBody>
      </p:sp>
      <p:sp>
        <p:nvSpPr>
          <p:cNvPr id="25" name="Speech Bubble: Rectangle with Corners Rounded 24">
            <a:extLst>
              <a:ext uri="{FF2B5EF4-FFF2-40B4-BE49-F238E27FC236}">
                <a16:creationId xmlns:a16="http://schemas.microsoft.com/office/drawing/2014/main" id="{04C73973-6312-9202-920C-47DC354615D3}"/>
              </a:ext>
            </a:extLst>
          </p:cNvPr>
          <p:cNvSpPr/>
          <p:nvPr/>
        </p:nvSpPr>
        <p:spPr>
          <a:xfrm>
            <a:off x="4804996" y="5200417"/>
            <a:ext cx="2238882" cy="677702"/>
          </a:xfrm>
          <a:prstGeom prst="wedgeRoundRectCallout">
            <a:avLst>
              <a:gd name="adj1" fmla="val -16002"/>
              <a:gd name="adj2" fmla="val -86469"/>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 different parenting style is required for adopted children”  Austin</a:t>
            </a:r>
          </a:p>
        </p:txBody>
      </p:sp>
      <p:sp>
        <p:nvSpPr>
          <p:cNvPr id="26" name="Speech Bubble: Rectangle with Corners Rounded 25">
            <a:extLst>
              <a:ext uri="{FF2B5EF4-FFF2-40B4-BE49-F238E27FC236}">
                <a16:creationId xmlns:a16="http://schemas.microsoft.com/office/drawing/2014/main" id="{2DF36F04-4520-DE20-B975-3E0FDB46DA8B}"/>
              </a:ext>
            </a:extLst>
          </p:cNvPr>
          <p:cNvSpPr/>
          <p:nvPr/>
        </p:nvSpPr>
        <p:spPr>
          <a:xfrm>
            <a:off x="846370" y="2711837"/>
            <a:ext cx="1900930" cy="555765"/>
          </a:xfrm>
          <a:prstGeom prst="wedgeRoundRectCallout">
            <a:avLst>
              <a:gd name="adj1" fmla="val 55721"/>
              <a:gd name="adj2" fmla="val 106729"/>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“worship music was a big one for me” Carolina</a:t>
            </a:r>
          </a:p>
        </p:txBody>
      </p:sp>
      <p:sp>
        <p:nvSpPr>
          <p:cNvPr id="27" name="Speech Bubble: Rectangle with Corners Rounded 26">
            <a:extLst>
              <a:ext uri="{FF2B5EF4-FFF2-40B4-BE49-F238E27FC236}">
                <a16:creationId xmlns:a16="http://schemas.microsoft.com/office/drawing/2014/main" id="{0E7D25A7-54E8-A12A-83F7-12D917E17A4D}"/>
              </a:ext>
            </a:extLst>
          </p:cNvPr>
          <p:cNvSpPr/>
          <p:nvPr/>
        </p:nvSpPr>
        <p:spPr>
          <a:xfrm>
            <a:off x="1317163" y="4487868"/>
            <a:ext cx="2186049" cy="561340"/>
          </a:xfrm>
          <a:prstGeom prst="wedgeRoundRectCallout">
            <a:avLst>
              <a:gd name="adj1" fmla="val 36738"/>
              <a:gd name="adj2" fmla="val -114408"/>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“Our superpower was a sense of humor. “ Derry</a:t>
            </a:r>
          </a:p>
        </p:txBody>
      </p:sp>
      <p:sp>
        <p:nvSpPr>
          <p:cNvPr id="28" name="Speech Bubble: Rectangle with Corners Rounded 27">
            <a:extLst>
              <a:ext uri="{FF2B5EF4-FFF2-40B4-BE49-F238E27FC236}">
                <a16:creationId xmlns:a16="http://schemas.microsoft.com/office/drawing/2014/main" id="{D3359974-D53D-9336-11AE-12745572178E}"/>
              </a:ext>
            </a:extLst>
          </p:cNvPr>
          <p:cNvSpPr/>
          <p:nvPr/>
        </p:nvSpPr>
        <p:spPr>
          <a:xfrm>
            <a:off x="2217130" y="5411358"/>
            <a:ext cx="2354758" cy="561340"/>
          </a:xfrm>
          <a:prstGeom prst="wedgeRoundRectCallout">
            <a:avLst>
              <a:gd name="adj1" fmla="val 44254"/>
              <a:gd name="adj2" fmla="val -230012"/>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rPr>
              <a:t>“That’s because [our son] has a good heart for people.” Cheyenne</a:t>
            </a:r>
            <a:endParaRPr lang="en-US" sz="1200" dirty="0">
              <a:solidFill>
                <a:schemeClr val="tx1"/>
              </a:solidFill>
            </a:endParaRPr>
          </a:p>
        </p:txBody>
      </p:sp>
      <p:sp>
        <p:nvSpPr>
          <p:cNvPr id="29" name="Speech Bubble: Rectangle with Corners Rounded 28">
            <a:extLst>
              <a:ext uri="{FF2B5EF4-FFF2-40B4-BE49-F238E27FC236}">
                <a16:creationId xmlns:a16="http://schemas.microsoft.com/office/drawing/2014/main" id="{5772BF94-1FA2-7C80-DEF6-FBED6F526313}"/>
              </a:ext>
            </a:extLst>
          </p:cNvPr>
          <p:cNvSpPr/>
          <p:nvPr/>
        </p:nvSpPr>
        <p:spPr>
          <a:xfrm>
            <a:off x="6174079" y="973486"/>
            <a:ext cx="1739598" cy="1024531"/>
          </a:xfrm>
          <a:prstGeom prst="wedgeRoundRectCallout">
            <a:avLst>
              <a:gd name="adj1" fmla="val 12855"/>
              <a:gd name="adj2" fmla="val 89866"/>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“We kept our room locked…[when] we would go to bed at night…we needed to survive” Cheyenne</a:t>
            </a:r>
          </a:p>
        </p:txBody>
      </p:sp>
      <p:sp>
        <p:nvSpPr>
          <p:cNvPr id="30" name="Speech Bubble: Rectangle with Corners Rounded 29">
            <a:extLst>
              <a:ext uri="{FF2B5EF4-FFF2-40B4-BE49-F238E27FC236}">
                <a16:creationId xmlns:a16="http://schemas.microsoft.com/office/drawing/2014/main" id="{E36E64A2-D1E6-49B8-E0F8-F08D85218ED8}"/>
              </a:ext>
            </a:extLst>
          </p:cNvPr>
          <p:cNvSpPr/>
          <p:nvPr/>
        </p:nvSpPr>
        <p:spPr>
          <a:xfrm>
            <a:off x="9153832" y="2237593"/>
            <a:ext cx="2556387" cy="685736"/>
          </a:xfrm>
          <a:prstGeom prst="wedgeRoundRectCallout">
            <a:avLst>
              <a:gd name="adj1" fmla="val -68910"/>
              <a:gd name="adj2" fmla="val 42426"/>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rPr>
              <a:t>“You just kind of grow further deeper into your cave. You just stop, you know, letting anyone in.” Bristol</a:t>
            </a:r>
            <a:endParaRPr lang="en-US" sz="1200" dirty="0">
              <a:solidFill>
                <a:schemeClr val="tx1"/>
              </a:solidFill>
            </a:endParaRPr>
          </a:p>
        </p:txBody>
      </p:sp>
      <p:sp>
        <p:nvSpPr>
          <p:cNvPr id="31" name="Speech Bubble: Rectangle with Corners Rounded 30">
            <a:extLst>
              <a:ext uri="{FF2B5EF4-FFF2-40B4-BE49-F238E27FC236}">
                <a16:creationId xmlns:a16="http://schemas.microsoft.com/office/drawing/2014/main" id="{9679E090-6114-E763-11B4-2B1881E49735}"/>
              </a:ext>
            </a:extLst>
          </p:cNvPr>
          <p:cNvSpPr/>
          <p:nvPr/>
        </p:nvSpPr>
        <p:spPr>
          <a:xfrm>
            <a:off x="8884894" y="4600909"/>
            <a:ext cx="2556387" cy="837565"/>
          </a:xfrm>
          <a:prstGeom prst="wedgeRoundRectCallout">
            <a:avLst>
              <a:gd name="adj1" fmla="val -65064"/>
              <a:gd name="adj2" fmla="val -61934"/>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“What kind of person am I, that I’m thinking of…trying to reverse this. Stop this. End this.” Austin </a:t>
            </a:r>
          </a:p>
        </p:txBody>
      </p:sp>
      <p:sp>
        <p:nvSpPr>
          <p:cNvPr id="32" name="Speech Bubble: Rectangle with Corners Rounded 31">
            <a:extLst>
              <a:ext uri="{FF2B5EF4-FFF2-40B4-BE49-F238E27FC236}">
                <a16:creationId xmlns:a16="http://schemas.microsoft.com/office/drawing/2014/main" id="{F3F81ED7-162C-9946-3EB9-C0C06241FFA8}"/>
              </a:ext>
            </a:extLst>
          </p:cNvPr>
          <p:cNvSpPr/>
          <p:nvPr/>
        </p:nvSpPr>
        <p:spPr>
          <a:xfrm>
            <a:off x="7330026" y="5591406"/>
            <a:ext cx="2238882" cy="677702"/>
          </a:xfrm>
          <a:prstGeom prst="wedgeRoundRectCallout">
            <a:avLst>
              <a:gd name="adj1" fmla="val -86707"/>
              <a:gd name="adj2" fmla="val -172068"/>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rPr>
              <a:t>“It’s going to be what it’s going to be, was an acceptance we each had to come to.” Roman</a:t>
            </a:r>
            <a:endParaRPr lang="en-US" sz="1200" dirty="0">
              <a:solidFill>
                <a:schemeClr val="tx1"/>
              </a:solidFill>
            </a:endParaRPr>
          </a:p>
        </p:txBody>
      </p:sp>
      <p:sp>
        <p:nvSpPr>
          <p:cNvPr id="33" name="Speech Bubble: Rectangle with Corners Rounded 32">
            <a:extLst>
              <a:ext uri="{FF2B5EF4-FFF2-40B4-BE49-F238E27FC236}">
                <a16:creationId xmlns:a16="http://schemas.microsoft.com/office/drawing/2014/main" id="{110D9A09-EB0D-FDE9-2552-61809BA33C37}"/>
              </a:ext>
            </a:extLst>
          </p:cNvPr>
          <p:cNvSpPr/>
          <p:nvPr/>
        </p:nvSpPr>
        <p:spPr>
          <a:xfrm>
            <a:off x="3929171" y="344129"/>
            <a:ext cx="2004821" cy="1732519"/>
          </a:xfrm>
          <a:prstGeom prst="wedgeRoundRectCallout">
            <a:avLst>
              <a:gd name="adj1" fmla="val -5572"/>
              <a:gd name="adj2" fmla="val 72244"/>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 just figured we were in it for the long haul: parenting them and helping them to become employable citizens who can support themselves and have a good life is quite the challenge.” Cheyenne </a:t>
            </a:r>
          </a:p>
        </p:txBody>
      </p:sp>
      <p:sp>
        <p:nvSpPr>
          <p:cNvPr id="34" name="Speech Bubble: Rectangle with Corners Rounded 33">
            <a:extLst>
              <a:ext uri="{FF2B5EF4-FFF2-40B4-BE49-F238E27FC236}">
                <a16:creationId xmlns:a16="http://schemas.microsoft.com/office/drawing/2014/main" id="{F4E88D74-3216-D2C2-7B96-04E32F9D7098}"/>
              </a:ext>
            </a:extLst>
          </p:cNvPr>
          <p:cNvSpPr/>
          <p:nvPr/>
        </p:nvSpPr>
        <p:spPr>
          <a:xfrm>
            <a:off x="9974870" y="3075436"/>
            <a:ext cx="2000820" cy="1253078"/>
          </a:xfrm>
          <a:prstGeom prst="wedgeRoundRectCallout">
            <a:avLst>
              <a:gd name="adj1" fmla="val -65088"/>
              <a:gd name="adj2" fmla="val 26896"/>
              <a:gd name="adj3" fmla="val 16667"/>
            </a:avLst>
          </a:prstGeom>
          <a:solidFill>
            <a:srgbClr val="F9DBC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“We need to still survive and be a couple, even once the kids are gone, we still need to have something left. So, I mean that always refocuses us.” Cheyenne</a:t>
            </a:r>
          </a:p>
        </p:txBody>
      </p:sp>
    </p:spTree>
    <p:extLst>
      <p:ext uri="{BB962C8B-B14F-4D97-AF65-F5344CB8AC3E}">
        <p14:creationId xmlns:p14="http://schemas.microsoft.com/office/powerpoint/2010/main" val="236427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3" grpId="0" animBg="1"/>
      <p:bldP spid="24" grpId="0" animBg="1"/>
      <p:bldP spid="20" grpId="0" animBg="1"/>
      <p:bldP spid="22"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dotGrid">
          <a:fgClr>
            <a:srgbClr val="F2CFEE"/>
          </a:fgClr>
          <a:bgClr>
            <a:schemeClr val="bg1"/>
          </a:bgClr>
        </a:patt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67E580-0BF9-7B1F-0145-E56CC7ACC084}"/>
              </a:ext>
            </a:extLst>
          </p:cNvPr>
          <p:cNvGrpSpPr/>
          <p:nvPr/>
        </p:nvGrpSpPr>
        <p:grpSpPr>
          <a:xfrm>
            <a:off x="5221922" y="2492262"/>
            <a:ext cx="1534795" cy="1548878"/>
            <a:chOff x="15902" y="0"/>
            <a:chExt cx="1321965" cy="1224280"/>
          </a:xfrm>
          <a:solidFill>
            <a:srgbClr val="A02B93">
              <a:lumMod val="60000"/>
              <a:lumOff val="40000"/>
            </a:srgbClr>
          </a:solidFill>
        </p:grpSpPr>
        <p:sp>
          <p:nvSpPr>
            <p:cNvPr id="3" name="Oval 2">
              <a:extLst>
                <a:ext uri="{FF2B5EF4-FFF2-40B4-BE49-F238E27FC236}">
                  <a16:creationId xmlns:a16="http://schemas.microsoft.com/office/drawing/2014/main" id="{81A2994A-F144-6E13-5E7F-61E0626A6338}"/>
                </a:ext>
              </a:extLst>
            </p:cNvPr>
            <p:cNvSpPr/>
            <p:nvPr/>
          </p:nvSpPr>
          <p:spPr>
            <a:xfrm>
              <a:off x="15902" y="0"/>
              <a:ext cx="1321965" cy="1224280"/>
            </a:xfrm>
            <a:prstGeom prst="ellipse">
              <a:avLst/>
            </a:prstGeom>
            <a:grp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endParaRPr>
            </a:p>
          </p:txBody>
        </p:sp>
        <p:sp>
          <p:nvSpPr>
            <p:cNvPr id="4" name="Text Box 5">
              <a:extLst>
                <a:ext uri="{FF2B5EF4-FFF2-40B4-BE49-F238E27FC236}">
                  <a16:creationId xmlns:a16="http://schemas.microsoft.com/office/drawing/2014/main" id="{C08273C0-B8BD-2D66-99A9-BAF135F95943}"/>
                </a:ext>
              </a:extLst>
            </p:cNvPr>
            <p:cNvSpPr txBox="1"/>
            <p:nvPr/>
          </p:nvSpPr>
          <p:spPr>
            <a:xfrm>
              <a:off x="174171" y="326571"/>
              <a:ext cx="980997" cy="571500"/>
            </a:xfrm>
            <a:prstGeom prst="rect">
              <a:avLst/>
            </a:prstGeom>
            <a:grp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4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Social Factors</a:t>
              </a:r>
            </a:p>
          </p:txBody>
        </p:sp>
      </p:grpSp>
      <p:sp>
        <p:nvSpPr>
          <p:cNvPr id="5" name="Oval 4">
            <a:extLst>
              <a:ext uri="{FF2B5EF4-FFF2-40B4-BE49-F238E27FC236}">
                <a16:creationId xmlns:a16="http://schemas.microsoft.com/office/drawing/2014/main" id="{F26EE09C-E749-18E1-FE6D-FE20F1DF4E50}"/>
              </a:ext>
            </a:extLst>
          </p:cNvPr>
          <p:cNvSpPr/>
          <p:nvPr/>
        </p:nvSpPr>
        <p:spPr>
          <a:xfrm>
            <a:off x="3956057" y="2372988"/>
            <a:ext cx="1442076" cy="976528"/>
          </a:xfrm>
          <a:prstGeom prst="ellipse">
            <a:avLst/>
          </a:prstGeom>
          <a:solidFill>
            <a:srgbClr val="A02B93">
              <a:lumMod val="20000"/>
              <a:lumOff val="80000"/>
            </a:srgbClr>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4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Support</a:t>
            </a:r>
          </a:p>
        </p:txBody>
      </p:sp>
      <p:sp>
        <p:nvSpPr>
          <p:cNvPr id="6" name="Oval 5">
            <a:extLst>
              <a:ext uri="{FF2B5EF4-FFF2-40B4-BE49-F238E27FC236}">
                <a16:creationId xmlns:a16="http://schemas.microsoft.com/office/drawing/2014/main" id="{CE6021AA-C02E-6191-97F8-6A921C23775F}"/>
              </a:ext>
            </a:extLst>
          </p:cNvPr>
          <p:cNvSpPr/>
          <p:nvPr/>
        </p:nvSpPr>
        <p:spPr>
          <a:xfrm>
            <a:off x="6574091" y="2703943"/>
            <a:ext cx="1442076" cy="984159"/>
          </a:xfrm>
          <a:prstGeom prst="ellipse">
            <a:avLst/>
          </a:prstGeom>
          <a:solidFill>
            <a:srgbClr val="A02B93">
              <a:lumMod val="20000"/>
              <a:lumOff val="80000"/>
            </a:srgbClr>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4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Resources</a:t>
            </a:r>
          </a:p>
        </p:txBody>
      </p:sp>
      <p:sp>
        <p:nvSpPr>
          <p:cNvPr id="7" name="Oval 6">
            <a:extLst>
              <a:ext uri="{FF2B5EF4-FFF2-40B4-BE49-F238E27FC236}">
                <a16:creationId xmlns:a16="http://schemas.microsoft.com/office/drawing/2014/main" id="{2B8A1BA2-8CBA-F3CC-EBA3-10FC0AA5F364}"/>
              </a:ext>
            </a:extLst>
          </p:cNvPr>
          <p:cNvSpPr/>
          <p:nvPr/>
        </p:nvSpPr>
        <p:spPr>
          <a:xfrm>
            <a:off x="5316392" y="3975916"/>
            <a:ext cx="1534795" cy="783590"/>
          </a:xfrm>
          <a:prstGeom prst="ellipse">
            <a:avLst/>
          </a:prstGeom>
          <a:solidFill>
            <a:srgbClr val="F2CFEE"/>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Lack of Understanding</a:t>
            </a:r>
          </a:p>
        </p:txBody>
      </p:sp>
      <p:sp>
        <p:nvSpPr>
          <p:cNvPr id="8" name="Oval 7">
            <a:extLst>
              <a:ext uri="{FF2B5EF4-FFF2-40B4-BE49-F238E27FC236}">
                <a16:creationId xmlns:a16="http://schemas.microsoft.com/office/drawing/2014/main" id="{71906F08-1B5C-8EC3-2644-39F759058557}"/>
              </a:ext>
            </a:extLst>
          </p:cNvPr>
          <p:cNvSpPr/>
          <p:nvPr/>
        </p:nvSpPr>
        <p:spPr>
          <a:xfrm>
            <a:off x="4463903" y="1676287"/>
            <a:ext cx="1263650" cy="81597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Education System</a:t>
            </a:r>
          </a:p>
        </p:txBody>
      </p:sp>
      <p:sp>
        <p:nvSpPr>
          <p:cNvPr id="9" name="Oval 8">
            <a:extLst>
              <a:ext uri="{FF2B5EF4-FFF2-40B4-BE49-F238E27FC236}">
                <a16:creationId xmlns:a16="http://schemas.microsoft.com/office/drawing/2014/main" id="{C17E4940-6119-2571-30E2-805255A47ACF}"/>
              </a:ext>
            </a:extLst>
          </p:cNvPr>
          <p:cNvSpPr/>
          <p:nvPr/>
        </p:nvSpPr>
        <p:spPr>
          <a:xfrm>
            <a:off x="2842126" y="2157703"/>
            <a:ext cx="1360170" cy="64198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Employment</a:t>
            </a:r>
          </a:p>
        </p:txBody>
      </p:sp>
      <p:sp>
        <p:nvSpPr>
          <p:cNvPr id="10" name="Oval 9">
            <a:extLst>
              <a:ext uri="{FF2B5EF4-FFF2-40B4-BE49-F238E27FC236}">
                <a16:creationId xmlns:a16="http://schemas.microsoft.com/office/drawing/2014/main" id="{C68B89C5-9740-5A93-10BA-E990D9D93A8B}"/>
              </a:ext>
            </a:extLst>
          </p:cNvPr>
          <p:cNvSpPr/>
          <p:nvPr/>
        </p:nvSpPr>
        <p:spPr>
          <a:xfrm>
            <a:off x="3115330" y="3005008"/>
            <a:ext cx="1316990" cy="762000"/>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Faith Community</a:t>
            </a:r>
          </a:p>
        </p:txBody>
      </p:sp>
      <p:sp>
        <p:nvSpPr>
          <p:cNvPr id="11" name="Oval 10">
            <a:extLst>
              <a:ext uri="{FF2B5EF4-FFF2-40B4-BE49-F238E27FC236}">
                <a16:creationId xmlns:a16="http://schemas.microsoft.com/office/drawing/2014/main" id="{F229ED34-B5BC-8A06-7B51-8D6155A48E57}"/>
              </a:ext>
            </a:extLst>
          </p:cNvPr>
          <p:cNvSpPr/>
          <p:nvPr/>
        </p:nvSpPr>
        <p:spPr>
          <a:xfrm>
            <a:off x="4359916" y="3308237"/>
            <a:ext cx="1123950" cy="61912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Friends</a:t>
            </a:r>
          </a:p>
        </p:txBody>
      </p:sp>
      <p:sp>
        <p:nvSpPr>
          <p:cNvPr id="12" name="Oval 11">
            <a:extLst>
              <a:ext uri="{FF2B5EF4-FFF2-40B4-BE49-F238E27FC236}">
                <a16:creationId xmlns:a16="http://schemas.microsoft.com/office/drawing/2014/main" id="{8F0F9E01-3F15-33E9-7B42-10FE230A4374}"/>
              </a:ext>
            </a:extLst>
          </p:cNvPr>
          <p:cNvSpPr/>
          <p:nvPr/>
        </p:nvSpPr>
        <p:spPr>
          <a:xfrm>
            <a:off x="6341536" y="2198392"/>
            <a:ext cx="1123950" cy="61912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Social Services</a:t>
            </a:r>
          </a:p>
        </p:txBody>
      </p:sp>
      <p:sp>
        <p:nvSpPr>
          <p:cNvPr id="13" name="Oval 12">
            <a:extLst>
              <a:ext uri="{FF2B5EF4-FFF2-40B4-BE49-F238E27FC236}">
                <a16:creationId xmlns:a16="http://schemas.microsoft.com/office/drawing/2014/main" id="{5311DBA9-83D0-EE22-7BD3-3441B3694D23}"/>
              </a:ext>
            </a:extLst>
          </p:cNvPr>
          <p:cNvSpPr/>
          <p:nvPr/>
        </p:nvSpPr>
        <p:spPr>
          <a:xfrm>
            <a:off x="7698041" y="2411167"/>
            <a:ext cx="1534795" cy="87058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Adoption Competent Providers</a:t>
            </a:r>
          </a:p>
        </p:txBody>
      </p:sp>
      <p:sp>
        <p:nvSpPr>
          <p:cNvPr id="14" name="Oval 13">
            <a:extLst>
              <a:ext uri="{FF2B5EF4-FFF2-40B4-BE49-F238E27FC236}">
                <a16:creationId xmlns:a16="http://schemas.microsoft.com/office/drawing/2014/main" id="{819CF99B-5564-3642-3485-916178EF2747}"/>
              </a:ext>
            </a:extLst>
          </p:cNvPr>
          <p:cNvSpPr/>
          <p:nvPr/>
        </p:nvSpPr>
        <p:spPr>
          <a:xfrm>
            <a:off x="6587216" y="3601107"/>
            <a:ext cx="1272851" cy="870585"/>
          </a:xfrm>
          <a:prstGeom prst="ellipse">
            <a:avLst/>
          </a:prstGeom>
          <a:solidFill>
            <a:sysClr val="window" lastClr="FFFFFF"/>
          </a:solidFill>
          <a:ln w="12700" cap="flat" cmpd="sng" algn="ctr">
            <a:solidFill>
              <a:srgbClr val="A02B93">
                <a:lumMod val="7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Unhelpful Advice</a:t>
            </a:r>
          </a:p>
        </p:txBody>
      </p:sp>
      <p:sp>
        <p:nvSpPr>
          <p:cNvPr id="15" name="Speech Bubble: Rectangle with Corners Rounded 14">
            <a:extLst>
              <a:ext uri="{FF2B5EF4-FFF2-40B4-BE49-F238E27FC236}">
                <a16:creationId xmlns:a16="http://schemas.microsoft.com/office/drawing/2014/main" id="{6E2507B2-E12C-4AA9-D90C-48C07B23F298}"/>
              </a:ext>
            </a:extLst>
          </p:cNvPr>
          <p:cNvSpPr/>
          <p:nvPr/>
        </p:nvSpPr>
        <p:spPr>
          <a:xfrm>
            <a:off x="3085204" y="654992"/>
            <a:ext cx="2379795" cy="815975"/>
          </a:xfrm>
          <a:prstGeom prst="wedgeRoundRectCallout">
            <a:avLst>
              <a:gd name="adj1" fmla="val 30398"/>
              <a:gd name="adj2" fmla="val 98649"/>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“[The school] just blamed everything on…the language…they just absolutely refused [to help]..”  Cheyenne</a:t>
            </a:r>
          </a:p>
        </p:txBody>
      </p:sp>
      <p:sp>
        <p:nvSpPr>
          <p:cNvPr id="16" name="Speech Bubble: Rectangle with Corners Rounded 15">
            <a:extLst>
              <a:ext uri="{FF2B5EF4-FFF2-40B4-BE49-F238E27FC236}">
                <a16:creationId xmlns:a16="http://schemas.microsoft.com/office/drawing/2014/main" id="{F1667B95-B302-FE66-EAE7-2650337EED11}"/>
              </a:ext>
            </a:extLst>
          </p:cNvPr>
          <p:cNvSpPr/>
          <p:nvPr/>
        </p:nvSpPr>
        <p:spPr>
          <a:xfrm>
            <a:off x="439773" y="1330092"/>
            <a:ext cx="2514628" cy="815975"/>
          </a:xfrm>
          <a:prstGeom prst="wedgeRoundRectCallout">
            <a:avLst>
              <a:gd name="adj1" fmla="val 53067"/>
              <a:gd name="adj2" fmla="val 89009"/>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 resigned [my position as pastor] immediately after our youth pastor alleged that our older boy was a potential school shooter.”   Austin</a:t>
            </a:r>
          </a:p>
        </p:txBody>
      </p:sp>
      <p:sp>
        <p:nvSpPr>
          <p:cNvPr id="17" name="Speech Bubble: Rectangle with Corners Rounded 16">
            <a:extLst>
              <a:ext uri="{FF2B5EF4-FFF2-40B4-BE49-F238E27FC236}">
                <a16:creationId xmlns:a16="http://schemas.microsoft.com/office/drawing/2014/main" id="{D55F683E-3149-CA16-9FF5-A8B4F30024F8}"/>
              </a:ext>
            </a:extLst>
          </p:cNvPr>
          <p:cNvSpPr/>
          <p:nvPr/>
        </p:nvSpPr>
        <p:spPr>
          <a:xfrm>
            <a:off x="6083789" y="1188844"/>
            <a:ext cx="2379795" cy="815974"/>
          </a:xfrm>
          <a:prstGeom prst="wedgeRoundRectCallout">
            <a:avLst>
              <a:gd name="adj1" fmla="val -16701"/>
              <a:gd name="adj2" fmla="val 86599"/>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“Our eyes were opened. We really struggled a lot with how little our adoption agency did for us after we got home.”  Alaska</a:t>
            </a:r>
          </a:p>
        </p:txBody>
      </p:sp>
      <p:sp>
        <p:nvSpPr>
          <p:cNvPr id="18" name="Speech Bubble: Rectangle with Corners Rounded 17">
            <a:extLst>
              <a:ext uri="{FF2B5EF4-FFF2-40B4-BE49-F238E27FC236}">
                <a16:creationId xmlns:a16="http://schemas.microsoft.com/office/drawing/2014/main" id="{417B4D97-8FD5-E2C3-EC62-C0C17452229C}"/>
              </a:ext>
            </a:extLst>
          </p:cNvPr>
          <p:cNvSpPr/>
          <p:nvPr/>
        </p:nvSpPr>
        <p:spPr>
          <a:xfrm>
            <a:off x="9156694" y="1493572"/>
            <a:ext cx="2034932" cy="984159"/>
          </a:xfrm>
          <a:prstGeom prst="wedgeRoundRectCallout">
            <a:avLst>
              <a:gd name="adj1" fmla="val -59970"/>
              <a:gd name="adj2" fmla="val 84479"/>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II think it goes back to thinking that the people who are going to help us: they're clueless.”  Derry </a:t>
            </a:r>
          </a:p>
        </p:txBody>
      </p:sp>
      <p:sp>
        <p:nvSpPr>
          <p:cNvPr id="19" name="Speech Bubble: Rectangle with Corners Rounded 18">
            <a:extLst>
              <a:ext uri="{FF2B5EF4-FFF2-40B4-BE49-F238E27FC236}">
                <a16:creationId xmlns:a16="http://schemas.microsoft.com/office/drawing/2014/main" id="{0FA5697D-CCD0-3DA7-EEF8-C485B6943594}"/>
              </a:ext>
            </a:extLst>
          </p:cNvPr>
          <p:cNvSpPr/>
          <p:nvPr/>
        </p:nvSpPr>
        <p:spPr>
          <a:xfrm>
            <a:off x="6727003" y="4857135"/>
            <a:ext cx="2004042" cy="870585"/>
          </a:xfrm>
          <a:prstGeom prst="wedgeRoundRectCallout">
            <a:avLst>
              <a:gd name="adj1" fmla="val -54195"/>
              <a:gd name="adj2" fmla="val -127237"/>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solidFill>
                <a:effectLst/>
                <a:latin typeface="Times New Roman" panose="02020603050405020304" pitchFamily="18" charset="0"/>
                <a:ea typeface="Calibri" panose="020F0502020204030204" pitchFamily="34" charset="0"/>
              </a:rPr>
              <a:t>“they just don’t get it” </a:t>
            </a:r>
            <a:endParaRPr lang="en-US">
              <a:solidFill>
                <a:schemeClr val="tx1"/>
              </a:solidFill>
            </a:endParaRPr>
          </a:p>
        </p:txBody>
      </p:sp>
      <p:sp>
        <p:nvSpPr>
          <p:cNvPr id="20" name="Speech Bubble: Rectangle with Corners Rounded 19">
            <a:extLst>
              <a:ext uri="{FF2B5EF4-FFF2-40B4-BE49-F238E27FC236}">
                <a16:creationId xmlns:a16="http://schemas.microsoft.com/office/drawing/2014/main" id="{193E2A2A-6BA8-88F9-5403-005860867A2A}"/>
              </a:ext>
            </a:extLst>
          </p:cNvPr>
          <p:cNvSpPr/>
          <p:nvPr/>
        </p:nvSpPr>
        <p:spPr>
          <a:xfrm>
            <a:off x="2202426" y="4328954"/>
            <a:ext cx="2861187" cy="783590"/>
          </a:xfrm>
          <a:prstGeom prst="wedgeRoundRectCallout">
            <a:avLst>
              <a:gd name="adj1" fmla="val 38274"/>
              <a:gd name="adj2" fmla="val -115677"/>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rPr>
              <a:t>“Somebody that's patient with you, that loves you, no matter what. It's beautiful because we have our friends.”  Asia</a:t>
            </a:r>
            <a:endParaRPr lang="en-US" sz="1200" dirty="0">
              <a:solidFill>
                <a:schemeClr val="tx1"/>
              </a:solidFill>
            </a:endParaRPr>
          </a:p>
        </p:txBody>
      </p:sp>
      <p:sp>
        <p:nvSpPr>
          <p:cNvPr id="21" name="Speech Bubble: Rectangle with Corners Rounded 20">
            <a:extLst>
              <a:ext uri="{FF2B5EF4-FFF2-40B4-BE49-F238E27FC236}">
                <a16:creationId xmlns:a16="http://schemas.microsoft.com/office/drawing/2014/main" id="{17CB91A9-1B8F-F59A-6CA1-9A2552F5A4E7}"/>
              </a:ext>
            </a:extLst>
          </p:cNvPr>
          <p:cNvSpPr/>
          <p:nvPr/>
        </p:nvSpPr>
        <p:spPr>
          <a:xfrm>
            <a:off x="344846" y="2813854"/>
            <a:ext cx="2412886" cy="596099"/>
          </a:xfrm>
          <a:prstGeom prst="wedgeRoundRectCallout">
            <a:avLst>
              <a:gd name="adj1" fmla="val 77779"/>
              <a:gd name="adj2" fmla="val 36109"/>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Even though our church friends didn’t understand, “they were very helpful.”  Carolina</a:t>
            </a:r>
          </a:p>
        </p:txBody>
      </p:sp>
      <p:sp>
        <p:nvSpPr>
          <p:cNvPr id="22" name="Speech Bubble: Rectangle with Corners Rounded 21">
            <a:extLst>
              <a:ext uri="{FF2B5EF4-FFF2-40B4-BE49-F238E27FC236}">
                <a16:creationId xmlns:a16="http://schemas.microsoft.com/office/drawing/2014/main" id="{61A9EAC1-76CA-2170-279A-BB52D54AC7FA}"/>
              </a:ext>
            </a:extLst>
          </p:cNvPr>
          <p:cNvSpPr/>
          <p:nvPr/>
        </p:nvSpPr>
        <p:spPr>
          <a:xfrm>
            <a:off x="8248722" y="3526286"/>
            <a:ext cx="3264852" cy="1086315"/>
          </a:xfrm>
          <a:prstGeom prst="wedgeRoundRectCallout">
            <a:avLst>
              <a:gd name="adj1" fmla="val -64500"/>
              <a:gd name="adj2" fmla="val -60594"/>
              <a:gd name="adj3" fmla="val 16667"/>
            </a:avLst>
          </a:prstGeom>
          <a:solidFill>
            <a:srgbClr val="F8E4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“After the boys got here, we really didn't have any resources, like counseling resources. You know, people who could help us with the different, you know, problems we were facing. We had to dig hard to find resources.”  Austin</a:t>
            </a:r>
          </a:p>
        </p:txBody>
      </p:sp>
    </p:spTree>
    <p:extLst>
      <p:ext uri="{BB962C8B-B14F-4D97-AF65-F5344CB8AC3E}">
        <p14:creationId xmlns:p14="http://schemas.microsoft.com/office/powerpoint/2010/main" val="35233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D0964BF-11A2-9EA7-2120-F1A46E37E549}"/>
              </a:ext>
            </a:extLst>
          </p:cNvPr>
          <p:cNvGraphicFramePr/>
          <p:nvPr>
            <p:extLst>
              <p:ext uri="{D42A27DB-BD31-4B8C-83A1-F6EECF244321}">
                <p14:modId xmlns:p14="http://schemas.microsoft.com/office/powerpoint/2010/main" val="28696169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peech Bubble: Rectangle with Corners Rounded 2">
            <a:extLst>
              <a:ext uri="{FF2B5EF4-FFF2-40B4-BE49-F238E27FC236}">
                <a16:creationId xmlns:a16="http://schemas.microsoft.com/office/drawing/2014/main" id="{2D4FD595-4159-BDDE-AE1E-BFA7B0B1EE41}"/>
              </a:ext>
            </a:extLst>
          </p:cNvPr>
          <p:cNvSpPr/>
          <p:nvPr/>
        </p:nvSpPr>
        <p:spPr>
          <a:xfrm>
            <a:off x="934064" y="1700981"/>
            <a:ext cx="2430207" cy="1091380"/>
          </a:xfrm>
          <a:prstGeom prst="wedgeRoundRectCallout">
            <a:avLst>
              <a:gd name="adj1" fmla="val 60922"/>
              <a:gd name="adj2" fmla="val 100986"/>
              <a:gd name="adj3" fmla="val 16667"/>
            </a:avLst>
          </a:prstGeom>
          <a:solidFill>
            <a:srgbClr val="83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“I did experience some of the feelings of fear and terror as I recounted some of the harder parts of our story.”   Derry</a:t>
            </a:r>
          </a:p>
        </p:txBody>
      </p:sp>
      <p:sp>
        <p:nvSpPr>
          <p:cNvPr id="4" name="Speech Bubble: Rectangle with Corners Rounded 3">
            <a:extLst>
              <a:ext uri="{FF2B5EF4-FFF2-40B4-BE49-F238E27FC236}">
                <a16:creationId xmlns:a16="http://schemas.microsoft.com/office/drawing/2014/main" id="{2A5290E3-C334-165A-810B-9E9FB12A018F}"/>
              </a:ext>
            </a:extLst>
          </p:cNvPr>
          <p:cNvSpPr/>
          <p:nvPr/>
        </p:nvSpPr>
        <p:spPr>
          <a:xfrm>
            <a:off x="7443019" y="530942"/>
            <a:ext cx="2900516" cy="1012723"/>
          </a:xfrm>
          <a:prstGeom prst="wedgeRoundRectCallout">
            <a:avLst>
              <a:gd name="adj1" fmla="val -69647"/>
              <a:gd name="adj2" fmla="val 33374"/>
              <a:gd name="adj3" fmla="val 16667"/>
            </a:avLst>
          </a:prstGeom>
          <a:solidFill>
            <a:srgbClr val="83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“It’s good to be with a group that understands the events.”  Alaska</a:t>
            </a:r>
          </a:p>
        </p:txBody>
      </p:sp>
      <p:sp>
        <p:nvSpPr>
          <p:cNvPr id="5" name="Speech Bubble: Rectangle with Corners Rounded 4">
            <a:extLst>
              <a:ext uri="{FF2B5EF4-FFF2-40B4-BE49-F238E27FC236}">
                <a16:creationId xmlns:a16="http://schemas.microsoft.com/office/drawing/2014/main" id="{1F49956C-0710-6F16-065B-0AE6C359B835}"/>
              </a:ext>
            </a:extLst>
          </p:cNvPr>
          <p:cNvSpPr/>
          <p:nvPr/>
        </p:nvSpPr>
        <p:spPr>
          <a:xfrm>
            <a:off x="8357421" y="4339988"/>
            <a:ext cx="2900515" cy="821949"/>
          </a:xfrm>
          <a:prstGeom prst="wedgeRoundRectCallout">
            <a:avLst>
              <a:gd name="adj1" fmla="val -45918"/>
              <a:gd name="adj2" fmla="val -120520"/>
              <a:gd name="adj3" fmla="val 16667"/>
            </a:avLst>
          </a:prstGeom>
          <a:solidFill>
            <a:srgbClr val="83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“I’m sorry that you didn’t get more support for fetal alcohol syndrome.”  Bristol to Austin and Cheyenne</a:t>
            </a:r>
          </a:p>
        </p:txBody>
      </p:sp>
      <p:sp>
        <p:nvSpPr>
          <p:cNvPr id="6" name="Speech Bubble: Rectangle with Corners Rounded 5">
            <a:extLst>
              <a:ext uri="{FF2B5EF4-FFF2-40B4-BE49-F238E27FC236}">
                <a16:creationId xmlns:a16="http://schemas.microsoft.com/office/drawing/2014/main" id="{70A601D8-0EDB-01AE-F8B9-60854741C8F8}"/>
              </a:ext>
            </a:extLst>
          </p:cNvPr>
          <p:cNvSpPr/>
          <p:nvPr/>
        </p:nvSpPr>
        <p:spPr>
          <a:xfrm>
            <a:off x="1700981" y="5316248"/>
            <a:ext cx="2900515" cy="976396"/>
          </a:xfrm>
          <a:prstGeom prst="wedgeRoundRectCallout">
            <a:avLst>
              <a:gd name="adj1" fmla="val 77472"/>
              <a:gd name="adj2" fmla="val -40213"/>
              <a:gd name="adj3" fmla="val 16667"/>
            </a:avLst>
          </a:prstGeom>
          <a:solidFill>
            <a:srgbClr val="83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effectLst/>
                <a:latin typeface="Times New Roman" panose="02020603050405020304" pitchFamily="18" charset="0"/>
                <a:ea typeface="Calibri" panose="020F0502020204030204" pitchFamily="34" charset="0"/>
              </a:rPr>
              <a:t>Being part of a club we might not have willingly joined if we [had known] the future.  Derry</a:t>
            </a:r>
            <a:endParaRPr lang="en-US" sz="1600" dirty="0"/>
          </a:p>
        </p:txBody>
      </p:sp>
    </p:spTree>
    <p:extLst>
      <p:ext uri="{BB962C8B-B14F-4D97-AF65-F5344CB8AC3E}">
        <p14:creationId xmlns:p14="http://schemas.microsoft.com/office/powerpoint/2010/main" val="173225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Business team in boardroom">
            <a:extLst>
              <a:ext uri="{FF2B5EF4-FFF2-40B4-BE49-F238E27FC236}">
                <a16:creationId xmlns:a16="http://schemas.microsoft.com/office/drawing/2014/main" id="{57E60E83-84F0-771A-FD31-FBB7B3D36B50}"/>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7105" b="8625"/>
          <a:stretch/>
        </p:blipFill>
        <p:spPr>
          <a:xfrm>
            <a:off x="20" y="10"/>
            <a:ext cx="12191980" cy="6857990"/>
          </a:xfrm>
          <a:prstGeom prst="rect">
            <a:avLst/>
          </a:prstGeom>
        </p:spPr>
      </p:pic>
      <p:sp>
        <p:nvSpPr>
          <p:cNvPr id="2" name="Title 1">
            <a:extLst>
              <a:ext uri="{FF2B5EF4-FFF2-40B4-BE49-F238E27FC236}">
                <a16:creationId xmlns:a16="http://schemas.microsoft.com/office/drawing/2014/main" id="{BB20FBDC-CED5-AD47-F3FE-322B411D7985}"/>
              </a:ext>
            </a:extLst>
          </p:cNvPr>
          <p:cNvSpPr>
            <a:spLocks noGrp="1"/>
          </p:cNvSpPr>
          <p:nvPr>
            <p:ph type="title"/>
          </p:nvPr>
        </p:nvSpPr>
        <p:spPr>
          <a:xfrm>
            <a:off x="3136392" y="964692"/>
            <a:ext cx="6327648" cy="1650492"/>
          </a:xfrm>
          <a:noFill/>
          <a:ln>
            <a:solidFill>
              <a:srgbClr val="FFFFFF"/>
            </a:solidFill>
          </a:ln>
        </p:spPr>
        <p:txBody>
          <a:bodyPr vert="horz" lIns="182880" tIns="182880" rIns="182880" bIns="182880" rtlCol="0">
            <a:normAutofit/>
          </a:bodyPr>
          <a:lstStyle/>
          <a:p>
            <a:r>
              <a:rPr lang="en-US" dirty="0">
                <a:solidFill>
                  <a:schemeClr val="tx1"/>
                </a:solidFill>
              </a:rPr>
              <a:t>Narrative Group Experience</a:t>
            </a:r>
          </a:p>
        </p:txBody>
      </p:sp>
      <p:sp>
        <p:nvSpPr>
          <p:cNvPr id="14" name="Content Placeholder 13">
            <a:extLst>
              <a:ext uri="{FF2B5EF4-FFF2-40B4-BE49-F238E27FC236}">
                <a16:creationId xmlns:a16="http://schemas.microsoft.com/office/drawing/2014/main" id="{9C7E6067-D9CD-2C26-609E-18CACAE05F61}"/>
              </a:ext>
            </a:extLst>
          </p:cNvPr>
          <p:cNvSpPr>
            <a:spLocks noGrp="1"/>
          </p:cNvSpPr>
          <p:nvPr>
            <p:ph idx="1"/>
          </p:nvPr>
        </p:nvSpPr>
        <p:spPr>
          <a:xfrm>
            <a:off x="2916936" y="3264398"/>
            <a:ext cx="6720840" cy="3101983"/>
          </a:xfrm>
        </p:spPr>
        <p:txBody>
          <a:bodyPr>
            <a:normAutofit/>
          </a:bodyPr>
          <a:lstStyle/>
          <a:p>
            <a:r>
              <a:rPr lang="en-US" dirty="0"/>
              <a:t>Each Parent Couple given One Hour to Share their Story and allow others to Comment on that Story, then React to those Comments.</a:t>
            </a:r>
          </a:p>
          <a:p>
            <a:r>
              <a:rPr lang="en-US" dirty="0"/>
              <a:t>Started as Group of strangers, ended as Friends</a:t>
            </a:r>
          </a:p>
        </p:txBody>
      </p:sp>
    </p:spTree>
    <p:extLst>
      <p:ext uri="{BB962C8B-B14F-4D97-AF65-F5344CB8AC3E}">
        <p14:creationId xmlns:p14="http://schemas.microsoft.com/office/powerpoint/2010/main" val="94511395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FBE789D-66E0-4C5C-8DDC-CF4D7BF21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C092F8-98E3-4599-A7BF-1B658CF1D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139D-3B96-E6BB-FE38-9FE157075FD3}"/>
              </a:ext>
            </a:extLst>
          </p:cNvPr>
          <p:cNvSpPr>
            <a:spLocks noGrp="1"/>
          </p:cNvSpPr>
          <p:nvPr>
            <p:ph type="title"/>
          </p:nvPr>
        </p:nvSpPr>
        <p:spPr>
          <a:xfrm>
            <a:off x="643467" y="2681103"/>
            <a:ext cx="3363974" cy="1495794"/>
          </a:xfrm>
          <a:solidFill>
            <a:schemeClr val="tx2">
              <a:lumMod val="60000"/>
              <a:lumOff val="40000"/>
              <a:alpha val="15000"/>
            </a:schemeClr>
          </a:solidFill>
          <a:ln>
            <a:solidFill>
              <a:schemeClr val="bg1"/>
            </a:solidFill>
          </a:ln>
        </p:spPr>
        <p:txBody>
          <a:bodyPr wrap="square">
            <a:normAutofit/>
          </a:bodyPr>
          <a:lstStyle/>
          <a:p>
            <a:r>
              <a:rPr lang="en-US">
                <a:solidFill>
                  <a:schemeClr val="bg1"/>
                </a:solidFill>
              </a:rPr>
              <a:t>Implications</a:t>
            </a:r>
          </a:p>
        </p:txBody>
      </p:sp>
      <p:graphicFrame>
        <p:nvGraphicFramePr>
          <p:cNvPr id="7" name="Content Placeholder 6">
            <a:extLst>
              <a:ext uri="{FF2B5EF4-FFF2-40B4-BE49-F238E27FC236}">
                <a16:creationId xmlns:a16="http://schemas.microsoft.com/office/drawing/2014/main" id="{89F31EC6-B094-74C1-E5B7-96820AF79339}"/>
              </a:ext>
            </a:extLst>
          </p:cNvPr>
          <p:cNvGraphicFramePr>
            <a:graphicFrameLocks noGrp="1"/>
          </p:cNvGraphicFramePr>
          <p:nvPr>
            <p:ph idx="1"/>
            <p:extLst>
              <p:ext uri="{D42A27DB-BD31-4B8C-83A1-F6EECF244321}">
                <p14:modId xmlns:p14="http://schemas.microsoft.com/office/powerpoint/2010/main" val="1918984930"/>
              </p:ext>
            </p:extLst>
          </p:nvPr>
        </p:nvGraphicFramePr>
        <p:xfrm>
          <a:off x="5193791" y="320040"/>
          <a:ext cx="6354741" cy="6126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4036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6E9119-6B23-0A43-F4A1-DAB0A7FAB8E1}"/>
              </a:ext>
            </a:extLst>
          </p:cNvPr>
          <p:cNvSpPr>
            <a:spLocks noGrp="1"/>
          </p:cNvSpPr>
          <p:nvPr>
            <p:ph type="title"/>
          </p:nvPr>
        </p:nvSpPr>
        <p:spPr>
          <a:xfrm>
            <a:off x="7720168" y="1586484"/>
            <a:ext cx="3685032" cy="3685032"/>
          </a:xfrm>
          <a:prstGeom prst="ellipse">
            <a:avLst/>
          </a:prstGeom>
          <a:solidFill>
            <a:schemeClr val="accent2"/>
          </a:solidFill>
          <a:ln>
            <a:noFill/>
          </a:ln>
        </p:spPr>
        <p:txBody>
          <a:bodyPr>
            <a:normAutofit/>
          </a:bodyPr>
          <a:lstStyle/>
          <a:p>
            <a:r>
              <a:rPr lang="en-US">
                <a:solidFill>
                  <a:srgbClr val="FFFFFF"/>
                </a:solidFill>
              </a:rPr>
              <a:t>Final Thoughts</a:t>
            </a:r>
          </a:p>
        </p:txBody>
      </p:sp>
      <p:sp>
        <p:nvSpPr>
          <p:cNvPr id="3" name="Content Placeholder 2">
            <a:extLst>
              <a:ext uri="{FF2B5EF4-FFF2-40B4-BE49-F238E27FC236}">
                <a16:creationId xmlns:a16="http://schemas.microsoft.com/office/drawing/2014/main" id="{E30C2FBE-F0C7-37DA-1730-067CC1B7197D}"/>
              </a:ext>
            </a:extLst>
          </p:cNvPr>
          <p:cNvSpPr>
            <a:spLocks noGrp="1"/>
          </p:cNvSpPr>
          <p:nvPr>
            <p:ph idx="1"/>
          </p:nvPr>
        </p:nvSpPr>
        <p:spPr>
          <a:xfrm>
            <a:off x="1316984" y="1283546"/>
            <a:ext cx="5715917" cy="3914063"/>
          </a:xfrm>
        </p:spPr>
        <p:txBody>
          <a:bodyPr anchor="ctr">
            <a:normAutofit/>
          </a:bodyPr>
          <a:lstStyle/>
          <a:p>
            <a:pPr marL="0" indent="0">
              <a:buNone/>
            </a:pPr>
            <a:r>
              <a:rPr lang="en-US" dirty="0">
                <a:solidFill>
                  <a:srgbClr val="404040"/>
                </a:solidFill>
              </a:rPr>
              <a:t>All participants strongly conveyed that they felt called to adopt and none of them regret the adoption. Their regrets mostly involved their parenting choices and behaviors, but their faith in God was what kept them going.</a:t>
            </a:r>
          </a:p>
          <a:p>
            <a:pPr marL="457200" lvl="2" indent="0">
              <a:buNone/>
            </a:pPr>
            <a:r>
              <a:rPr lang="en-US" dirty="0">
                <a:solidFill>
                  <a:srgbClr val="404040"/>
                </a:solidFill>
                <a:effectLst/>
                <a:ea typeface="Segoe UI" panose="020B0502040204020203" pitchFamily="34" charset="0"/>
              </a:rPr>
              <a:t>“I would do it again. Yeah, but you know, it's hard as hell.</a:t>
            </a:r>
            <a:br>
              <a:rPr lang="en-US" dirty="0">
                <a:solidFill>
                  <a:srgbClr val="404040"/>
                </a:solidFill>
                <a:effectLst/>
                <a:ea typeface="Segoe UI" panose="020B0502040204020203" pitchFamily="34" charset="0"/>
              </a:rPr>
            </a:br>
            <a:r>
              <a:rPr lang="en-US" dirty="0">
                <a:solidFill>
                  <a:srgbClr val="404040"/>
                </a:solidFill>
                <a:effectLst/>
                <a:ea typeface="Segoe UI" panose="020B0502040204020203" pitchFamily="34" charset="0"/>
              </a:rPr>
              <a:t>But you know, if that's what you're supposed to do, you should do it.” Bristol</a:t>
            </a:r>
          </a:p>
          <a:p>
            <a:pPr marL="457200" lvl="2" indent="0">
              <a:buNone/>
            </a:pPr>
            <a:r>
              <a:rPr lang="en-US" dirty="0">
                <a:solidFill>
                  <a:srgbClr val="404040"/>
                </a:solidFill>
              </a:rPr>
              <a:t>“I have to trust like God's </a:t>
            </a:r>
            <a:r>
              <a:rPr lang="en-US" dirty="0" err="1">
                <a:solidFill>
                  <a:srgbClr val="404040"/>
                </a:solidFill>
              </a:rPr>
              <a:t>gonna</a:t>
            </a:r>
            <a:r>
              <a:rPr lang="en-US" dirty="0">
                <a:solidFill>
                  <a:srgbClr val="404040"/>
                </a:solidFill>
              </a:rPr>
              <a:t> take care of the outcome that this will all somehow they'll get to where they need to go.”	Roman</a:t>
            </a:r>
          </a:p>
        </p:txBody>
      </p:sp>
    </p:spTree>
    <p:extLst>
      <p:ext uri="{BB962C8B-B14F-4D97-AF65-F5344CB8AC3E}">
        <p14:creationId xmlns:p14="http://schemas.microsoft.com/office/powerpoint/2010/main" val="135059288"/>
      </p:ext>
    </p:extLst>
  </p:cSld>
  <p:clrMapOvr>
    <a:masterClrMapping/>
  </p:clrMapOvr>
</p:sld>
</file>

<file path=ppt/theme/theme1.xml><?xml version="1.0" encoding="utf-8"?>
<a:theme xmlns:a="http://schemas.openxmlformats.org/drawingml/2006/main" name="Parcel">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61351</TotalTime>
  <Words>1631</Words>
  <Application>Microsoft Office PowerPoint</Application>
  <PresentationFormat>Widescreen</PresentationFormat>
  <Paragraphs>212</Paragraphs>
  <Slides>14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Gill Sans MT</vt:lpstr>
      <vt:lpstr>Segoe UI</vt:lpstr>
      <vt:lpstr>Times New Roman</vt:lpstr>
      <vt:lpstr>Wingdings</vt:lpstr>
      <vt:lpstr>Parcel</vt:lpstr>
      <vt:lpstr>A PHENOMENOLOGICAL STUDY OF ADOPTIVE PARENTS’ DISTRESS  by  Erica Rhoads, PhD, LPC, NCC  Liberty University Department of Counselor Education and Family Studies</vt:lpstr>
      <vt:lpstr>PowerPoint Presentation</vt:lpstr>
      <vt:lpstr>PowerPoint Presentation</vt:lpstr>
      <vt:lpstr>Transcendental Phenomenological Study design</vt:lpstr>
      <vt:lpstr>Participants: Four Adoptive Couples</vt:lpstr>
      <vt:lpstr>Findings/Themes</vt:lpstr>
      <vt:lpstr>PowerPoint Presentation</vt:lpstr>
      <vt:lpstr>PowerPoint Presentation</vt:lpstr>
      <vt:lpstr>PowerPoint Presentation</vt:lpstr>
      <vt:lpstr>PowerPoint Presentation</vt:lpstr>
      <vt:lpstr>PowerPoint Presentation</vt:lpstr>
      <vt:lpstr>Narrative Group Experience</vt:lpstr>
      <vt:lpstr>Implications</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dc:title>
  <dc:creator>Rhoads, Erica Lee</dc:creator>
  <cp:lastModifiedBy>Erica Rhoads</cp:lastModifiedBy>
  <cp:revision>33</cp:revision>
  <cp:lastPrinted>2024-10-22T18:17:20Z</cp:lastPrinted>
  <dcterms:created xsi:type="dcterms:W3CDTF">2022-12-01T20:59:33Z</dcterms:created>
  <dcterms:modified xsi:type="dcterms:W3CDTF">2024-10-25T15:07:15Z</dcterms:modified>
</cp:coreProperties>
</file>